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h8fEh32BQ1d4Xc3xcUbpcezaoC2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1F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howGuides="1">
      <p:cViewPr varScale="1">
        <p:scale>
          <a:sx n="124" d="100"/>
          <a:sy n="124" d="100"/>
        </p:scale>
        <p:origin x="64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" name="Google Shape;34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6" name="Google Shape;66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5" name="Google Shape;95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4" name="Google Shape;154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8" name="Google Shape;178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2" name="Google Shape;202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28" name="Google Shape;228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1" name="Google Shape;251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9" name="Google Shape;279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5" name="Google Shape;305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Google Shape;306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1" name="Google Shape;331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2" name="Google Shape;382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3" name="Google Shape;383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1" name="Google Shape;401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0" name="Google Shape;430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1" name="Google Shape;431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54" name="Google Shape;454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5" name="Google Shape;455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80" name="Google Shape;480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7" name="Google Shape;507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8" name="Google Shape;508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35" name="Google Shape;535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1298448" y="1874520"/>
            <a:ext cx="10344607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600"/>
              <a:buFont typeface="Calibri"/>
              <a:buNone/>
            </a:pPr>
            <a:r>
              <a:rPr lang="en-US" sz="36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progettazione del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600"/>
              <a:buFont typeface="Calibri"/>
              <a:buNone/>
            </a:pPr>
            <a:r>
              <a:rPr lang="en-US" sz="36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setting formativo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298448" y="3178884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000"/>
              <a:buFont typeface="Calibri"/>
              <a:buNone/>
            </a:pPr>
            <a:r>
              <a:rPr lang="en-US" sz="20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Uno </a:t>
            </a:r>
            <a:r>
              <a:rPr lang="en-US" sz="20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spazio</a:t>
            </a:r>
            <a:r>
              <a:rPr lang="en-US" sz="20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protetto</a:t>
            </a:r>
            <a:r>
              <a:rPr lang="en-US" sz="20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20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riflettere</a:t>
            </a:r>
            <a:r>
              <a:rPr lang="en-US" sz="20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20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apprendere</a:t>
            </a:r>
            <a:endParaRPr sz="2000" dirty="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" name="Google Shape;28;p1"/>
          <p:cNvCxnSpPr/>
          <p:nvPr/>
        </p:nvCxnSpPr>
        <p:spPr>
          <a:xfrm>
            <a:off x="1298448" y="3824345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" name="Google Shape;29;p1"/>
          <p:cNvSpPr/>
          <p:nvPr/>
        </p:nvSpPr>
        <p:spPr>
          <a:xfrm>
            <a:off x="1298448" y="4007225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9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1"/>
          <p:cNvSpPr/>
          <p:nvPr/>
        </p:nvSpPr>
        <p:spPr>
          <a:xfrm>
            <a:off x="1298448" y="4418705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Maria Luisa Farnese, Silvio Ripamonti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" name="Google Shape;38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Google Shape;39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" name="Google Shape;40;p2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" name="Google Shape;52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" name="Google Shape;53;p2"/>
          <p:cNvSpPr/>
          <p:nvPr/>
        </p:nvSpPr>
        <p:spPr>
          <a:xfrm>
            <a:off x="1298448" y="178308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L'istituzione del setting in formazione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1298448" y="2071350"/>
            <a:ext cx="1007028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Perché istituirlo, la concezione psicosociale, stabilità e manipolazione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55;p2"/>
          <p:cNvCxnSpPr/>
          <p:nvPr/>
        </p:nvCxnSpPr>
        <p:spPr>
          <a:xfrm>
            <a:off x="1298448" y="275234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" name="Google Shape;56;p2"/>
          <p:cNvSpPr/>
          <p:nvPr/>
        </p:nvSpPr>
        <p:spPr>
          <a:xfrm>
            <a:off x="1298448" y="278892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Lo spazio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1298448" y="3077190"/>
            <a:ext cx="1007028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setting come contenitore psichico (holding) e come confine (transizione)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" name="Google Shape;58;p2"/>
          <p:cNvCxnSpPr/>
          <p:nvPr/>
        </p:nvCxnSpPr>
        <p:spPr>
          <a:xfrm>
            <a:off x="1298448" y="37581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" name="Google Shape;59;p2"/>
          <p:cNvSpPr/>
          <p:nvPr/>
        </p:nvSpPr>
        <p:spPr>
          <a:xfrm>
            <a:off x="1298448" y="37947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tempo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2"/>
          <p:cNvSpPr/>
          <p:nvPr/>
        </p:nvSpPr>
        <p:spPr>
          <a:xfrm>
            <a:off x="1298448" y="4083030"/>
            <a:ext cx="1007028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Durata e ritmo, ricorsività, tempo narrativo, sospensione dell'azione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" name="Google Shape;61;p2"/>
          <p:cNvCxnSpPr/>
          <p:nvPr/>
        </p:nvCxnSpPr>
        <p:spPr>
          <a:xfrm>
            <a:off x="1298448" y="47640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2"/>
          <p:cNvSpPr/>
          <p:nvPr/>
        </p:nvSpPr>
        <p:spPr>
          <a:xfrm>
            <a:off x="1298448" y="480060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regole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2"/>
          <p:cNvSpPr/>
          <p:nvPr/>
        </p:nvSpPr>
        <p:spPr>
          <a:xfrm>
            <a:off x="1298448" y="5104368"/>
            <a:ext cx="1007028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Definirle, funzione interpretativa, azioni interpretative, funzione generativa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" name="Google Shape;70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" name="Google Shape;71;p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" name="Google Shape;72;p3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" name="Google Shape;73;p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3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3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INTRODUZIONE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significati del setting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4" name="Google Shape;84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5" name="Google Shape;85;p3"/>
          <p:cNvSpPr/>
          <p:nvPr/>
        </p:nvSpPr>
        <p:spPr>
          <a:xfrm>
            <a:off x="1298448" y="14630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Ripamonti et al. [2010]:  l'origine del termine ha due significati principali: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3"/>
          <p:cNvSpPr/>
          <p:nvPr/>
        </p:nvSpPr>
        <p:spPr>
          <a:xfrm>
            <a:off x="1298448" y="2059722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“Setting” — il </a:t>
            </a:r>
            <a:r>
              <a:rPr lang="en-US" sz="19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luogo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3"/>
          <p:cNvSpPr/>
          <p:nvPr/>
        </p:nvSpPr>
        <p:spPr>
          <a:xfrm>
            <a:off x="1298448" y="2462058"/>
            <a:ext cx="4897984" cy="13578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Ambiente fisico, norme e accordi che regolano l'interazione formatore-partecipanti e formatore-committente. Il “campo” e le “regole” del gioco.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8" name="Google Shape;88;p3"/>
          <p:cNvCxnSpPr/>
          <p:nvPr/>
        </p:nvCxnSpPr>
        <p:spPr>
          <a:xfrm>
            <a:off x="6333592" y="1920240"/>
            <a:ext cx="0" cy="23774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9" name="Google Shape;89;p3"/>
          <p:cNvSpPr/>
          <p:nvPr/>
        </p:nvSpPr>
        <p:spPr>
          <a:xfrm>
            <a:off x="6470752" y="2059722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“To set” — l'istituire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3"/>
          <p:cNvSpPr/>
          <p:nvPr/>
        </p:nvSpPr>
        <p:spPr>
          <a:xfrm>
            <a:off x="6470752" y="2462058"/>
            <a:ext cx="4422800" cy="1479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Lo spazio mentale e le condizioni relazionali che rendono possibile riflettere sulla propria esperienza (prospettiva psicosociale).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1" name="Google Shape;91;p3"/>
          <p:cNvCxnSpPr/>
          <p:nvPr/>
        </p:nvCxnSpPr>
        <p:spPr>
          <a:xfrm>
            <a:off x="1298448" y="44348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2" name="Google Shape;92;p3"/>
          <p:cNvSpPr/>
          <p:nvPr/>
        </p:nvSpPr>
        <p:spPr>
          <a:xfrm>
            <a:off x="1298448" y="4617720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principali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aspetti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definiscono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setting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lo </a:t>
            </a:r>
            <a:r>
              <a:rPr lang="en-US" sz="1800" i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spazio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il </a:t>
            </a:r>
            <a:r>
              <a:rPr lang="en-US" sz="1800" i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tempo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le </a:t>
            </a:r>
            <a:r>
              <a:rPr lang="en-US" sz="1800" i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regole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ruoli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ciascuno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ha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valenza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funzionale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valenza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simbolica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9" name="Google Shape;99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0" name="Google Shape;100;p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1" name="Google Shape;101;p4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2" name="Google Shape;102;p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4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4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1.2 PERCHÉ ISTITUIRE IL SETTING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condizioni fondamentali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3" name="Google Shape;113;p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4" name="Google Shape;114;p4"/>
          <p:cNvSpPr/>
          <p:nvPr/>
        </p:nvSpPr>
        <p:spPr>
          <a:xfrm>
            <a:off x="1298448" y="14630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Condizioni che garantiscono l'aderenza agli standard </a:t>
            </a:r>
            <a:r>
              <a:rPr lang="en-US" sz="20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professionali </a:t>
            </a:r>
            <a:r>
              <a:rPr lang="en-US" sz="14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[Profita, Ruvolo, 1997]</a:t>
            </a:r>
            <a:r>
              <a:rPr lang="en-US" sz="20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/>
          <p:nvPr/>
        </p:nvSpPr>
        <p:spPr>
          <a:xfrm>
            <a:off x="1298448" y="2151163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/>
          <p:nvPr/>
        </p:nvSpPr>
        <p:spPr>
          <a:xfrm>
            <a:off x="1298448" y="2151163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"/>
          <p:cNvSpPr/>
          <p:nvPr/>
        </p:nvSpPr>
        <p:spPr>
          <a:xfrm>
            <a:off x="1773936" y="2105443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Natura etica e deontologica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4"/>
          <p:cNvSpPr/>
          <p:nvPr/>
        </p:nvSpPr>
        <p:spPr>
          <a:xfrm>
            <a:off x="1773937" y="2471203"/>
            <a:ext cx="8644128" cy="436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setting comunica al cliente i principi di responsabilità, rispetto e trasparenza del professionista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9" name="Google Shape;119;p4"/>
          <p:cNvCxnSpPr/>
          <p:nvPr/>
        </p:nvCxnSpPr>
        <p:spPr>
          <a:xfrm>
            <a:off x="1298448" y="32400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0" name="Google Shape;120;p4"/>
          <p:cNvSpPr/>
          <p:nvPr/>
        </p:nvSpPr>
        <p:spPr>
          <a:xfrm>
            <a:off x="1298448" y="332232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4"/>
          <p:cNvSpPr/>
          <p:nvPr/>
        </p:nvSpPr>
        <p:spPr>
          <a:xfrm>
            <a:off x="1298448" y="332232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4"/>
          <p:cNvSpPr/>
          <p:nvPr/>
        </p:nvSpPr>
        <p:spPr>
          <a:xfrm>
            <a:off x="1773936" y="327660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Basi conoscitive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"/>
          <p:cNvSpPr/>
          <p:nvPr/>
        </p:nvSpPr>
        <p:spPr>
          <a:xfrm>
            <a:off x="1773937" y="3642360"/>
            <a:ext cx="8392951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formatore progetta il setting in base a modelli teorici e metodologici precisi, non arbitrari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[Winnicott, 1941]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4" name="Google Shape;124;p4"/>
          <p:cNvCxnSpPr/>
          <p:nvPr/>
        </p:nvCxnSpPr>
        <p:spPr>
          <a:xfrm>
            <a:off x="1298448" y="45506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5" name="Google Shape;125;p4"/>
          <p:cNvSpPr/>
          <p:nvPr/>
        </p:nvSpPr>
        <p:spPr>
          <a:xfrm>
            <a:off x="1298448" y="463296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1298448" y="463296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/>
          <p:nvPr/>
        </p:nvSpPr>
        <p:spPr>
          <a:xfrm>
            <a:off x="1773936" y="458724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Modalità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4"/>
          <p:cNvSpPr/>
          <p:nvPr/>
        </p:nvSpPr>
        <p:spPr>
          <a:xfrm>
            <a:off x="1773937" y="4953000"/>
            <a:ext cx="8129471" cy="85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Definisce non solo “cosa” si farà, ma “come”: metodi, tecniche e strumenti coerenti con gli obiettivi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8" name="Google Shape;158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9" name="Google Shape;159;p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0" name="Google Shape;160;p6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1" name="Google Shape;161;p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6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6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1.3 LA CONCEZIONE PSICOSOCIALE DEL SETTING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Uno spazio di ascolto e cambiamento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2" name="Google Shape;172;p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3" name="Google Shape;173;p6"/>
          <p:cNvSpPr/>
          <p:nvPr/>
        </p:nvSpPr>
        <p:spPr>
          <a:xfrm>
            <a:off x="1298448" y="1773523"/>
            <a:ext cx="4724402" cy="2963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Lo spazio formativo non è luogo di trasmissione di conoscenze normative, ma di ascolto delle conoscenze che i partecipanti generano nelle situazioni lavorative locali, e di riflessione sulla loro relazione con i contesti di lavoro [Kaneklin, Scaratti, 1998].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6"/>
          <p:cNvSpPr/>
          <p:nvPr/>
        </p:nvSpPr>
        <p:spPr>
          <a:xfrm>
            <a:off x="6406897" y="1335024"/>
            <a:ext cx="5785103" cy="5522976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6"/>
          <p:cNvSpPr/>
          <p:nvPr/>
        </p:nvSpPr>
        <p:spPr>
          <a:xfrm>
            <a:off x="7360205" y="1810517"/>
            <a:ext cx="4155141" cy="2231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Rêverie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[Bion, 1962]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Uno stato mentale in cui è possibile accogliere e dare significato alle proprie emozioni e pensieri, anche quelli che suscitano disagio, trasformando le esperienze complesse in strumenti di crescita.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2" name="Google Shape;182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3" name="Google Shape;183;p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4" name="Google Shape;184;p7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5" name="Google Shape;185;p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7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7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1.3 LA CONCEZIONE PSICOSOCIALE DEL SETTING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L'uomo riflessivo e la trasformazione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6" name="Google Shape;196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7" name="Google Shape;197;p7"/>
          <p:cNvSpPr/>
          <p:nvPr/>
        </p:nvSpPr>
        <p:spPr>
          <a:xfrm>
            <a:off x="1298448" y="1551225"/>
            <a:ext cx="9457376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psicosociale concepisce la persona come capace di interpretare un ruolo riflessivo sulla propria esperienza, diventando protagonista del processo formativo (cfr andragogia)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[Corino, 1989; Avallone, 2009]</a:t>
            </a: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7"/>
          <p:cNvSpPr/>
          <p:nvPr/>
        </p:nvSpPr>
        <p:spPr>
          <a:xfrm>
            <a:off x="1371597" y="3669822"/>
            <a:ext cx="9552407" cy="1262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setting è concepito come struttura temporanea e dinamica: le persone contribuiscono attivamente alla sua creazione e modifica — un primo atto di trasformazione della realtà organizzativa.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7"/>
          <p:cNvSpPr/>
          <p:nvPr/>
        </p:nvSpPr>
        <p:spPr>
          <a:xfrm>
            <a:off x="5216368" y="2843784"/>
            <a:ext cx="1621536" cy="54864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7F3F0"/>
          </a:solidFill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6" name="Google Shape;206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7" name="Google Shape;207;p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8" name="Google Shape;208;p8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9" name="Google Shape;209;p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8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8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1.3 LA CONCEZIONE PSICOSOCIALE DEL SETTING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Stabilità e manipolazione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0" name="Google Shape;220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1" name="Google Shape;221;p8"/>
          <p:cNvSpPr/>
          <p:nvPr/>
        </p:nvSpPr>
        <p:spPr>
          <a:xfrm>
            <a:off x="1408176" y="1752600"/>
            <a:ext cx="4897966" cy="1648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Stabilità</a:t>
            </a:r>
            <a:endParaRPr sz="19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“Elementi fissi e predeterminati, il cui aspetto caratterizzante è proprio la loro costanza”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[Corino, 1989, p. 64]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istituisce la cornice entro cui i processi di apprendimento sono facilitati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2" name="Google Shape;222;p8"/>
          <p:cNvCxnSpPr/>
          <p:nvPr/>
        </p:nvCxnSpPr>
        <p:spPr>
          <a:xfrm flipH="1">
            <a:off x="6617035" y="1679452"/>
            <a:ext cx="2" cy="3938007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3" name="Google Shape;223;p8"/>
          <p:cNvSpPr/>
          <p:nvPr/>
        </p:nvSpPr>
        <p:spPr>
          <a:xfrm>
            <a:off x="1453735" y="4285488"/>
            <a:ext cx="4806848" cy="1405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Manipolazione</a:t>
            </a:r>
            <a:endParaRPr sz="19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 logica figura-sfondo, la stabilità consente di far emergere e interpretare resistenze, dinamiche di potere e processi collusivi agiti dai partecipanti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8"/>
          <p:cNvSpPr/>
          <p:nvPr/>
        </p:nvSpPr>
        <p:spPr>
          <a:xfrm>
            <a:off x="7068475" y="2514600"/>
            <a:ext cx="3779518" cy="1883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setting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formativo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contenitore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psichico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sociale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cui le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dinamiche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inconsapevoli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collettive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possono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essere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esplorate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trasformate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4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</a:t>
            </a:r>
            <a:r>
              <a:rPr lang="en-US" sz="14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Kaneklin</a:t>
            </a:r>
            <a:r>
              <a:rPr lang="en-US" sz="14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4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Manoukian</a:t>
            </a:r>
            <a:r>
              <a:rPr lang="en-US" sz="14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1995]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8"/>
          <p:cNvSpPr/>
          <p:nvPr/>
        </p:nvSpPr>
        <p:spPr>
          <a:xfrm>
            <a:off x="3139333" y="3316224"/>
            <a:ext cx="1188781" cy="993648"/>
          </a:xfrm>
          <a:prstGeom prst="upDownArrow">
            <a:avLst>
              <a:gd name="adj1" fmla="val 50000"/>
              <a:gd name="adj2" fmla="val 40278"/>
            </a:avLst>
          </a:prstGeom>
          <a:solidFill>
            <a:srgbClr val="F7F3F0"/>
          </a:solidFill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9" descr="Immagine che contiene testo, cerchio, Caratter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49422" y="562330"/>
            <a:ext cx="6821985" cy="6262321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1" name="Google Shape;231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2" name="Google Shape;232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3" name="Google Shape;233;p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4" name="Google Shape;234;p9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5" name="Google Shape;235;p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9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9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PANORAMICA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cinque funzioni del setting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6" name="Google Shape;246;p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5" name="Google Shape;255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6" name="Google Shape;256;p1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7" name="Google Shape;257;p10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8" name="Google Shape;258;p1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1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0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0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IL SETTING COME CONTENITORE PSICHICO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funzione di holding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9" name="Google Shape;269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0" name="Google Shape;270;p10"/>
          <p:cNvSpPr/>
          <p:nvPr/>
        </p:nvSpPr>
        <p:spPr>
          <a:xfrm>
            <a:off x="1298449" y="1508760"/>
            <a:ext cx="8840206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“ambienti contenitivi”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[Brown, Starkey, 2000]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isolano parzialmente i partecipanti dalle pressioni della vita lavorativa quotidiana, permettendo di esplorare modalità relazionali alternative in un contesto che favorisce innovazione e autonomia.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1" name="Google Shape;271;p10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2" name="Google Shape;272;p10"/>
          <p:cNvSpPr/>
          <p:nvPr/>
        </p:nvSpPr>
        <p:spPr>
          <a:xfrm>
            <a:off x="1252728" y="271576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0"/>
          <p:cNvSpPr/>
          <p:nvPr/>
        </p:nvSpPr>
        <p:spPr>
          <a:xfrm>
            <a:off x="1755649" y="2953512"/>
            <a:ext cx="8278368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Quando i membri di un gruppo sperimentano un </a:t>
            </a: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clima di sicurezza psicologica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aumenta la loro capacità di apprendere [Edmondson, 2014]</a:t>
            </a:r>
            <a:endParaRPr/>
          </a:p>
        </p:txBody>
      </p:sp>
      <p:sp>
        <p:nvSpPr>
          <p:cNvPr id="274" name="Google Shape;274;p10"/>
          <p:cNvSpPr/>
          <p:nvPr/>
        </p:nvSpPr>
        <p:spPr>
          <a:xfrm>
            <a:off x="1371600" y="4251959"/>
            <a:ext cx="866241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“bounded social setting” offre una “pausa” dal contesto abituale, permettendo di vedere se stessi e gli altri in una luce diversa 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[Bucher, Langley, 2016]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5" name="Google Shape;275;p10" descr="Immagine che contiene testo, cerchio, Caratter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 l="34502" r="35831" b="64577"/>
          <a:stretch/>
        </p:blipFill>
        <p:spPr>
          <a:xfrm>
            <a:off x="10138655" y="345963"/>
            <a:ext cx="1727716" cy="1816149"/>
          </a:xfrm>
          <a:prstGeom prst="ellipse">
            <a:avLst/>
          </a:prstGeom>
          <a:noFill/>
          <a:ln>
            <a:noFill/>
          </a:ln>
        </p:spPr>
      </p:pic>
      <p:cxnSp>
        <p:nvCxnSpPr>
          <p:cNvPr id="276" name="Google Shape;276;p10"/>
          <p:cNvCxnSpPr/>
          <p:nvPr/>
        </p:nvCxnSpPr>
        <p:spPr>
          <a:xfrm>
            <a:off x="1371600" y="3931705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3" name="Google Shape;283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4" name="Google Shape;284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5" name="Google Shape;285;p11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6" name="Google Shape;286;p1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IL SETTING COME CONFINE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funzione di transizione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7" name="Google Shape;297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8" name="Google Shape;298;p11"/>
          <p:cNvSpPr/>
          <p:nvPr/>
        </p:nvSpPr>
        <p:spPr>
          <a:xfrm>
            <a:off x="1298449" y="1508760"/>
            <a:ext cx="8906232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luogo della formazione rappresenta una condizione di </a:t>
            </a: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liminalità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[Howard-Grenville et al., 2010]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uno "spazio transizionale"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[Winnicott, 1941]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che, pur distinguendo dai luoghi reali, permette di attraversare confini simbolici.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9" name="Google Shape;299;p11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0" name="Google Shape;300;p11"/>
          <p:cNvSpPr/>
          <p:nvPr/>
        </p:nvSpPr>
        <p:spPr>
          <a:xfrm>
            <a:off x="1298449" y="2880360"/>
            <a:ext cx="9186672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diventa un “rito di passaggio” tra due stati o condizioni dell'identità – da lavoratore a formando, da un ruolo attuale a uno futuro, da newcomer a full member – sospendendo temporaneamente abitudini e ruoli.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1"/>
          <p:cNvSpPr/>
          <p:nvPr/>
        </p:nvSpPr>
        <p:spPr>
          <a:xfrm>
            <a:off x="1298449" y="4160520"/>
            <a:ext cx="9430512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Consente di esplorare </a:t>
            </a: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identità provvisorie 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[Ibarra, 1999]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abbandonando temporaneamente la rigidità dei ruoli: lo spazio diventa un “catalizzatore” per il cambiamento e la riflessione.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2" name="Google Shape;302;p11" descr="Immagine che contiene testo, cerchio, Caratter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 l="55053" t="63070" r="15638" b="5002"/>
          <a:stretch/>
        </p:blipFill>
        <p:spPr>
          <a:xfrm>
            <a:off x="10204688" y="274234"/>
            <a:ext cx="1706896" cy="163701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9" name="Google Shape;309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0" name="Google Shape;310;p1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1" name="Google Shape;311;p12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2" name="Google Shape;312;p1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1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1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1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1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2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2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DURATA E RITMO DELL'INTERVENTO FORMATIVO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Durata e ritmo dell'intervento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3" name="Google Shape;323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4" name="Google Shape;324;p12"/>
          <p:cNvSpPr/>
          <p:nvPr/>
        </p:nvSpPr>
        <p:spPr>
          <a:xfrm>
            <a:off x="1298449" y="1508760"/>
            <a:ext cx="9589008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tempo fa riferimento alla durata degli incontri, alla cadenza delle sessioni, al ritmo di lavoro — centrale per sostenere i processi di apprendimento.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5" name="Google Shape;325;p12"/>
          <p:cNvCxnSpPr/>
          <p:nvPr/>
        </p:nvCxnSpPr>
        <p:spPr>
          <a:xfrm>
            <a:off x="1298448" y="23774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6" name="Google Shape;326;p12"/>
          <p:cNvSpPr/>
          <p:nvPr/>
        </p:nvSpPr>
        <p:spPr>
          <a:xfrm>
            <a:off x="1298449" y="2560320"/>
            <a:ext cx="9589008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durata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può esprimere il grado di investimento e legittimazione da parte della committenza, comunicando ai partecipanti il “valore” attribuito all'intervento.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2"/>
          <p:cNvSpPr/>
          <p:nvPr/>
        </p:nvSpPr>
        <p:spPr>
          <a:xfrm>
            <a:off x="1298449" y="3520440"/>
            <a:ext cx="9589008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</a:t>
            </a: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pause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possono diventare “emotional zones”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[Fineman, 2000]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relazioni più personali, opinioni condivise senza esposizione pubblica.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2"/>
          <p:cNvSpPr/>
          <p:nvPr/>
        </p:nvSpPr>
        <p:spPr>
          <a:xfrm>
            <a:off x="1298449" y="4434840"/>
            <a:ext cx="958900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</a:t>
            </a: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infrazione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degli orari (ritardi, uscite anticipate) è una manipolazione del setting a cui attribuire significato: resistenza, o affermazione di potere nella relazione col formatore.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5" name="Google Shape;335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6" name="Google Shape;336;p1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7" name="Google Shape;337;p13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8" name="Google Shape;338;p1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1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1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1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1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3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3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1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3.2 LA RICORSIVITÀ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1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ricorsività del tempo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9" name="Google Shape;349;p1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0" name="Google Shape;350;p13"/>
          <p:cNvSpPr/>
          <p:nvPr/>
        </p:nvSpPr>
        <p:spPr>
          <a:xfrm>
            <a:off x="1298449" y="1569720"/>
            <a:ext cx="9479280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tempo non è semplicemente lineare e progressivo, ma costituito da processi che si ripetono, si intrecciano e si influenzano reciprocamente: le esperienze passate vengono continuamente rielaborate, mentre le aspettative sul futuro orientano il comportamento presente.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1" name="Google Shape;351;p13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2" name="Google Shape;352;p13"/>
          <p:cNvSpPr/>
          <p:nvPr/>
        </p:nvSpPr>
        <p:spPr>
          <a:xfrm>
            <a:off x="1298449" y="3063240"/>
            <a:ext cx="947928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psicosociale si basa su </a:t>
            </a:r>
            <a:r>
              <a:rPr lang="en-US" sz="18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cicli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apprendimento ricorsivi: le persone rivisitano continuamente le proprie esperienze, in un percorso che parte dalla riflessione, passa per la sperimentazione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[Kolb, Kolb, 2005]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conduce a un graduale processo di trasformazione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[Engeström, 2017]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13"/>
          <p:cNvSpPr/>
          <p:nvPr/>
        </p:nvSpPr>
        <p:spPr>
          <a:xfrm>
            <a:off x="1298449" y="4526280"/>
            <a:ext cx="9479280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Micro-cambiamenti costanti, diluiti nel tempo, che accompagnano la vita lavorativa attraverso tappe mirate.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6" name="Google Shape;386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7" name="Google Shape;387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8" name="Google Shape;388;p15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9" name="Google Shape;389;p1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1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1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1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1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1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15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5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8" name="Google Shape;398;p15" descr="Immagine che contiene testo, schermata, Carattere, design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47775" y="120648"/>
            <a:ext cx="10058391" cy="67055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5" name="Google Shape;405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6" name="Google Shape;406;p1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7" name="Google Shape;407;p16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8" name="Google Shape;408;p1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1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1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1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1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3" name="Google Shape;413;p1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16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16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1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1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3.3 IL SETTING COME ORGANIZZAZIONE TEMPORANEA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1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sospensione dell'azione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9" name="Google Shape;419;p1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0" name="Google Shape;420;p16"/>
          <p:cNvSpPr/>
          <p:nvPr/>
        </p:nvSpPr>
        <p:spPr>
          <a:xfrm>
            <a:off x="1298449" y="1508760"/>
            <a:ext cx="9284208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linea con il modello circolare azione-conoscenza dell'Action Research, creare un intervallo di discontinuità con le prassi quotidiane consente di “osservarsi” in azione, riflettere criticamente e esplorare modi diversi di essere e di fare.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1" name="Google Shape;421;p16"/>
          <p:cNvCxnSpPr/>
          <p:nvPr/>
        </p:nvCxnSpPr>
        <p:spPr>
          <a:xfrm>
            <a:off x="1298448" y="3910585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2" name="Google Shape;422;p16"/>
          <p:cNvSpPr/>
          <p:nvPr/>
        </p:nvSpPr>
        <p:spPr>
          <a:xfrm>
            <a:off x="1298449" y="4093465"/>
            <a:ext cx="9284208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Sospendere l'azione significa dare ai partecipanti un tempo per riflettere sulle modalità di lavoro consuete (là-e-allora) in relazione a ciò che sta accadendo (qui-ed-ora), individualmente e in gruppo, promuovendo una costruzione consapevole del sapere.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16"/>
          <p:cNvSpPr/>
          <p:nvPr/>
        </p:nvSpPr>
        <p:spPr>
          <a:xfrm>
            <a:off x="1298449" y="5556505"/>
            <a:ext cx="928420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sospensione della riproduzione automatizzata di modelli cognitivi e affettivi rifonda nuovi modelli relazionali e sistemi di significato 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[Avallone, 1989; Carli et al., 1988]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4" name="Google Shape;424;p16" descr="Immagine che contiene testo, cerchio, Caratter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 l="67027" t="25615" r="3307" b="40947"/>
          <a:stretch/>
        </p:blipFill>
        <p:spPr>
          <a:xfrm>
            <a:off x="10272316" y="154100"/>
            <a:ext cx="1727713" cy="1714372"/>
          </a:xfrm>
          <a:prstGeom prst="ellipse">
            <a:avLst/>
          </a:prstGeom>
          <a:noFill/>
          <a:ln>
            <a:noFill/>
          </a:ln>
        </p:spPr>
      </p:pic>
      <p:sp>
        <p:nvSpPr>
          <p:cNvPr id="425" name="Google Shape;425;p16"/>
          <p:cNvSpPr/>
          <p:nvPr/>
        </p:nvSpPr>
        <p:spPr>
          <a:xfrm>
            <a:off x="1298448" y="2664001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16"/>
          <p:cNvSpPr/>
          <p:nvPr/>
        </p:nvSpPr>
        <p:spPr>
          <a:xfrm>
            <a:off x="1661887" y="2880051"/>
            <a:ext cx="8705086" cy="1024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setting ha come obiettivo primario definire la sospensione dell'azione trasformativa sulla realtà, per consentire ai partecipanti di attivare il pensiero riflessivo [Carli, Paniccia, 2003]</a:t>
            </a:r>
            <a:endParaRPr/>
          </a:p>
        </p:txBody>
      </p:sp>
      <p:cxnSp>
        <p:nvCxnSpPr>
          <p:cNvPr id="427" name="Google Shape;427;p16"/>
          <p:cNvCxnSpPr/>
          <p:nvPr/>
        </p:nvCxnSpPr>
        <p:spPr>
          <a:xfrm>
            <a:off x="1298448" y="2688336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4" name="Google Shape;434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5" name="Google Shape;435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6" name="Google Shape;436;p17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7" name="Google Shape;437;p1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1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1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1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1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1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17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17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4.1 DEFINIRE LE REGOLE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1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Definire le regole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8" name="Google Shape;448;p1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9" name="Google Shape;449;p17"/>
          <p:cNvSpPr/>
          <p:nvPr/>
        </p:nvSpPr>
        <p:spPr>
          <a:xfrm>
            <a:off x="1298448" y="1956816"/>
            <a:ext cx="4981303" cy="1920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regole stabiliscono il quadro normativo e comportamentale (orari, presenze, impegni, costi), ma anche ruoli e aspettative reciproche, creando una </a:t>
            </a: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sociale condivisa 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facilita comunicazione e collaborazione.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0" name="Google Shape;450;p17"/>
          <p:cNvCxnSpPr/>
          <p:nvPr/>
        </p:nvCxnSpPr>
        <p:spPr>
          <a:xfrm rot="10800000">
            <a:off x="6470751" y="1847100"/>
            <a:ext cx="1" cy="197509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1" name="Google Shape;451;p17"/>
          <p:cNvSpPr/>
          <p:nvPr/>
        </p:nvSpPr>
        <p:spPr>
          <a:xfrm>
            <a:off x="6965040" y="1975104"/>
            <a:ext cx="4559090" cy="12801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Ma anche… le regole </a:t>
            </a: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modellano la dinamica del potere e dell'autorità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nel contesto formativo: distribuiscono e legittimano il potere tra gli attori, e permettono a ciascuno di sentirsi riconosciuto nel proprio contributo.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8" name="Google Shape;458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9" name="Google Shape;459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0" name="Google Shape;460;p18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1" name="Google Shape;461;p1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1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1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1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1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1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18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18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1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4.2 IL SETTING COME INSIEME DI PARAMETRI COSTANTI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1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funzione interpretativa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2" name="Google Shape;472;p1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3" name="Google Shape;473;p18"/>
          <p:cNvSpPr/>
          <p:nvPr/>
        </p:nvSpPr>
        <p:spPr>
          <a:xfrm>
            <a:off x="1373751" y="1335024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18"/>
          <p:cNvSpPr/>
          <p:nvPr/>
        </p:nvSpPr>
        <p:spPr>
          <a:xfrm>
            <a:off x="1755649" y="1572768"/>
            <a:ext cx="8973312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predeterminazione degli elementi fissi ha funzione di chiarezza, in modo che ogni mutamento rispetto ai parametri stabiliti sia spiegabile e interpretabile 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[Corino, 1989, p. 63]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</p:txBody>
      </p:sp>
      <p:cxnSp>
        <p:nvCxnSpPr>
          <p:cNvPr id="475" name="Google Shape;475;p18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6" name="Google Shape;476;p18"/>
          <p:cNvSpPr/>
          <p:nvPr/>
        </p:nvSpPr>
        <p:spPr>
          <a:xfrm>
            <a:off x="1371599" y="3029013"/>
            <a:ext cx="8837402" cy="11863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L'invarianza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regole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consente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l'interpretazione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alterazioni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manipolare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regole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(es.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allungare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pause,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arrivare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ritardo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rispondere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telefonate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)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modo con cui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partecipanti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esprimono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propria agency 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posizionano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rispetto al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formativo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7" name="Google Shape;477;p18" descr="Immagine che contiene testo, cerchio, Caratter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 l="16276" t="62241" r="55308" b="4321"/>
          <a:stretch/>
        </p:blipFill>
        <p:spPr>
          <a:xfrm>
            <a:off x="10358577" y="259684"/>
            <a:ext cx="1654863" cy="1714373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4" name="Google Shape;484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5" name="Google Shape;485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6" name="Google Shape;486;p19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7" name="Google Shape;487;p1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1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1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1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1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1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19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19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1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4.3 INTERVENIRE ATTRAVERSO IL SETTING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1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azioni interpretative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8" name="Google Shape;498;p1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9" name="Google Shape;499;p19"/>
          <p:cNvSpPr/>
          <p:nvPr/>
        </p:nvSpPr>
        <p:spPr>
          <a:xfrm>
            <a:off x="1298448" y="1292352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19"/>
          <p:cNvSpPr/>
          <p:nvPr/>
        </p:nvSpPr>
        <p:spPr>
          <a:xfrm>
            <a:off x="1755649" y="1524000"/>
            <a:ext cx="9521951" cy="914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Azioni strutturanti le condizioni dell'intervento, realizzate per utilizzare l'organizzazione del rapporto come strumento per evidenziare e comprendere la dinamica collusiva 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[Carli et al., 1993, p. 217]</a:t>
            </a:r>
            <a:endParaRPr/>
          </a:p>
        </p:txBody>
      </p:sp>
      <p:cxnSp>
        <p:nvCxnSpPr>
          <p:cNvPr id="501" name="Google Shape;501;p19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2" name="Google Shape;502;p19"/>
          <p:cNvSpPr/>
          <p:nvPr/>
        </p:nvSpPr>
        <p:spPr>
          <a:xfrm>
            <a:off x="1755648" y="2956561"/>
            <a:ext cx="9521946" cy="1740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Invece di rispondere ad una richiesta di intervento in </a:t>
            </a:r>
            <a:r>
              <a:rPr lang="en-US" sz="20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modo esplicito</a:t>
            </a:r>
            <a:r>
              <a:rPr lang="en-US" sz="20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si può rispondere in </a:t>
            </a:r>
            <a:r>
              <a:rPr lang="en-US" sz="20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modo implicito</a:t>
            </a:r>
            <a:r>
              <a:rPr lang="en-US" sz="20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attraverso azioni interpretative, cioè  istituendo delle condizioni di setting e design dell'intervento che consentono di far emergere le dinamiche oggetto dell’intervento, agendole in un contesto protetto, rendendole pensabili e modificabili entro un nuovo sistema di significati.</a:t>
            </a:r>
            <a:endParaRPr sz="20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19"/>
          <p:cNvSpPr/>
          <p:nvPr/>
        </p:nvSpPr>
        <p:spPr>
          <a:xfrm>
            <a:off x="1828799" y="4956048"/>
            <a:ext cx="9448791" cy="1517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Ad esempio, alla richiesta di promuovere integrazione inter-professionale, si può rispondere </a:t>
            </a:r>
            <a:endParaRPr/>
          </a:p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 modo esplicito: ad esempio progettare un intervento dedicato al tema (es. teambuilding, comunicazione inter-funzionale)</a:t>
            </a:r>
            <a:endParaRPr/>
          </a:p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 modo implicito: ad esempio creare gruppi formativi misti e metodologie attive che facciano collaborare i partecipanti su un tema “altro”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1" name="Google Shape;511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2" name="Google Shape;512;p2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3" name="Google Shape;513;p20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4" name="Google Shape;514;p2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2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2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2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2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2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20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20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2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4.4 IL SETTING COME LUOGO DI SPERIMENTAZIONE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2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La funzione generativa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5" name="Google Shape;525;p2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6" name="Google Shape;526;p20"/>
          <p:cNvSpPr/>
          <p:nvPr/>
        </p:nvSpPr>
        <p:spPr>
          <a:xfrm>
            <a:off x="1298448" y="2148840"/>
            <a:ext cx="657054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1900"/>
              <a:buFont typeface="Calibri"/>
              <a:buNone/>
            </a:pPr>
            <a:r>
              <a:rPr lang="en-US" sz="1900" b="1" dirty="0" err="1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Spazi</a:t>
            </a:r>
            <a:r>
              <a:rPr lang="en-US" sz="1900" b="1" dirty="0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dirty="0" err="1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interstiziali</a:t>
            </a:r>
            <a:r>
              <a:rPr lang="en-US" sz="1900" b="1" dirty="0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[</a:t>
            </a:r>
            <a:r>
              <a:rPr lang="en-US" sz="1900" dirty="0" err="1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Furnari</a:t>
            </a:r>
            <a:r>
              <a:rPr lang="en-US" sz="1900" dirty="0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, 2014]</a:t>
            </a:r>
            <a:endParaRPr sz="1900" dirty="0">
              <a:solidFill>
                <a:srgbClr val="5F497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20"/>
          <p:cNvSpPr/>
          <p:nvPr/>
        </p:nvSpPr>
        <p:spPr>
          <a:xfrm>
            <a:off x="1298448" y="2514600"/>
            <a:ext cx="628720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Spazi di apprendimento informali, tra contesti strutturati: interazioni spontanee, conversazioni non pianificate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20"/>
          <p:cNvSpPr/>
          <p:nvPr/>
        </p:nvSpPr>
        <p:spPr>
          <a:xfrm>
            <a:off x="1298448" y="3520440"/>
            <a:ext cx="657054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F497A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Change laboratories </a:t>
            </a:r>
            <a:r>
              <a:rPr lang="en-US" sz="1900" dirty="0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[</a:t>
            </a:r>
            <a:r>
              <a:rPr lang="en-US" sz="1900" dirty="0" err="1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Engeström</a:t>
            </a:r>
            <a:r>
              <a:rPr lang="en-US" sz="1900" dirty="0">
                <a:solidFill>
                  <a:srgbClr val="5F497A"/>
                </a:solidFill>
                <a:latin typeface="Calibri"/>
                <a:ea typeface="Calibri"/>
                <a:cs typeface="Calibri"/>
                <a:sym typeface="Calibri"/>
              </a:rPr>
              <a:t>, 2015]</a:t>
            </a:r>
            <a:endParaRPr sz="1900" dirty="0">
              <a:solidFill>
                <a:srgbClr val="5F497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20"/>
          <p:cNvSpPr/>
          <p:nvPr/>
        </p:nvSpPr>
        <p:spPr>
          <a:xfrm>
            <a:off x="1298448" y="3886200"/>
            <a:ext cx="628720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Expansive learning: apprendimento collettivo e co-creativo, esplorazione delle contraddizioni come leve di sviluppo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20"/>
          <p:cNvSpPr/>
          <p:nvPr/>
        </p:nvSpPr>
        <p:spPr>
          <a:xfrm>
            <a:off x="7658525" y="2487175"/>
            <a:ext cx="3984530" cy="1399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L'innovazione non è introdotta dall'esterno, ma co-costruita dai professionisti attraverso l'esplorazione delle proprie contraddizioni quotidiane.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1" name="Google Shape;531;p20" descr="Immagine che contiene testo, cerchio, Caratter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 l="3047" t="25492" r="67287" b="41654"/>
          <a:stretch/>
        </p:blipFill>
        <p:spPr>
          <a:xfrm>
            <a:off x="10299384" y="163201"/>
            <a:ext cx="1727718" cy="1684427"/>
          </a:xfrm>
          <a:prstGeom prst="ellipse">
            <a:avLst/>
          </a:prstGeom>
          <a:noFill/>
          <a:ln>
            <a:noFill/>
          </a:ln>
        </p:spPr>
      </p:pic>
      <p:cxnSp>
        <p:nvCxnSpPr>
          <p:cNvPr id="532" name="Google Shape;532;p20"/>
          <p:cNvCxnSpPr/>
          <p:nvPr/>
        </p:nvCxnSpPr>
        <p:spPr>
          <a:xfrm rot="10800000">
            <a:off x="7274243" y="1880384"/>
            <a:ext cx="27943" cy="3013567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9" name="Google Shape;539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0" name="Google Shape;540;p2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9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1" name="Google Shape;541;p21"/>
          <p:cNvCxnSpPr/>
          <p:nvPr/>
        </p:nvCxnSpPr>
        <p:spPr>
          <a:xfrm>
            <a:off x="457200" y="2514600"/>
            <a:ext cx="0" cy="170078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2" name="Google Shape;542;p2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2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2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2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2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2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2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2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2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21"/>
          <p:cNvSpPr/>
          <p:nvPr/>
        </p:nvSpPr>
        <p:spPr>
          <a:xfrm>
            <a:off x="1545336" y="1650759"/>
            <a:ext cx="5057551" cy="3883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due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significati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principali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termine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setting secondo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Ripamonti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colleghi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(2010)?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condizioni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rendono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necessario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istituire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setting, secondo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Profita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Ruvolo (1997)?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intende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per “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sospensione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dell'azione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trasformativa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 secondo Carli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Paniccia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(2003)?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senso la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stabilità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setting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consente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interpretare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processi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manipolazione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intende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per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funzione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holding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spazio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formativo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52" name="Google Shape;552;p21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3" name="Google Shape;553;p21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54" name="Google Shape;55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555" name="Google Shape;555;p21"/>
          <p:cNvSpPr/>
          <p:nvPr/>
        </p:nvSpPr>
        <p:spPr>
          <a:xfrm>
            <a:off x="6689469" y="1650759"/>
            <a:ext cx="5251341" cy="3588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modo il setting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svolge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funzione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transizione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richiamando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concetto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liminalità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significa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concepire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tempo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logica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ricorsività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cos'è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“tempo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narrativo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 e quale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ruolo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svolge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processi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distingue 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azioni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interpretative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esplicite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da quelle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implicite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gestione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setting?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spazi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interstiziali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change laboratories, 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esempi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funzione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generativa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setting?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1912</Words>
  <Application>Microsoft Macintosh PowerPoint</Application>
  <PresentationFormat>Widescreen</PresentationFormat>
  <Paragraphs>253</Paragraphs>
  <Slides>19</Slides>
  <Notes>19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Noto Sans Symbols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4</cp:revision>
  <dcterms:created xsi:type="dcterms:W3CDTF">2026-08-06T05:55:56Z</dcterms:created>
  <dcterms:modified xsi:type="dcterms:W3CDTF">2026-09-14T15:02:48Z</dcterms:modified>
</cp:coreProperties>
</file>