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" roundtripDataSignature="AMtx7miROdmCrT04HP4apm39PkyzScegK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1F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265BDF2-2C14-482C-8146-05F82C588913}">
  <a:tblStyle styleId="{6265BDF2-2C14-482C-8146-05F82C58891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howGuides="1">
      <p:cViewPr varScale="1">
        <p:scale>
          <a:sx n="124" d="100"/>
          <a:sy n="124" d="100"/>
        </p:scale>
        <p:origin x="64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0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" name="Google Shape;32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5" name="Google Shape;65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409b2ea776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4" name="Google Shape;134;g409b2ea7768_0_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g409b2ea7768_0_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7" name="Google Shape;177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3" name="Google Shape;223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5" name="Google Shape;255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9" name="Google Shape;279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6" name="Google Shape;306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4" name="Google Shape;334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8" name="Google Shape;358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6" name="Google Shape;386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3" name="Google Shape;413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9" name="Google Shape;439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59" name="Google Shape;459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85" name="Google Shape;485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12" name="Google Shape;512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0" name="Google Shape;540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1" name="Google Shape;571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2" name="Google Shape;572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8" name="Google Shape;598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9" name="Google Shape;619;p2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2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1298448" y="13258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1298448" y="178308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200"/>
              <a:buFont typeface="Calibri"/>
              <a:buNone/>
            </a:pPr>
            <a:r>
              <a:rPr lang="en-US" sz="32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Dagli obiettivi alla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200"/>
              <a:buFont typeface="Calibri"/>
              <a:buNone/>
            </a:pPr>
            <a:r>
              <a:rPr lang="en-US" sz="32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progettazione della formazione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1298448" y="2880360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000"/>
              <a:buFont typeface="Calibri"/>
              <a:buNone/>
            </a:pPr>
            <a:r>
              <a:rPr lang="en-US" sz="2000" b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macro-</a:t>
            </a:r>
            <a:r>
              <a:rPr lang="en-US" sz="2000" b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2000" b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dell'intervento</a:t>
            </a:r>
            <a:r>
              <a:rPr lang="en-US" sz="2000" b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formativo</a:t>
            </a:r>
            <a:endParaRPr sz="2000" b="0" u="none" strike="noStrike" cap="none" dirty="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" name="Google Shape;26;p1"/>
          <p:cNvCxnSpPr/>
          <p:nvPr/>
        </p:nvCxnSpPr>
        <p:spPr>
          <a:xfrm>
            <a:off x="1298448" y="3568848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" name="Google Shape;27;p1"/>
          <p:cNvSpPr/>
          <p:nvPr/>
        </p:nvSpPr>
        <p:spPr>
          <a:xfrm>
            <a:off x="1298448" y="3751728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8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416320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Maria Luisa Farnese, Chiara Ghislieri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" name="Google Shape;36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" name="Google Shape;37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" name="Google Shape;38;p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" name="Google Shape;48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" name="Google Shape;49;p2"/>
          <p:cNvSpPr/>
          <p:nvPr/>
        </p:nvSpPr>
        <p:spPr>
          <a:xfrm>
            <a:off x="1298448" y="182880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1298448" y="18288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1773936" y="178308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Prima della formazione: porre le basi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1806210" y="2073534"/>
            <a:ext cx="9686239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Commitment,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presupposti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ruoli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formatori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comunicazione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" name="Google Shape;53;p2"/>
          <p:cNvCxnSpPr/>
          <p:nvPr/>
        </p:nvCxnSpPr>
        <p:spPr>
          <a:xfrm>
            <a:off x="1298448" y="28437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" name="Google Shape;54;p2"/>
          <p:cNvSpPr/>
          <p:nvPr/>
        </p:nvSpPr>
        <p:spPr>
          <a:xfrm>
            <a:off x="1298448" y="292608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298448" y="29260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1773936" y="288036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medias res: progettare l'intervento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1773936" y="3160057"/>
            <a:ext cx="9686239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Tempo,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spazio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approccio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metodologico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" name="Google Shape;58;p2"/>
          <p:cNvCxnSpPr/>
          <p:nvPr/>
        </p:nvCxnSpPr>
        <p:spPr>
          <a:xfrm>
            <a:off x="1298448" y="39410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" name="Google Shape;59;p2"/>
          <p:cNvSpPr/>
          <p:nvPr/>
        </p:nvSpPr>
        <p:spPr>
          <a:xfrm>
            <a:off x="1298448" y="402336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1298448" y="402336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773936" y="397764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“Segue”: progettare il dopo formazione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2"/>
          <p:cNvSpPr/>
          <p:nvPr/>
        </p:nvSpPr>
        <p:spPr>
          <a:xfrm>
            <a:off x="1806210" y="4268094"/>
            <a:ext cx="9686239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Valutazione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spazi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riflessione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trasferimento</a:t>
            </a:r>
            <a:r>
              <a:rPr lang="en-US" sz="18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dell'apprendimento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" name="Google Shape;69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" name="Google Shape;70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3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" name="Google Shape;72;p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INTRODUZIONE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Dagli obiettivi alla progettazione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" name="Google Shape;81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2" name="Google Shape;82;p3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obiettivi formativi sono l'indice, la guida, il punto di partenza e di arrivo della formazione. In queste pagine ci concentriamo sulla loro traduzione operativa: la macro-progettazione dell'intervento formativo.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" name="Google Shape;83;p3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4" name="Google Shape;84;p3"/>
          <p:cNvSpPr/>
          <p:nvPr/>
        </p:nvSpPr>
        <p:spPr>
          <a:xfrm>
            <a:off x="1298448" y="278892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processo che delinea le attività da svolgere nella fase preliminare, nella fase formativa vera e propria, e nella fase successiva alla realizzazione dell'intervento. Alla macro-progettazione seguirà la micro-progettazione, guidata dagli obiettivi didattici (non trattata in questa sede).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3"/>
          <p:cNvSpPr/>
          <p:nvPr/>
        </p:nvSpPr>
        <p:spPr>
          <a:xfrm>
            <a:off x="1298449" y="4251960"/>
            <a:ext cx="9738898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ricorsivo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scelte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comporta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aggiustamenti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sincronici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diacronici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ciò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decide per il “dopo”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integrato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nella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comunicazione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“prima”).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409b2ea7768_0_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8" name="Google Shape;138;g409b2ea7768_0_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9" name="Google Shape;139;g409b2ea7768_0_0"/>
          <p:cNvSpPr/>
          <p:nvPr/>
        </p:nvSpPr>
        <p:spPr>
          <a:xfrm>
            <a:off x="0" y="36576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0" name="Google Shape;140;g409b2ea7768_0_0"/>
          <p:cNvCxnSpPr/>
          <p:nvPr/>
        </p:nvCxnSpPr>
        <p:spPr>
          <a:xfrm>
            <a:off x="457200" y="2514600"/>
            <a:ext cx="0" cy="1134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1" name="Google Shape;141;g409b2ea7768_0_0"/>
          <p:cNvSpPr/>
          <p:nvPr/>
        </p:nvSpPr>
        <p:spPr>
          <a:xfrm>
            <a:off x="283464" y="2340864"/>
            <a:ext cx="347400" cy="347400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g409b2ea7768_0_0"/>
          <p:cNvSpPr/>
          <p:nvPr/>
        </p:nvSpPr>
        <p:spPr>
          <a:xfrm>
            <a:off x="283464" y="2340864"/>
            <a:ext cx="347400" cy="3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g409b2ea7768_0_0"/>
          <p:cNvSpPr/>
          <p:nvPr/>
        </p:nvSpPr>
        <p:spPr>
          <a:xfrm>
            <a:off x="283464" y="2907792"/>
            <a:ext cx="347400" cy="347400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g409b2ea7768_0_0"/>
          <p:cNvSpPr/>
          <p:nvPr/>
        </p:nvSpPr>
        <p:spPr>
          <a:xfrm>
            <a:off x="283464" y="2907792"/>
            <a:ext cx="347400" cy="3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g409b2ea7768_0_0"/>
          <p:cNvSpPr/>
          <p:nvPr/>
        </p:nvSpPr>
        <p:spPr>
          <a:xfrm>
            <a:off x="283464" y="3474720"/>
            <a:ext cx="347400" cy="347400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g409b2ea7768_0_0"/>
          <p:cNvSpPr/>
          <p:nvPr/>
        </p:nvSpPr>
        <p:spPr>
          <a:xfrm>
            <a:off x="283464" y="3474720"/>
            <a:ext cx="347400" cy="3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g409b2ea7768_0_0"/>
          <p:cNvSpPr/>
          <p:nvPr/>
        </p:nvSpPr>
        <p:spPr>
          <a:xfrm>
            <a:off x="0" y="635508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g409b2ea7768_0_0"/>
          <p:cNvSpPr/>
          <p:nvPr/>
        </p:nvSpPr>
        <p:spPr>
          <a:xfrm>
            <a:off x="1298448" y="384048"/>
            <a:ext cx="103446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FIGURA 1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g409b2ea7768_0_0"/>
          <p:cNvSpPr/>
          <p:nvPr/>
        </p:nvSpPr>
        <p:spPr>
          <a:xfrm>
            <a:off x="1298448" y="676656"/>
            <a:ext cx="10344600" cy="5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tre momenti della progettazione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0" name="Google Shape;150;g409b2ea7768_0_0"/>
          <p:cNvCxnSpPr/>
          <p:nvPr/>
        </p:nvCxnSpPr>
        <p:spPr>
          <a:xfrm>
            <a:off x="1298448" y="133502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51" name="Google Shape;151;g409b2ea7768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2908" y="1243650"/>
            <a:ext cx="9936346" cy="562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8" name="Google Shape;158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9" name="Google Shape;159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0" name="Google Shape;160;p5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1" name="Google Shape;161;p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1.1 SOSTENERE IL COMMITMENT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Sostenere il commitment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0" name="Google Shape;170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1" name="Google Shape;171;p5"/>
          <p:cNvSpPr/>
          <p:nvPr/>
        </p:nvSpPr>
        <p:spPr>
          <a:xfrm>
            <a:off x="1298448" y="150876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committenza resta l'interlocutore con cui dialogare in merito alle attività da realizzare prima dell'avvio, delineando eventualmente uno steering group da informare e consultare per le decisioni più importanti.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2" name="Google Shape;172;p5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3" name="Google Shape;173;p5"/>
          <p:cNvSpPr/>
          <p:nvPr/>
        </p:nvSpPr>
        <p:spPr>
          <a:xfrm>
            <a:off x="1298449" y="2880360"/>
            <a:ext cx="10061626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commitment del management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cruciale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garantire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supporto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trasferimento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 Noe (2017)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suggerisce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b="0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action plan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condiviso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committente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con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azioni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facilitare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trasferimento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dell'apprendimento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1298448" y="411480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 utile ricostruire la storia che ha portato all'avvio del progetto, ed eventuali interventi precedenti collegati, da cui partire per delineare le tempistiche.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1" name="Google Shape;181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2" name="Google Shape;182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3" name="Google Shape;183;p6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4" name="Google Shape;184;p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1.2 ESPLICITARE I PRESUPPOSTI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livelli di cambiamento atteso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3" name="Google Shape;193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4" name="Google Shape;194;p6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Schapiro, Wasserman, Gallegos (2012) — un problema può essere letto e affrontato a diversi livelli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6"/>
          <p:cNvSpPr/>
          <p:nvPr/>
        </p:nvSpPr>
        <p:spPr>
          <a:xfrm>
            <a:off x="1378198" y="5889385"/>
            <a:ext cx="10344600" cy="82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Esempio: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 la riduzione del</a:t>
            </a: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burnout si può agire a livello individuale (coping), di gruppo (supporto sociale), organizzativo (equilibrio richieste-risorse) — non mutualmente esclusivi.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96591" y="1956830"/>
            <a:ext cx="6947194" cy="3801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3" name="Google Shape;203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4" name="Google Shape;204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5" name="Google Shape;205;p7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6" name="Google Shape;206;p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1.3 CONTESTUALIZZARE L'INTERVENTO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Contestualizzare l'intervento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5" name="Google Shape;215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6" name="Google Shape;216;p7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Temi ed eventi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7"/>
          <p:cNvSpPr/>
          <p:nvPr/>
        </p:nvSpPr>
        <p:spPr>
          <a:xfrm>
            <a:off x="1298448" y="2093976"/>
            <a:ext cx="4897984" cy="1792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Analisi del contesto in relazione ai temi della formazione o a eventi significativi nella vita organizzativa recente — utile anche per decodificare quanto accade in aula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8" name="Google Shape;218;p7"/>
          <p:cNvCxnSpPr/>
          <p:nvPr/>
        </p:nvCxnSpPr>
        <p:spPr>
          <a:xfrm>
            <a:off x="6333592" y="1691640"/>
            <a:ext cx="0" cy="21945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9" name="Google Shape;219;p7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Risorse e vincoli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7"/>
          <p:cNvSpPr/>
          <p:nvPr/>
        </p:nvSpPr>
        <p:spPr>
          <a:xfrm>
            <a:off x="6470752" y="2093976"/>
            <a:ext cx="4897984" cy="1792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Economici (budget), temporali (periodi non opportuni), umani (staff di supporto); inclusa la scelta di uno spazio virtuale condiviso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8" name="Google Shape;228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9" name="Google Shape;229;p8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0" name="Google Shape;230;p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1.4 DEFINIRE IL SISTEMA DEI RUOLI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Quanti formatori coinvolgere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9" name="Google Shape;239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0" name="Google Shape;240;p8"/>
          <p:cNvSpPr/>
          <p:nvPr/>
        </p:nvSpPr>
        <p:spPr>
          <a:xfrm>
            <a:off x="1298448" y="1417320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scelta dipende da obiettivo, ampiezza del progetto e specificità dei contenuti (interno vs consulenza esterna)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8"/>
          <p:cNvSpPr/>
          <p:nvPr/>
        </p:nvSpPr>
        <p:spPr>
          <a:xfrm>
            <a:off x="1298448" y="2332783"/>
            <a:ext cx="4898100" cy="365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unico formatore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8"/>
          <p:cNvSpPr/>
          <p:nvPr/>
        </p:nvSpPr>
        <p:spPr>
          <a:xfrm>
            <a:off x="1298448" y="2698543"/>
            <a:ext cx="4898100" cy="15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Segue l'intero percorso: focus sul processo e sulla relazione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3" name="Google Shape;243;p8"/>
          <p:cNvCxnSpPr/>
          <p:nvPr/>
        </p:nvCxnSpPr>
        <p:spPr>
          <a:xfrm>
            <a:off x="1298448" y="389534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4" name="Google Shape;244;p8"/>
          <p:cNvCxnSpPr/>
          <p:nvPr/>
        </p:nvCxnSpPr>
        <p:spPr>
          <a:xfrm>
            <a:off x="6333592" y="2332783"/>
            <a:ext cx="0" cy="17832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5" name="Google Shape;245;p8"/>
          <p:cNvSpPr/>
          <p:nvPr/>
        </p:nvSpPr>
        <p:spPr>
          <a:xfrm>
            <a:off x="6470752" y="2332783"/>
            <a:ext cx="4898100" cy="365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Più formatori in sequenza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8"/>
          <p:cNvSpPr/>
          <p:nvPr/>
        </p:nvSpPr>
        <p:spPr>
          <a:xfrm>
            <a:off x="6470752" y="2698543"/>
            <a:ext cx="4898100" cy="15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alternano per conoscenze specifiche: focus sul contenuto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7" name="Google Shape;247;p8"/>
          <p:cNvCxnSpPr/>
          <p:nvPr/>
        </p:nvCxnSpPr>
        <p:spPr>
          <a:xfrm>
            <a:off x="6470752" y="389534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8" name="Google Shape;248;p8"/>
          <p:cNvSpPr/>
          <p:nvPr/>
        </p:nvSpPr>
        <p:spPr>
          <a:xfrm>
            <a:off x="1298448" y="4298743"/>
            <a:ext cx="4898100" cy="365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Più formatori in simultanea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8"/>
          <p:cNvSpPr/>
          <p:nvPr/>
        </p:nvSpPr>
        <p:spPr>
          <a:xfrm>
            <a:off x="1298448" y="4664503"/>
            <a:ext cx="4898100" cy="15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Codocenza: partecipanti numerosi o attività che richiedono attenzione dedicata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0" name="Google Shape;250;p8"/>
          <p:cNvCxnSpPr/>
          <p:nvPr/>
        </p:nvCxnSpPr>
        <p:spPr>
          <a:xfrm>
            <a:off x="6333592" y="4298743"/>
            <a:ext cx="0" cy="17832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1" name="Google Shape;251;p8"/>
          <p:cNvSpPr/>
          <p:nvPr/>
        </p:nvSpPr>
        <p:spPr>
          <a:xfrm>
            <a:off x="6470752" y="4298743"/>
            <a:ext cx="4898100" cy="365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Più formatori in parallelo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8"/>
          <p:cNvSpPr/>
          <p:nvPr/>
        </p:nvSpPr>
        <p:spPr>
          <a:xfrm>
            <a:off x="6470752" y="4664503"/>
            <a:ext cx="4898100" cy="15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Nel caso di diverse edizioni dello stesso intervento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9" name="Google Shape;259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0" name="Google Shape;260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1" name="Google Shape;261;p9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2" name="Google Shape;262;p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1.4 DEFINIRE IL SISTEMA DEI RUOLI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Altri profili: esperti e staff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1" name="Google Shape;271;p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2" name="Google Shape;272;p9"/>
          <p:cNvSpPr/>
          <p:nvPr/>
        </p:nvSpPr>
        <p:spPr>
          <a:xfrm>
            <a:off x="1298448" y="2393389"/>
            <a:ext cx="4898100" cy="384000"/>
          </a:xfrm>
          <a:prstGeom prst="rect">
            <a:avLst/>
          </a:prstGeom>
          <a:solidFill>
            <a:srgbClr val="F3D8D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Esperti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9"/>
          <p:cNvSpPr/>
          <p:nvPr/>
        </p:nvSpPr>
        <p:spPr>
          <a:xfrm>
            <a:off x="1298448" y="2795725"/>
            <a:ext cx="4898100" cy="18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Testimoni, tecnici outdoor, figure specialistiche (attori, registi, musicisti) per metodologie art-based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4" name="Google Shape;274;p9"/>
          <p:cNvCxnSpPr/>
          <p:nvPr/>
        </p:nvCxnSpPr>
        <p:spPr>
          <a:xfrm>
            <a:off x="6333592" y="2393389"/>
            <a:ext cx="0" cy="22860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5" name="Google Shape;275;p9"/>
          <p:cNvSpPr/>
          <p:nvPr/>
        </p:nvSpPr>
        <p:spPr>
          <a:xfrm>
            <a:off x="6470752" y="2393389"/>
            <a:ext cx="4898100" cy="384000"/>
          </a:xfrm>
          <a:prstGeom prst="rect">
            <a:avLst/>
          </a:prstGeom>
          <a:solidFill>
            <a:srgbClr val="CFE6E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Staff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9"/>
          <p:cNvSpPr/>
          <p:nvPr/>
        </p:nvSpPr>
        <p:spPr>
          <a:xfrm>
            <a:off x="6470752" y="2795725"/>
            <a:ext cx="4898100" cy="18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Tutor (supporto a progettazione e apprendimento), coordinatore (allineamento, monitoraggio), personale amministrativo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3" name="Google Shape;283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4" name="Google Shape;284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5" name="Google Shape;285;p10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6" name="Google Shape;286;p1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1.5 FORMARE I FORMATORI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ambiti di sapere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5" name="Google Shape;295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6" name="Google Shape;296;p10"/>
          <p:cNvSpPr/>
          <p:nvPr/>
        </p:nvSpPr>
        <p:spPr>
          <a:xfrm>
            <a:off x="1298448" y="19659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L'apprendimento per l'organizzazione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0"/>
          <p:cNvSpPr/>
          <p:nvPr/>
        </p:nvSpPr>
        <p:spPr>
          <a:xfrm>
            <a:off x="1298448" y="233172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Consapevolezza del ruolo della formazione per lo sviluppo organizzativo, in integrazione con altri strumenti gestionali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8" name="Google Shape;298;p10"/>
          <p:cNvCxnSpPr/>
          <p:nvPr/>
        </p:nvCxnSpPr>
        <p:spPr>
          <a:xfrm>
            <a:off x="1298448" y="32400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9" name="Google Shape;299;p10"/>
          <p:cNvSpPr/>
          <p:nvPr/>
        </p:nvSpPr>
        <p:spPr>
          <a:xfrm>
            <a:off x="1298448" y="32766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progettazione degli interventi formativi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0"/>
          <p:cNvSpPr/>
          <p:nvPr/>
        </p:nvSpPr>
        <p:spPr>
          <a:xfrm>
            <a:off x="1298448" y="364236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Processo di formazione, teorie e metodi, pianificazione, coordinamento, valutazione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1" name="Google Shape;301;p10"/>
          <p:cNvCxnSpPr/>
          <p:nvPr/>
        </p:nvCxnSpPr>
        <p:spPr>
          <a:xfrm>
            <a:off x="1298448" y="45506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2" name="Google Shape;302;p10"/>
          <p:cNvSpPr/>
          <p:nvPr/>
        </p:nvSpPr>
        <p:spPr>
          <a:xfrm>
            <a:off x="1298448" y="45872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contenuti e le competenze di relazione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0"/>
          <p:cNvSpPr/>
          <p:nvPr/>
        </p:nvSpPr>
        <p:spPr>
          <a:xfrm>
            <a:off x="1298448" y="495300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 specifiche, capacità di guidare relazioni formative e comprendere le dinamiche interpersonali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0" name="Google Shape;310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1" name="Google Shape;311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2" name="Google Shape;312;p1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3" name="Google Shape;313;p1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1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1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1.6 INDIVIDUARE I PARTECIPANTI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Individuare i partecipanti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2" name="Google Shape;322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3" name="Google Shape;323;p11"/>
          <p:cNvSpPr/>
          <p:nvPr/>
        </p:nvSpPr>
        <p:spPr>
          <a:xfrm>
            <a:off x="1298448" y="150876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Prima dell'intervento è necessario progettare la modalità di selezione e coinvolgimento dei partecipanti: spetta alla committenza, ma il processo va condiviso con il team di formazione.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4" name="Google Shape;324;p11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5" name="Google Shape;325;p11"/>
          <p:cNvSpPr/>
          <p:nvPr/>
        </p:nvSpPr>
        <p:spPr>
          <a:xfrm>
            <a:off x="1298448" y="26974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Informazioni utili a prefigurare il gruppo e modulare le scelte progettuali (Noe, 2007):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1"/>
          <p:cNvSpPr/>
          <p:nvPr/>
        </p:nvSpPr>
        <p:spPr>
          <a:xfrm>
            <a:off x="1298448" y="310896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1"/>
          <p:cNvSpPr/>
          <p:nvPr/>
        </p:nvSpPr>
        <p:spPr>
          <a:xfrm>
            <a:off x="1591056" y="3108960"/>
            <a:ext cx="10051999" cy="704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Genere, generazione, età, esperienze precedenti di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1"/>
          <p:cNvSpPr/>
          <p:nvPr/>
        </p:nvSpPr>
        <p:spPr>
          <a:xfrm>
            <a:off x="1298448" y="3675888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1"/>
          <p:cNvSpPr/>
          <p:nvPr/>
        </p:nvSpPr>
        <p:spPr>
          <a:xfrm>
            <a:off x="1591056" y="3675888"/>
            <a:ext cx="10051999" cy="704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Ruolo/area di lavoro, anzianità lavorativa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1"/>
          <p:cNvSpPr/>
          <p:nvPr/>
        </p:nvSpPr>
        <p:spPr>
          <a:xfrm>
            <a:off x="1298448" y="4242816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1"/>
          <p:cNvSpPr/>
          <p:nvPr/>
        </p:nvSpPr>
        <p:spPr>
          <a:xfrm>
            <a:off x="1591056" y="4242816"/>
            <a:ext cx="10051999" cy="704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Differenze individuali (competenze, caratteristiche personali) — senza letture stereotipiche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8" name="Google Shape;338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9" name="Google Shape;339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0" name="Google Shape;340;p1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1" name="Google Shape;341;p1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1.6 PROMUOVERE COMUNICAZIONE E PARTECIPAZIONE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Comunicazione e partecipazione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0" name="Google Shape;350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1" name="Google Shape;351;p12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2"/>
          <p:cNvSpPr/>
          <p:nvPr/>
        </p:nvSpPr>
        <p:spPr>
          <a:xfrm>
            <a:off x="1755648" y="146304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non inizia quando si entra in aula: inizia al primo contatto, alla prima informazione ricevuta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Sulla motivazione e le aspettative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3" name="Google Shape;353;p12"/>
          <p:cNvCxnSpPr/>
          <p:nvPr/>
        </p:nvCxnSpPr>
        <p:spPr>
          <a:xfrm>
            <a:off x="1298448" y="2697480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54" name="Google Shape;354;p12"/>
          <p:cNvCxnSpPr/>
          <p:nvPr/>
        </p:nvCxnSpPr>
        <p:spPr>
          <a:xfrm>
            <a:off x="6467156" y="3648456"/>
            <a:ext cx="0" cy="20116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55" name="Google Shape;355;p12"/>
          <p:cNvPicPr preferRelativeResize="0"/>
          <p:nvPr/>
        </p:nvPicPr>
        <p:blipFill rotWithShape="1">
          <a:blip r:embed="rId3">
            <a:alphaModFix/>
          </a:blip>
          <a:srcRect t="-2040" b="2040"/>
          <a:stretch/>
        </p:blipFill>
        <p:spPr>
          <a:xfrm>
            <a:off x="1889225" y="3442132"/>
            <a:ext cx="9163050" cy="236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2" name="Google Shape;362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3" name="Google Shape;363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4" name="Google Shape;364;p13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5" name="Google Shape;365;p1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1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PROGETTARE IL TEMPO DELL'INTERVENTO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Progettare il tempo dell'intervento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4" name="Google Shape;374;p1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5" name="Google Shape;375;p13"/>
          <p:cNvSpPr/>
          <p:nvPr/>
        </p:nvSpPr>
        <p:spPr>
          <a:xfrm>
            <a:off x="1298448" y="1417320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un setting ben progettato, il tempo diventa risorsa per l'apprendimento: tre decisioni chiave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3"/>
          <p:cNvSpPr/>
          <p:nvPr/>
        </p:nvSpPr>
        <p:spPr>
          <a:xfrm>
            <a:off x="1298448" y="19659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Continuo o a moduli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3"/>
          <p:cNvSpPr/>
          <p:nvPr/>
        </p:nvSpPr>
        <p:spPr>
          <a:xfrm>
            <a:off x="1298448" y="233172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 processo unico, oppure articolato in più moduli con intervalli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8" name="Google Shape;378;p13"/>
          <p:cNvCxnSpPr/>
          <p:nvPr/>
        </p:nvCxnSpPr>
        <p:spPr>
          <a:xfrm>
            <a:off x="1298448" y="32400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9" name="Google Shape;379;p13"/>
          <p:cNvSpPr/>
          <p:nvPr/>
        </p:nvSpPr>
        <p:spPr>
          <a:xfrm>
            <a:off x="1298448" y="32766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Breve, lungo o diluito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3"/>
          <p:cNvSpPr/>
          <p:nvPr/>
        </p:nvSpPr>
        <p:spPr>
          <a:xfrm>
            <a:off x="1298448" y="364236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Seminario intensivo, percorso lungo, o incontri periodici nel tempo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1" name="Google Shape;381;p13"/>
          <p:cNvCxnSpPr/>
          <p:nvPr/>
        </p:nvCxnSpPr>
        <p:spPr>
          <a:xfrm>
            <a:off x="1298448" y="45506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2" name="Google Shape;382;p13"/>
          <p:cNvSpPr/>
          <p:nvPr/>
        </p:nvSpPr>
        <p:spPr>
          <a:xfrm>
            <a:off x="1298448" y="45872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Dentro, oltre o extra il lavoro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3"/>
          <p:cNvSpPr/>
          <p:nvPr/>
        </p:nvSpPr>
        <p:spPr>
          <a:xfrm>
            <a:off x="1298448" y="495300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Tempo incluso nell'orario di lavoro, che lo estende, o extra-lavorativo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0" name="Google Shape;390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1" name="Google Shape;391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2" name="Google Shape;392;p14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3" name="Google Shape;393;p1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1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PROGETTARE LO SPAZIO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Lo spazio fisico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2" name="Google Shape;402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3" name="Google Shape;403;p14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Interno all</a:t>
            </a: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’organizzazione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14"/>
          <p:cNvSpPr/>
          <p:nvPr/>
        </p:nvSpPr>
        <p:spPr>
          <a:xfrm>
            <a:off x="1298448" y="2093976"/>
            <a:ext cx="4897984" cy="133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Sala meeting, spazio dedicato, Academy aziendale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5" name="Google Shape;405;p14"/>
          <p:cNvCxnSpPr/>
          <p:nvPr/>
        </p:nvCxnSpPr>
        <p:spPr>
          <a:xfrm>
            <a:off x="6333592" y="1691640"/>
            <a:ext cx="0" cy="17373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6" name="Google Shape;406;p14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Esterno all</a:t>
            </a: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’organizzazione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14"/>
          <p:cNvSpPr/>
          <p:nvPr/>
        </p:nvSpPr>
        <p:spPr>
          <a:xfrm>
            <a:off x="6470752" y="2093976"/>
            <a:ext cx="4897984" cy="133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Strutture dedicate, hotel, centri congressi, o luoghi “terzi” (residenziale, outdoor)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8" name="Google Shape;408;p14"/>
          <p:cNvCxnSpPr/>
          <p:nvPr/>
        </p:nvCxnSpPr>
        <p:spPr>
          <a:xfrm>
            <a:off x="1298448" y="35204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9" name="Google Shape;409;p14"/>
          <p:cNvSpPr/>
          <p:nvPr/>
        </p:nvSpPr>
        <p:spPr>
          <a:xfrm>
            <a:off x="3772963" y="3719275"/>
            <a:ext cx="5172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Tre criteri di scelta: </a:t>
            </a:r>
            <a:endParaRPr sz="1800" b="0" i="0" u="none" strike="noStrike" cap="none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Char char="●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pragmatici (costi, spostamenti), </a:t>
            </a:r>
            <a:endParaRPr sz="1800" b="0" i="0" u="none" strike="noStrike" cap="none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Char char="●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funzionali (comfort, adeguatezza), </a:t>
            </a:r>
            <a:endParaRPr sz="1800" b="0" i="0" u="none" strike="noStrike" cap="none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Char char="●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simbolici (significato attribuito dagli attori)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14"/>
          <p:cNvSpPr/>
          <p:nvPr/>
        </p:nvSpPr>
        <p:spPr>
          <a:xfrm>
            <a:off x="1362248" y="5905310"/>
            <a:ext cx="10344600" cy="82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NB - </a:t>
            </a: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Formare nella sede aziendale facilita l'osservazione del contesto reale, ma rende più difficile presidiare i confini del setting come spazio riflessivo.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7" name="Google Shape;417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8" name="Google Shape;418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9" name="Google Shape;419;p15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0" name="Google Shape;420;p1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1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1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1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PROGETTARE LO SPAZIO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Lo spazio virtuale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9" name="Google Shape;429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0" name="Google Shape;430;p15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In presenza, remoto, blended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5"/>
          <p:cNvSpPr/>
          <p:nvPr/>
        </p:nvSpPr>
        <p:spPr>
          <a:xfrm>
            <a:off x="1298448" y="2093976"/>
            <a:ext cx="4897984" cy="1883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fase di progettazione va decisa la combinazione tra formazione in presenza e online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2" name="Google Shape;432;p15"/>
          <p:cNvCxnSpPr/>
          <p:nvPr/>
        </p:nvCxnSpPr>
        <p:spPr>
          <a:xfrm>
            <a:off x="6333592" y="1691640"/>
            <a:ext cx="0" cy="22860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3" name="Google Shape;433;p15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Sincrono o asincrono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15"/>
          <p:cNvSpPr/>
          <p:nvPr/>
        </p:nvSpPr>
        <p:spPr>
          <a:xfrm>
            <a:off x="6470752" y="2093976"/>
            <a:ext cx="4897984" cy="1883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Sincrono: interazione e sottogruppi. Asincrono: fruizione individuale, nei tempi preferiti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5" name="Google Shape;435;p15"/>
          <p:cNvCxnSpPr/>
          <p:nvPr/>
        </p:nvCxnSpPr>
        <p:spPr>
          <a:xfrm>
            <a:off x="1298448" y="41148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6" name="Google Shape;436;p15"/>
          <p:cNvSpPr/>
          <p:nvPr/>
        </p:nvSpPr>
        <p:spPr>
          <a:xfrm>
            <a:off x="1298448" y="4297680"/>
            <a:ext cx="10344607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Limiti nei bassi processi di interazione sociale (D'Mello, 2013); vantaggi nella riduzione dei limiti temporali e spaziali (Noe, 2017).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3" name="Google Shape;443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4" name="Google Shape;444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5" name="Google Shape;445;p16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6" name="Google Shape;446;p1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1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1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1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PROGETTARE LO SPAZIO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Tabella 1 — Formazione e tecnologia digitale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5" name="Google Shape;455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456" name="Google Shape;456;p16"/>
          <p:cNvGraphicFramePr/>
          <p:nvPr/>
        </p:nvGraphicFramePr>
        <p:xfrm>
          <a:off x="1298448" y="1600200"/>
          <a:ext cx="10344625" cy="4453175"/>
        </p:xfrm>
        <a:graphic>
          <a:graphicData uri="http://schemas.openxmlformats.org/drawingml/2006/table">
            <a:tbl>
              <a:tblPr>
                <a:noFill/>
                <a:tableStyleId>{6265BDF2-2C14-482C-8146-05F82C588913}</a:tableStyleId>
              </a:tblPr>
              <a:tblGrid>
                <a:gridCol w="237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67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2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Modalità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Caratteristiche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8A1F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Distance learning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Aule virtuali, teleconferenze; anche coaching, mentoring, comunità di pratiche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MOOCs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Grandi numeri, video-lezioni, date fisse, valutazione finale, accessibili online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Blended learning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Online + presenza; es. flipped classroom (autonomia e personalizzazione)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Simulations e Games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Serious game, virtual reality, virtual worlds, adaptive training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Social media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Comunicazione interattiva, risorse di apprendimento, networking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7F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8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b="1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Formazione e IA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500"/>
                        <a:buFont typeface="Calibri"/>
                        <a:buNone/>
                      </a:pPr>
                      <a:r>
                        <a:rPr lang="en-US" sz="15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Prodotti creativi, pensiero critico, chatbot di coaching — ancora sperimentale</a:t>
                      </a:r>
                      <a:endParaRPr sz="15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3" name="Google Shape;463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4" name="Google Shape;464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5" name="Google Shape;465;p17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6" name="Google Shape;466;p1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1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1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1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1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2.3 PROGETTARE IL GRUPPO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Numerosità e composizione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5" name="Google Shape;475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6" name="Google Shape;476;p17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Piccolo gruppo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17"/>
          <p:cNvSpPr/>
          <p:nvPr/>
        </p:nvSpPr>
        <p:spPr>
          <a:xfrm>
            <a:off x="1298448" y="2093976"/>
            <a:ext cx="4897984" cy="133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 8 a 15-20 partecipanti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8" name="Google Shape;478;p17"/>
          <p:cNvCxnSpPr/>
          <p:nvPr/>
        </p:nvCxnSpPr>
        <p:spPr>
          <a:xfrm>
            <a:off x="6333592" y="1691640"/>
            <a:ext cx="0" cy="17373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9" name="Google Shape;479;p17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Gruppo esteso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17"/>
          <p:cNvSpPr/>
          <p:nvPr/>
        </p:nvSpPr>
        <p:spPr>
          <a:xfrm>
            <a:off x="6470752" y="2093976"/>
            <a:ext cx="4897984" cy="1335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30 o più componenti (Gilardi, 2008): utile per sistemi pluri-organizzativi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1" name="Google Shape;481;p17"/>
          <p:cNvCxnSpPr/>
          <p:nvPr/>
        </p:nvCxnSpPr>
        <p:spPr>
          <a:xfrm>
            <a:off x="1298448" y="35204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2" name="Google Shape;482;p17"/>
          <p:cNvSpPr/>
          <p:nvPr/>
        </p:nvSpPr>
        <p:spPr>
          <a:xfrm>
            <a:off x="1298449" y="3703320"/>
            <a:ext cx="9781928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eterogeneità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omogenei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permettono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approfondire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tema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partendo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da un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livello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condivisione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elevato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eterogenei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favoriscono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ampliamento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rete,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nuove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idee (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Corino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1989).</a:t>
            </a:r>
            <a:endParaRPr sz="1800" b="0" i="0" u="none" strike="noStrike" cap="none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endParaRPr sz="1800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endParaRPr sz="1800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9" name="Google Shape;489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0" name="Google Shape;490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1" name="Google Shape;491;p18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2" name="Google Shape;492;p1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1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1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1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2.3 PROGETTARE IL GRUPPO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tipologie per qualità del legame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1" name="Google Shape;501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2" name="Google Shape;502;p18"/>
          <p:cNvSpPr/>
          <p:nvPr/>
        </p:nvSpPr>
        <p:spPr>
          <a:xfrm>
            <a:off x="1298448" y="19659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 ad hoc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18"/>
          <p:cNvSpPr/>
          <p:nvPr/>
        </p:nvSpPr>
        <p:spPr>
          <a:xfrm>
            <a:off x="1298448" y="233172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Persone senza relazioni costanti tra loro, spesso riunite per la prima volta, anche provenienti da organizzazioni diverse; adatti a sviluppo personale/professionale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4" name="Google Shape;504;p18"/>
          <p:cNvCxnSpPr/>
          <p:nvPr/>
        </p:nvCxnSpPr>
        <p:spPr>
          <a:xfrm>
            <a:off x="1298448" y="32400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5" name="Google Shape;505;p18"/>
          <p:cNvSpPr/>
          <p:nvPr/>
        </p:nvSpPr>
        <p:spPr>
          <a:xfrm>
            <a:off x="1298448" y="32766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 operativi reali (family)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18"/>
          <p:cNvSpPr/>
          <p:nvPr/>
        </p:nvSpPr>
        <p:spPr>
          <a:xfrm>
            <a:off x="1298448" y="364236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Persone con esperienza di interazione quotidiana; adatti a cambiamenti di gruppo o organizzativi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7" name="Google Shape;507;p18"/>
          <p:cNvCxnSpPr/>
          <p:nvPr/>
        </p:nvCxnSpPr>
        <p:spPr>
          <a:xfrm>
            <a:off x="1298448" y="45506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8" name="Google Shape;508;p18"/>
          <p:cNvSpPr/>
          <p:nvPr/>
        </p:nvSpPr>
        <p:spPr>
          <a:xfrm>
            <a:off x="1298448" y="45872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 trasversali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18"/>
          <p:cNvSpPr/>
          <p:nvPr/>
        </p:nvSpPr>
        <p:spPr>
          <a:xfrm>
            <a:off x="1298448" y="4953000"/>
            <a:ext cx="10070287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Ruoli diversi coinvolti sulla stessa tematica; adatti a percorsi con obiettivo trasformativo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6" name="Google Shape;516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7" name="Google Shape;517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8" name="Google Shape;518;p19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9" name="Google Shape;519;p1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1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1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1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1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2.4 SCEGLIERE L'APPROCCIO METODOLOGICO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Obiettivi, oggetti e processi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8" name="Google Shape;528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9" name="Google Shape;529;p19"/>
          <p:cNvSpPr/>
          <p:nvPr/>
        </p:nvSpPr>
        <p:spPr>
          <a:xfrm>
            <a:off x="1298448" y="1417320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Tabella 3 — Castagna (2003): il criterio principale è la relazione tra obiettivi e oggetti dell'apprendimento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19"/>
          <p:cNvSpPr/>
          <p:nvPr/>
        </p:nvSpPr>
        <p:spPr>
          <a:xfrm>
            <a:off x="1298448" y="21488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19"/>
          <p:cNvSpPr/>
          <p:nvPr/>
        </p:nvSpPr>
        <p:spPr>
          <a:xfrm>
            <a:off x="1298448" y="2514600"/>
            <a:ext cx="10070287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Attivazione cognitiva, concettualizzazione → </a:t>
            </a:r>
            <a:r>
              <a:rPr lang="en-US" sz="18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lezione, caso, discussione, testimonianza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2" name="Google Shape;532;p19"/>
          <p:cNvCxnSpPr/>
          <p:nvPr/>
        </p:nvCxnSpPr>
        <p:spPr>
          <a:xfrm>
            <a:off x="1298448" y="33314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3" name="Google Shape;533;p19"/>
          <p:cNvSpPr/>
          <p:nvPr/>
        </p:nvSpPr>
        <p:spPr>
          <a:xfrm>
            <a:off x="1298448" y="33680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19"/>
          <p:cNvSpPr/>
          <p:nvPr/>
        </p:nvSpPr>
        <p:spPr>
          <a:xfrm>
            <a:off x="1298448" y="3733800"/>
            <a:ext cx="10070287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Esperienza e riflessione, sperimentazione pratica → </a:t>
            </a:r>
            <a:r>
              <a:rPr lang="en-US" sz="18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esercitazioni, role-play, coaching, autocaso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5" name="Google Shape;535;p19"/>
          <p:cNvCxnSpPr/>
          <p:nvPr/>
        </p:nvCxnSpPr>
        <p:spPr>
          <a:xfrm>
            <a:off x="1298448" y="45506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6" name="Google Shape;536;p19"/>
          <p:cNvSpPr/>
          <p:nvPr/>
        </p:nvSpPr>
        <p:spPr>
          <a:xfrm>
            <a:off x="1298448" y="45872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Dimensioni psicologiche e personali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19"/>
          <p:cNvSpPr/>
          <p:nvPr/>
        </p:nvSpPr>
        <p:spPr>
          <a:xfrm>
            <a:off x="1298448" y="4953000"/>
            <a:ext cx="10070287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Esperienza, narrazione, attivazione cognitiva ed emotiva → </a:t>
            </a:r>
            <a:r>
              <a:rPr lang="en-US" sz="18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counseling, coaching, mentoring, outdoor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4" name="Google Shape;544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5" name="Google Shape;545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6" name="Google Shape;546;p20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7" name="Google Shape;547;p2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2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2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2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2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2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2.4 SCEGLIERE L'APPROCCIO METODOLOGICO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2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Altri criteri metodologici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6" name="Google Shape;556;p2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7" name="Google Shape;557;p20"/>
          <p:cNvSpPr/>
          <p:nvPr/>
        </p:nvSpPr>
        <p:spPr>
          <a:xfrm>
            <a:off x="1298448" y="1874520"/>
            <a:ext cx="4897984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Logica deduttiva o induttiva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20"/>
          <p:cNvSpPr/>
          <p:nvPr/>
        </p:nvSpPr>
        <p:spPr>
          <a:xfrm>
            <a:off x="1298448" y="2240280"/>
            <a:ext cx="4897984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Espositiva/per ricezione vs. esperienziale/per scoperta (Castagna, 2003)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9" name="Google Shape;559;p20"/>
          <p:cNvCxnSpPr/>
          <p:nvPr/>
        </p:nvCxnSpPr>
        <p:spPr>
          <a:xfrm>
            <a:off x="1298448" y="384962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60" name="Google Shape;560;p20"/>
          <p:cNvCxnSpPr/>
          <p:nvPr/>
        </p:nvCxnSpPr>
        <p:spPr>
          <a:xfrm>
            <a:off x="6333592" y="1874520"/>
            <a:ext cx="0" cy="1828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1" name="Google Shape;561;p20"/>
          <p:cNvSpPr/>
          <p:nvPr/>
        </p:nvSpPr>
        <p:spPr>
          <a:xfrm>
            <a:off x="6470752" y="1874520"/>
            <a:ext cx="4897984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Livello sociale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20"/>
          <p:cNvSpPr/>
          <p:nvPr/>
        </p:nvSpPr>
        <p:spPr>
          <a:xfrm>
            <a:off x="6470752" y="2240280"/>
            <a:ext cx="4897984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Individuale, piccolo gruppo, gruppo allargato, intera organizzazione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3" name="Google Shape;563;p20"/>
          <p:cNvCxnSpPr/>
          <p:nvPr/>
        </p:nvCxnSpPr>
        <p:spPr>
          <a:xfrm>
            <a:off x="6470752" y="384962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4" name="Google Shape;564;p20"/>
          <p:cNvSpPr/>
          <p:nvPr/>
        </p:nvSpPr>
        <p:spPr>
          <a:xfrm>
            <a:off x="1298448" y="3886200"/>
            <a:ext cx="4897984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Grado di attivazione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20"/>
          <p:cNvSpPr/>
          <p:nvPr/>
        </p:nvSpPr>
        <p:spPr>
          <a:xfrm>
            <a:off x="1298448" y="4251960"/>
            <a:ext cx="4897984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 lezioni (bassa) a role-playing e outdoor (alta), in base alla fase del gruppo (Tuckman, 1977)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6" name="Google Shape;566;p20"/>
          <p:cNvCxnSpPr/>
          <p:nvPr/>
        </p:nvCxnSpPr>
        <p:spPr>
          <a:xfrm>
            <a:off x="6333592" y="3886200"/>
            <a:ext cx="0" cy="1828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7" name="Google Shape;567;p20"/>
          <p:cNvSpPr/>
          <p:nvPr/>
        </p:nvSpPr>
        <p:spPr>
          <a:xfrm>
            <a:off x="6470752" y="3886200"/>
            <a:ext cx="4897984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Aderenza alla realtà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20"/>
          <p:cNvSpPr/>
          <p:nvPr/>
        </p:nvSpPr>
        <p:spPr>
          <a:xfrm>
            <a:off x="6470752" y="4251960"/>
            <a:ext cx="4897984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Metodi “digitali” (a contatto col reale) vs “analogici” (metaforici, distanti)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5" name="Google Shape;575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6" name="Google Shape;576;p2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7" name="Google Shape;577;p2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8" name="Google Shape;578;p2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2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2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2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2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2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2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“SEGUE”: PROGETTARE IL DOPO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2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modello di valutazione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7" name="Google Shape;587;p2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8" name="Google Shape;588;p21"/>
          <p:cNvSpPr/>
          <p:nvPr/>
        </p:nvSpPr>
        <p:spPr>
          <a:xfrm>
            <a:off x="1298448" y="1417320"/>
            <a:ext cx="1034460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macro-progettazione del “dopo” ha due finalità: comprendere gli effetti della formazione, favorire mantenimento e trasferimento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21"/>
          <p:cNvSpPr/>
          <p:nvPr/>
        </p:nvSpPr>
        <p:spPr>
          <a:xfrm>
            <a:off x="1298448" y="2312581"/>
            <a:ext cx="4898100" cy="38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Attori, modalità, tempi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21"/>
          <p:cNvSpPr/>
          <p:nvPr/>
        </p:nvSpPr>
        <p:spPr>
          <a:xfrm>
            <a:off x="1298448" y="2714917"/>
            <a:ext cx="4898100" cy="17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Chi valuta chi; monitoraggio in itinere, valutazione a valle, follow-up (vedi Capitolo 12)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1" name="Google Shape;591;p21"/>
          <p:cNvCxnSpPr/>
          <p:nvPr/>
        </p:nvCxnSpPr>
        <p:spPr>
          <a:xfrm>
            <a:off x="6333592" y="2312581"/>
            <a:ext cx="0" cy="21030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2" name="Google Shape;592;p21"/>
          <p:cNvSpPr/>
          <p:nvPr/>
        </p:nvSpPr>
        <p:spPr>
          <a:xfrm>
            <a:off x="6470752" y="2312581"/>
            <a:ext cx="4898100" cy="384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Spazi di riflessione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21"/>
          <p:cNvSpPr/>
          <p:nvPr/>
        </p:nvSpPr>
        <p:spPr>
          <a:xfrm>
            <a:off x="6470752" y="2714917"/>
            <a:ext cx="4898100" cy="17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Confronto con la committenza per aggiornamenti, feedback, rinforzo del commitment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4" name="Google Shape;594;p21"/>
          <p:cNvCxnSpPr/>
          <p:nvPr/>
        </p:nvCxnSpPr>
        <p:spPr>
          <a:xfrm>
            <a:off x="1298448" y="43434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5" name="Google Shape;595;p21"/>
          <p:cNvSpPr/>
          <p:nvPr/>
        </p:nvSpPr>
        <p:spPr>
          <a:xfrm>
            <a:off x="1298448" y="452628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momento di restituzione finale al committente, accompagnato da un report: punti di forza, fattori critici, sviluppi futuri (Zucchermaglio et al., 2013).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2" name="Google Shape;602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3" name="Google Shape;603;p2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4" name="Google Shape;604;p2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5" name="Google Shape;605;p2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2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2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2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2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2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2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“SEGUE”: PROGETTARE IL DOPO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2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Sostenere il trasferimento dell'apprendimento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4" name="Google Shape;614;p2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5" name="Google Shape;615;p22"/>
          <p:cNvSpPr/>
          <p:nvPr/>
        </p:nvSpPr>
        <p:spPr>
          <a:xfrm>
            <a:off x="1298448" y="150876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Alcune azioni a supporto del transfer of learning (vedi Capitolo 7):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6" name="Google Shape;6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77075" y="2146673"/>
            <a:ext cx="8846476" cy="4615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2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3" name="Google Shape;623;p2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4" name="Google Shape;624;p2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8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5" name="Google Shape;625;p23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6" name="Google Shape;626;p2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2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" name="Google Shape;628;p2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2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2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2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2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23"/>
          <p:cNvSpPr/>
          <p:nvPr/>
        </p:nvSpPr>
        <p:spPr>
          <a:xfrm>
            <a:off x="1699545" y="1647792"/>
            <a:ext cx="4917500" cy="4066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tre momenti principali della macro-progettazione di un intervento formativo?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 è importante sostenere il commitment della committenza, e che ruolo ha lo steering group?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quattro livelli di cambiamento atteso secondo Schapiro, Wasserman e Gallegos (2012)?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fattori determinano il numero di formatori da coinvolgere in un intervento?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tre ambiti di sapere necessari per chi si occupa di formazione?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u="none" strike="noStrike" cap="none">
              <a:solidFill>
                <a:srgbClr val="29292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  <p:sp>
        <p:nvSpPr>
          <p:cNvPr id="634" name="Google Shape;634;p23"/>
          <p:cNvSpPr/>
          <p:nvPr/>
        </p:nvSpPr>
        <p:spPr>
          <a:xfrm>
            <a:off x="1591056" y="3136392"/>
            <a:ext cx="10051999" cy="64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23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6" name="Google Shape;636;p23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637" name="Google Shape;63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638" name="Google Shape;638;p23"/>
          <p:cNvSpPr/>
          <p:nvPr/>
        </p:nvSpPr>
        <p:spPr>
          <a:xfrm>
            <a:off x="6725534" y="1666078"/>
            <a:ext cx="5251008" cy="3902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decisioni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riguardano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progettazione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tempo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dell'intervento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formativo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criteri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orientano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scelta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spazio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fisico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ad hoc,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operativi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trasversali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criterio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principale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per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scegliere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metodi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formativi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secondo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Castagna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(2003)?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azioni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possono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sostenere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trasferimento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dell'apprendimento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dopo la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u="none" strike="noStrike" cap="none" dirty="0">
              <a:solidFill>
                <a:srgbClr val="29292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3429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u="none" strike="noStrike" cap="none" dirty="0">
              <a:solidFill>
                <a:srgbClr val="29292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1835</Words>
  <Application>Microsoft Macintosh PowerPoint</Application>
  <PresentationFormat>Widescreen</PresentationFormat>
  <Paragraphs>317</Paragraphs>
  <Slides>23</Slides>
  <Notes>23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3</cp:revision>
  <dcterms:created xsi:type="dcterms:W3CDTF">2026-08-05T21:15:46Z</dcterms:created>
  <dcterms:modified xsi:type="dcterms:W3CDTF">2026-09-14T15:01:48Z</dcterms:modified>
</cp:coreProperties>
</file>