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8" roundtripDataSignature="AMtx7mjaC0YhYVDmCtF2hx0C1/jI8i4l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5264C86-8102-4786-B9F5-94A0EFA54DE4}">
  <a:tblStyle styleId="{C5264C86-8102-4786-B9F5-94A0EFA54DE4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howGuides="1">
      <p:cViewPr varScale="1">
        <p:scale>
          <a:sx n="124" d="100"/>
          <a:sy n="124" d="100"/>
        </p:scale>
        <p:origin x="64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" name="Google Shape;59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" name="Google Shape;82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4" name="Google Shape;104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3" name="Google Shape;173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9" name="Google Shape;199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1" name="Google Shape;221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7" name="Google Shape;247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3" name="Google Shape;283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0" name="Google Shape;310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3" name="Google Shape;333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3" name="Google Shape;353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0" name="Google Shape;380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8" name="Google Shape;408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1" name="Google Shape;431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5" name="Google Shape;455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9" name="Google Shape;479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5" name="Google Shape;505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9" name="Google Shape;529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5" name="Google Shape;555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298448" y="12344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1298448" y="169164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Apprendere cosa?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1298448" y="24231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Distinguere gli oggetti della formazione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 progettare interventi efficaci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" name="Google Shape;26;p1"/>
          <p:cNvCxnSpPr/>
          <p:nvPr/>
        </p:nvCxnSpPr>
        <p:spPr>
          <a:xfrm>
            <a:off x="1298448" y="352044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1"/>
          <p:cNvSpPr/>
          <p:nvPr/>
        </p:nvSpPr>
        <p:spPr>
          <a:xfrm>
            <a:off x="1298448" y="370332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7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411480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Chiara Consiglio, Camilla Rellini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" name="Google Shape;36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7" name="Google Shape;37;p2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2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" name="Google Shape;47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2"/>
          <p:cNvSpPr/>
          <p:nvPr/>
        </p:nvSpPr>
        <p:spPr>
          <a:xfrm>
            <a:off x="1298448" y="1783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1298448" y="2062776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Perché distinguere con precisione gli oggetti della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" name="Google Shape;50;p2"/>
          <p:cNvCxnSpPr/>
          <p:nvPr/>
        </p:nvCxnSpPr>
        <p:spPr>
          <a:xfrm>
            <a:off x="1298448" y="2843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" name="Google Shape;51;p2"/>
          <p:cNvSpPr/>
          <p:nvPr/>
        </p:nvSpPr>
        <p:spPr>
          <a:xfrm>
            <a:off x="1298448" y="2966424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modelli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sugli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oggetti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1298448" y="3278394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KSAO,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tassonomia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Bloom,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3H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" name="Google Shape;53;p2"/>
          <p:cNvCxnSpPr/>
          <p:nvPr/>
        </p:nvCxnSpPr>
        <p:spPr>
          <a:xfrm>
            <a:off x="1298448" y="39410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" name="Google Shape;54;p2"/>
          <p:cNvSpPr/>
          <p:nvPr/>
        </p:nvSpPr>
        <p:spPr>
          <a:xfrm>
            <a:off x="1298448" y="4052946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oggetti della formazione rivisitati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298449" y="4343400"/>
            <a:ext cx="728615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proposta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multilivello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abilità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atteggiamenti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risorse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personali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motivazioni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valori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4" name="Google Shape;64;p3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" name="Google Shape;65;p3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3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3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3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INTRODUZIONE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 distinguere gli oggetti della formazione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" name="Google Shape;75;p3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L'obsolescenza accelerata delle conoscenze rende imprescindibile concepire la formazione non come intervento episodico, ma come dispositivo permanente di apprendimento e rinnovamento.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" name="Google Shape;76;p3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" name="Google Shape;77;p3"/>
          <p:cNvSpPr/>
          <p:nvPr/>
        </p:nvSpPr>
        <p:spPr>
          <a:xfrm>
            <a:off x="1298449" y="2788920"/>
            <a:ext cx="990026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Chiarire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oggetti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condizione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specifici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scegliere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metodologie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coerenti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valutare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esiti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 Senza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questa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chiarezza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il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rischio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interventi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generici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poco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allineati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alle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priorità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organizzative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1298448" y="411480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Non basta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più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aggiornare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tecniche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decisivo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sviluppare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trasversali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atteggiamenti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valori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risorse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personali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sostengano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l'agire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contesti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mutevoli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complessi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7" name="Google Shape;87;p4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" name="Google Shape;88;p4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4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4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4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4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4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 MODELLI SUGLI OGGETTI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modelli complementari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8" name="Google Shape;98;p4"/>
          <p:cNvCxnSpPr/>
          <p:nvPr/>
        </p:nvCxnSpPr>
        <p:spPr>
          <a:xfrm>
            <a:off x="1298448" y="30723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9" name="Google Shape;99;p4"/>
          <p:cNvCxnSpPr/>
          <p:nvPr/>
        </p:nvCxnSpPr>
        <p:spPr>
          <a:xfrm>
            <a:off x="1298448" y="40782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" name="Google Shape;100;p4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81475" y="1722115"/>
            <a:ext cx="7641996" cy="4632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8" name="Google Shape;108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9" name="Google Shape;109;p5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0" name="Google Shape;110;p5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5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5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5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5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5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IL MODELLO KSAO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Dai requisiti di ruolo al modello KSAO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0" name="Google Shape;120;p5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5"/>
          <p:cNvSpPr/>
          <p:nvPr/>
        </p:nvSpPr>
        <p:spPr>
          <a:xfrm>
            <a:off x="1755648" y="1463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Insiemi di conoscenze, competenze, abilità e altre caratteristiche necessarie per una prestazione efficace nelle mansioni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Campion et al., 2011, p. 226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2" name="Google Shape;122;p5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3" name="Google Shape;123;p5"/>
          <p:cNvSpPr/>
          <p:nvPr/>
        </p:nvSpPr>
        <p:spPr>
          <a:xfrm>
            <a:off x="1298448" y="297180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1298448" y="29718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/>
          <p:nvPr/>
        </p:nvSpPr>
        <p:spPr>
          <a:xfrm>
            <a:off x="1773936" y="2926080"/>
            <a:ext cx="451393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Knowledge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/>
          <p:nvPr/>
        </p:nvSpPr>
        <p:spPr>
          <a:xfrm>
            <a:off x="1773936" y="3291840"/>
            <a:ext cx="4513936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Conoscenze: il focus iniziale, già nel Taylorismo (Taylor, 1911)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7" name="Google Shape;127;p5"/>
          <p:cNvCxnSpPr/>
          <p:nvPr/>
        </p:nvCxnSpPr>
        <p:spPr>
          <a:xfrm>
            <a:off x="1298448" y="43525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5"/>
          <p:cNvCxnSpPr/>
          <p:nvPr/>
        </p:nvCxnSpPr>
        <p:spPr>
          <a:xfrm>
            <a:off x="6333592" y="2926080"/>
            <a:ext cx="0" cy="12801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9" name="Google Shape;129;p5"/>
          <p:cNvSpPr/>
          <p:nvPr/>
        </p:nvSpPr>
        <p:spPr>
          <a:xfrm>
            <a:off x="6470752" y="297180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5"/>
          <p:cNvSpPr/>
          <p:nvPr/>
        </p:nvSpPr>
        <p:spPr>
          <a:xfrm>
            <a:off x="6470752" y="29718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5"/>
          <p:cNvSpPr/>
          <p:nvPr/>
        </p:nvSpPr>
        <p:spPr>
          <a:xfrm>
            <a:off x="6946240" y="2926080"/>
            <a:ext cx="451393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Skills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5"/>
          <p:cNvSpPr/>
          <p:nvPr/>
        </p:nvSpPr>
        <p:spPr>
          <a:xfrm>
            <a:off x="6946240" y="3291840"/>
            <a:ext cx="4513936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Competenze, aggiunte con la crescente complessità dei ruoli (Burgoyne, Stuart, 1976)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3" name="Google Shape;133;p5"/>
          <p:cNvCxnSpPr/>
          <p:nvPr/>
        </p:nvCxnSpPr>
        <p:spPr>
          <a:xfrm>
            <a:off x="6470752" y="43525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4" name="Google Shape;134;p5"/>
          <p:cNvSpPr/>
          <p:nvPr/>
        </p:nvSpPr>
        <p:spPr>
          <a:xfrm>
            <a:off x="1298448" y="443484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1298448" y="443484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1773936" y="4389120"/>
            <a:ext cx="451393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Abilities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5"/>
          <p:cNvSpPr/>
          <p:nvPr/>
        </p:nvSpPr>
        <p:spPr>
          <a:xfrm>
            <a:off x="1773936" y="4754880"/>
            <a:ext cx="4513936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Abilità, capacità e attitudini individuali (Stevens, Campion, 1994)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8" name="Google Shape;138;p5"/>
          <p:cNvCxnSpPr/>
          <p:nvPr/>
        </p:nvCxnSpPr>
        <p:spPr>
          <a:xfrm>
            <a:off x="6333592" y="4389120"/>
            <a:ext cx="0" cy="12801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9" name="Google Shape;139;p5"/>
          <p:cNvSpPr/>
          <p:nvPr/>
        </p:nvSpPr>
        <p:spPr>
          <a:xfrm>
            <a:off x="6470752" y="443484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5"/>
          <p:cNvSpPr/>
          <p:nvPr/>
        </p:nvSpPr>
        <p:spPr>
          <a:xfrm>
            <a:off x="6470752" y="443484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6946240" y="4389120"/>
            <a:ext cx="451393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Other characteristics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5"/>
          <p:cNvSpPr/>
          <p:nvPr/>
        </p:nvSpPr>
        <p:spPr>
          <a:xfrm>
            <a:off x="6946240" y="4754880"/>
            <a:ext cx="4513936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Fattori disposizionali: tratti, motivazioni, valori, atteggiamenti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5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0" name="Google Shape;150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6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2" name="Google Shape;152;p6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6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6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6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6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6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IL MODELLO KSAO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limiti del modello KSAO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1" name="Google Shape;161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2" name="Google Shape;162;p6"/>
          <p:cNvSpPr/>
          <p:nvPr/>
        </p:nvSpPr>
        <p:spPr>
          <a:xfrm>
            <a:off x="1298448" y="1944695"/>
            <a:ext cx="2742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6"/>
          <p:cNvSpPr/>
          <p:nvPr/>
        </p:nvSpPr>
        <p:spPr>
          <a:xfrm>
            <a:off x="1591056" y="1944695"/>
            <a:ext cx="8833193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distinzioni tra i livelli spesso non sono chiare: abilità e competenze tendono a sovrapporsi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/>
          <p:nvPr/>
        </p:nvSpPr>
        <p:spPr>
          <a:xfrm>
            <a:off x="1298448" y="251460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/>
          <p:nvPr/>
        </p:nvSpPr>
        <p:spPr>
          <a:xfrm>
            <a:off x="1591057" y="2514600"/>
            <a:ext cx="8833104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categoria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“Other characteristics”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definita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modo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residuale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concettualmente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ambigua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poco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definita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6"/>
          <p:cNvSpPr/>
          <p:nvPr/>
        </p:nvSpPr>
        <p:spPr>
          <a:xfrm>
            <a:off x="1298448" y="329184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/>
          <p:nvPr/>
        </p:nvSpPr>
        <p:spPr>
          <a:xfrm>
            <a:off x="1591056" y="3291840"/>
            <a:ext cx="891915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Sottende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prevalentemente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colmativa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” (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vedi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3),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riduzionista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rispetto al senso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sviluppo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1298448" y="406908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1591057" y="4069080"/>
            <a:ext cx="8833104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 esclusivamente individuale: non pienamente coerente con la fluidità dei ruoli e dei contesti attuali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7" name="Google Shape;177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8" name="Google Shape;178;p7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9" name="Google Shape;179;p7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7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7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7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7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7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IL MODELLO DI BLOOM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Domini e livelli cognitivi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8" name="Google Shape;188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9" name="Google Shape;189;p7"/>
          <p:cNvSpPr/>
          <p:nvPr/>
        </p:nvSpPr>
        <p:spPr>
          <a:xfrm>
            <a:off x="1298448" y="146304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Bloom (1956) distingue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tre</a:t>
            </a: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macroaree</a:t>
            </a:r>
            <a:endParaRPr lang="en-US" sz="1800" i="1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Anderson e Krathwohl (2001)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articolano</a:t>
            </a: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dominio</a:t>
            </a: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cognitivo</a:t>
            </a: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due </a:t>
            </a:r>
            <a:r>
              <a:rPr lang="en-US" sz="1800" b="0" i="1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assi</a:t>
            </a:r>
            <a:r>
              <a:rPr lang="en-US" sz="1800" b="0" i="1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7"/>
          <p:cNvSpPr/>
          <p:nvPr/>
        </p:nvSpPr>
        <p:spPr>
          <a:xfrm>
            <a:off x="1298448" y="22107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 dirty="0" err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sz="1900" b="1" i="0" u="none" strike="noStrike" cap="none" dirty="0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900" b="1" i="0" u="none" strike="noStrike" cap="none" dirty="0" err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contenuti</a:t>
            </a:r>
            <a:r>
              <a:rPr lang="en-US" sz="1900" b="1" i="0" u="none" strike="noStrike" cap="none" dirty="0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7"/>
          <p:cNvSpPr/>
          <p:nvPr/>
        </p:nvSpPr>
        <p:spPr>
          <a:xfrm>
            <a:off x="1298448" y="2613036"/>
            <a:ext cx="4897984" cy="1426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Fattuale → Concettuale → Procedurale → Metacognitiva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2" name="Google Shape;192;p7"/>
          <p:cNvCxnSpPr/>
          <p:nvPr/>
        </p:nvCxnSpPr>
        <p:spPr>
          <a:xfrm>
            <a:off x="6333592" y="210312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3" name="Google Shape;193;p7"/>
          <p:cNvSpPr/>
          <p:nvPr/>
        </p:nvSpPr>
        <p:spPr>
          <a:xfrm>
            <a:off x="6470752" y="22107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 dirty="0" err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1900" b="1" i="0" u="none" strike="noStrike" cap="none" dirty="0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cognitivi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6470752" y="2613036"/>
            <a:ext cx="4897984" cy="1426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Ricordare → Comprendere → Applicare → Analizzare → Valutare → Creare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1298448" y="4160520"/>
            <a:ext cx="987874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L'incrocio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due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mostra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oggetti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riguardano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solo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ma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fare con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7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3" name="Google Shape;203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4" name="Google Shape;204;p8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5" name="Google Shape;205;p8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8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8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8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8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8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IL MODELLO DI BLOOM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Tabella 1 — La matrice della tassonomia di Bloom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4" name="Google Shape;214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5" name="Google Shape;215;p8"/>
          <p:cNvSpPr/>
          <p:nvPr/>
        </p:nvSpPr>
        <p:spPr>
          <a:xfrm>
            <a:off x="1298448" y="14630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Anderson, Krathwohl (2001) — per l'area cognitiva: una guida pratica per la progettazione formativa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16" name="Google Shape;216;p8"/>
          <p:cNvGraphicFramePr/>
          <p:nvPr>
            <p:extLst>
              <p:ext uri="{D42A27DB-BD31-4B8C-83A1-F6EECF244321}">
                <p14:modId xmlns:p14="http://schemas.microsoft.com/office/powerpoint/2010/main" val="2330513855"/>
              </p:ext>
            </p:extLst>
          </p:nvPr>
        </p:nvGraphicFramePr>
        <p:xfrm>
          <a:off x="1298448" y="1965960"/>
          <a:ext cx="10344650" cy="3273575"/>
        </p:xfrm>
        <a:graphic>
          <a:graphicData uri="http://schemas.openxmlformats.org/drawingml/2006/table">
            <a:tbl>
              <a:tblPr>
                <a:noFill/>
                <a:tableStyleId>{C5264C86-8102-4786-B9F5-94A0EFA54DE4}</a:tableStyleId>
              </a:tblPr>
              <a:tblGrid>
                <a:gridCol w="1737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4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40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Ricordare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Capire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Applicare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Analizzare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Valutare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Creare</a:t>
                      </a: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Fattuale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Concettuale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Procedurale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Metacognitiva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7" name="Google Shape;217;p8"/>
          <p:cNvSpPr/>
          <p:nvPr/>
        </p:nvSpPr>
        <p:spPr>
          <a:xfrm>
            <a:off x="1298448" y="5486400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Dimensioni della conoscenza (righe) × livelli del processo cognitivo (colonne): la matrice guida la definizione di obiettivi, metodi e criteri di valutazione.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8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5" name="Google Shape;225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26" name="Google Shape;226;p9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7" name="Google Shape;227;p9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9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9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9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9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9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IL MODELLO DI BLOOM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limiti della tassonomia di Bloom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6" name="Google Shape;236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7" name="Google Shape;237;p9"/>
          <p:cNvSpPr/>
          <p:nvPr/>
        </p:nvSpPr>
        <p:spPr>
          <a:xfrm>
            <a:off x="1298448" y="173736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9"/>
          <p:cNvSpPr/>
          <p:nvPr/>
        </p:nvSpPr>
        <p:spPr>
          <a:xfrm>
            <a:off x="1591057" y="1737360"/>
            <a:ext cx="917734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struttura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gerarchica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lineare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appare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troppo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netta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semplificando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realtà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interattivi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situati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9"/>
          <p:cNvSpPr/>
          <p:nvPr/>
        </p:nvSpPr>
        <p:spPr>
          <a:xfrm>
            <a:off x="1298448" y="251460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9"/>
          <p:cNvSpPr/>
          <p:nvPr/>
        </p:nvSpPr>
        <p:spPr>
          <a:xfrm>
            <a:off x="1591056" y="251460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 meno chiara e utile nei domini affettivo e psicomotorio, che restano sullo sfondo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9"/>
          <p:cNvSpPr/>
          <p:nvPr/>
        </p:nvSpPr>
        <p:spPr>
          <a:xfrm>
            <a:off x="1298448" y="329184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9"/>
          <p:cNvSpPr/>
          <p:nvPr/>
        </p:nvSpPr>
        <p:spPr>
          <a:xfrm>
            <a:off x="1591056" y="329184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Tralascia le dimensioni relazionali, emotive e culturali dell'apprendimento in azienda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9"/>
          <p:cNvSpPr/>
          <p:nvPr/>
        </p:nvSpPr>
        <p:spPr>
          <a:xfrm>
            <a:off x="1298448" y="4251960"/>
            <a:ext cx="1034460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Resta comunque uno strumento potente di categorizzazione per progettare, monitorare e valutare i percorsi centrati sulle conoscenze.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9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1" name="Google Shape;251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2" name="Google Shape;252;p10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3" name="Google Shape;253;p10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0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0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0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0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0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IL MODELLO DELLE 3H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Head, Heart, Hands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3" name="Google Shape;263;p10"/>
          <p:cNvSpPr/>
          <p:nvPr/>
        </p:nvSpPr>
        <p:spPr>
          <a:xfrm>
            <a:off x="1298448" y="1417320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Radici nella tradizione pedagogica di Pestalozzi (1977); ripreso in prospettiva trasformativa da Orr (1992)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4" name="Google Shape;264;p10"/>
          <p:cNvCxnSpPr/>
          <p:nvPr/>
        </p:nvCxnSpPr>
        <p:spPr>
          <a:xfrm flipH="1">
            <a:off x="2606040" y="2880360"/>
            <a:ext cx="3864712" cy="1389888"/>
          </a:xfrm>
          <a:prstGeom prst="straightConnector1">
            <a:avLst/>
          </a:prstGeom>
          <a:noFill/>
          <a:ln w="190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5" name="Google Shape;265;p10"/>
          <p:cNvCxnSpPr/>
          <p:nvPr/>
        </p:nvCxnSpPr>
        <p:spPr>
          <a:xfrm>
            <a:off x="2606040" y="4270248"/>
            <a:ext cx="7729423" cy="0"/>
          </a:xfrm>
          <a:prstGeom prst="straightConnector1">
            <a:avLst/>
          </a:prstGeom>
          <a:noFill/>
          <a:ln w="190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6" name="Google Shape;266;p10"/>
          <p:cNvCxnSpPr/>
          <p:nvPr/>
        </p:nvCxnSpPr>
        <p:spPr>
          <a:xfrm rot="10800000">
            <a:off x="6470752" y="2880360"/>
            <a:ext cx="3864712" cy="1389888"/>
          </a:xfrm>
          <a:prstGeom prst="straightConnector1">
            <a:avLst/>
          </a:prstGeom>
          <a:noFill/>
          <a:ln w="190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7" name="Google Shape;267;p10"/>
          <p:cNvSpPr/>
          <p:nvPr/>
        </p:nvSpPr>
        <p:spPr>
          <a:xfrm>
            <a:off x="6031840" y="2441448"/>
            <a:ext cx="877824" cy="877824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10" descr="icons/FiBookOpen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9350" y="2638958"/>
            <a:ext cx="482803" cy="482803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10"/>
          <p:cNvSpPr/>
          <p:nvPr/>
        </p:nvSpPr>
        <p:spPr>
          <a:xfrm>
            <a:off x="2167128" y="3831336"/>
            <a:ext cx="877824" cy="877824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0" name="Google Shape;270;p10" descr="icons/FiHeart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64638" y="4028846"/>
            <a:ext cx="482803" cy="482803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0"/>
          <p:cNvSpPr/>
          <p:nvPr/>
        </p:nvSpPr>
        <p:spPr>
          <a:xfrm>
            <a:off x="9896551" y="3831336"/>
            <a:ext cx="877824" cy="877824"/>
          </a:xfrm>
          <a:prstGeom prst="ellipse">
            <a:avLst/>
          </a:prstGeom>
          <a:solidFill>
            <a:srgbClr val="1F6E6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10" descr="icons/FiTool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94062" y="4028846"/>
            <a:ext cx="482803" cy="482803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0"/>
          <p:cNvSpPr/>
          <p:nvPr/>
        </p:nvSpPr>
        <p:spPr>
          <a:xfrm>
            <a:off x="2771821" y="1783080"/>
            <a:ext cx="739786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Head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0"/>
          <p:cNvSpPr/>
          <p:nvPr/>
        </p:nvSpPr>
        <p:spPr>
          <a:xfrm>
            <a:off x="2373104" y="2091647"/>
            <a:ext cx="8201100" cy="3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50"/>
              <a:buFont typeface="Calibri"/>
              <a:buNone/>
            </a:pPr>
            <a:r>
              <a:rPr lang="en-US" sz="16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Dominio cognitivo: comprendere, analizzare, riflettere; problem solving, pensiero critico</a:t>
            </a:r>
            <a:endParaRPr sz="16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0"/>
          <p:cNvSpPr/>
          <p:nvPr/>
        </p:nvSpPr>
        <p:spPr>
          <a:xfrm>
            <a:off x="1847088" y="4818888"/>
            <a:ext cx="4486504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Heart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0"/>
          <p:cNvSpPr/>
          <p:nvPr/>
        </p:nvSpPr>
        <p:spPr>
          <a:xfrm>
            <a:off x="1847088" y="5111496"/>
            <a:ext cx="4486504" cy="64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50"/>
              <a:buFont typeface="Calibri"/>
              <a:buNone/>
            </a:pPr>
            <a:r>
              <a:rPr lang="en-US" sz="16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Dominio affettivo: emozioni, valori, atteggiamenti, motivazioni</a:t>
            </a:r>
            <a:endParaRPr sz="16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0"/>
          <p:cNvSpPr/>
          <p:nvPr/>
        </p:nvSpPr>
        <p:spPr>
          <a:xfrm>
            <a:off x="6607912" y="4818888"/>
            <a:ext cx="4486504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Hands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0"/>
          <p:cNvSpPr/>
          <p:nvPr/>
        </p:nvSpPr>
        <p:spPr>
          <a:xfrm>
            <a:off x="6607912" y="5111496"/>
            <a:ext cx="4486504" cy="64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50"/>
              <a:buFont typeface="Calibri"/>
              <a:buNone/>
            </a:pPr>
            <a:r>
              <a:rPr lang="en-US" sz="16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Dominio psicomotorio: destrezza, abilità tecniche, capacità di agire nel contesto</a:t>
            </a:r>
            <a:endParaRPr sz="16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0"/>
          <p:cNvSpPr/>
          <p:nvPr/>
        </p:nvSpPr>
        <p:spPr>
          <a:xfrm>
            <a:off x="1298448" y="594360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Promuove un apprendimento integrato: testa, cuore e mani, per una crescita complessiva della persona.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10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7" name="Google Shape;287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88" name="Google Shape;288;p11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9" name="Google Shape;289;p11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1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1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1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1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1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IL MODELLO DELLE 3H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limiti del modello 3H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8" name="Google Shape;298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9" name="Google Shape;299;p11"/>
          <p:cNvSpPr/>
          <p:nvPr/>
        </p:nvSpPr>
        <p:spPr>
          <a:xfrm>
            <a:off x="1298448" y="173736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1"/>
          <p:cNvSpPr/>
          <p:nvPr/>
        </p:nvSpPr>
        <p:spPr>
          <a:xfrm>
            <a:off x="1591056" y="173736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Può risultare troppo generico per guidare in dettaglio la progettazione: più ispirazionale che operativo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1"/>
          <p:cNvSpPr/>
          <p:nvPr/>
        </p:nvSpPr>
        <p:spPr>
          <a:xfrm>
            <a:off x="1298448" y="251460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1"/>
          <p:cNvSpPr/>
          <p:nvPr/>
        </p:nvSpPr>
        <p:spPr>
          <a:xfrm>
            <a:off x="1591056" y="251460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valutazione degli esiti, specie per la dimensione Heart, è metodologicamente complessa e richiede tempi lunghi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1"/>
          <p:cNvSpPr/>
          <p:nvPr/>
        </p:nvSpPr>
        <p:spPr>
          <a:xfrm>
            <a:off x="1298448" y="329184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1"/>
          <p:cNvSpPr/>
          <p:nvPr/>
        </p:nvSpPr>
        <p:spPr>
          <a:xfrm>
            <a:off x="1591056" y="329184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ambito organizzativo può apparire idealistico se non tradotto in criteri e strumenti valutativi coerenti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1"/>
          <p:cNvSpPr/>
          <p:nvPr/>
        </p:nvSpPr>
        <p:spPr>
          <a:xfrm>
            <a:off x="1298448" y="406908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1"/>
          <p:cNvSpPr/>
          <p:nvPr/>
        </p:nvSpPr>
        <p:spPr>
          <a:xfrm>
            <a:off x="1591056" y="4069080"/>
            <a:ext cx="1005199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 uno schema descrittivo e pedagogico, più che un modello esplicativo di come avvenga l'apprendimento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1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4" name="Google Shape;314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5" name="Google Shape;315;p12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6" name="Google Shape;316;p12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2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2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2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2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2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GLI OGGETTI DELLA FORMAZIONE RIVISITATI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Verso una proposta multilivello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5" name="Google Shape;325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6" name="Google Shape;326;p12"/>
          <p:cNvSpPr/>
          <p:nvPr/>
        </p:nvSpPr>
        <p:spPr>
          <a:xfrm>
            <a:off x="1298448" y="15087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tre modelli offrono strumenti complementari, ma nelle applicazioni più frequenti mantengono un baricentro individuale: l'oggetto formativo viene ricondotto a ciò che il singolo deve sapere, saper fare o interiorizzare.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7" name="Google Shape;327;p12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8" name="Google Shape;328;p12"/>
          <p:cNvSpPr/>
          <p:nvPr/>
        </p:nvSpPr>
        <p:spPr>
          <a:xfrm>
            <a:off x="1298448" y="28803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Nei contesti contemporanei gli oggetti della formazione possono configurarsi anche come </a:t>
            </a: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oggetti condivisi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— conoscenze, pratiche, norme e valori — che emergono nelle interazioni e si consolidano nel tempo.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2"/>
          <p:cNvSpPr/>
          <p:nvPr/>
        </p:nvSpPr>
        <p:spPr>
          <a:xfrm>
            <a:off x="1298448" y="40233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Rilevante anche il tema del disapprendimento (Hedberg, 1981; Weick, Westley, 1996): a volte l'oggetto formativo non è aggiungere contenuti, ma decostruire schemi e pratiche consolidate (vedi Capitolo 1).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2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7" name="Google Shape;337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8" name="Google Shape;338;p13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9" name="Google Shape;339;p13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3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3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3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3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3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GLI OGGETTI DELLA FORMAZIONE RIVISITATI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Tabella 2 — Sette oggetti, tre modelli, tre livelli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8" name="Google Shape;348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349" name="Google Shape;349;p13"/>
          <p:cNvGraphicFramePr/>
          <p:nvPr>
            <p:extLst>
              <p:ext uri="{D42A27DB-BD31-4B8C-83A1-F6EECF244321}">
                <p14:modId xmlns:p14="http://schemas.microsoft.com/office/powerpoint/2010/main" val="3698906414"/>
              </p:ext>
            </p:extLst>
          </p:nvPr>
        </p:nvGraphicFramePr>
        <p:xfrm>
          <a:off x="1298448" y="1645920"/>
          <a:ext cx="8686800" cy="4475975"/>
        </p:xfrm>
        <a:graphic>
          <a:graphicData uri="http://schemas.openxmlformats.org/drawingml/2006/table">
            <a:tbl>
              <a:tblPr>
                <a:noFill/>
                <a:tableStyleId>{C5264C86-8102-4786-B9F5-94A0EFA54DE4}</a:tableStyleId>
              </a:tblPr>
              <a:tblGrid>
                <a:gridCol w="19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23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2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Oggetto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KSAO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Bloom / 3H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Livello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Conoscenze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Dominio cognitivo / Head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Ind. · Gruppo · Org.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Competenze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Applicare-Analizzare / Hands+Heart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Ind. · Gruppo · Org.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Abilità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 classificata / Head-Hands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Individuale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Atteggiamenti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Dominio affettivo / Heart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Ind. · Gruppo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Risorse personali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 specifica / Head-Heart-Hands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Ind. · Gruppo · Org.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Motivazioni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Dominio affettivo / Heart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Individuale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Valori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Dominio affettivo / Heart</a:t>
                      </a:r>
                      <a:endParaRPr sz="1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Ind. · Gruppo · Org.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50" name="Google Shape;350;p13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7" name="Google Shape;357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58" name="Google Shape;358;p14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9" name="Google Shape;359;p14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14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4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4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4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4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CONOSCENZE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conoscenze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8" name="Google Shape;368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9" name="Google Shape;369;p14"/>
          <p:cNvSpPr/>
          <p:nvPr/>
        </p:nvSpPr>
        <p:spPr>
          <a:xfrm>
            <a:off x="1298448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Dichiarative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4"/>
          <p:cNvSpPr/>
          <p:nvPr/>
        </p:nvSpPr>
        <p:spPr>
          <a:xfrm>
            <a:off x="1298448" y="200253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Concetti, principi e informazioni organizzati in un corpus coerente: richiedono dispositivi orientati alla comprensione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1" name="Google Shape;371;p14"/>
          <p:cNvCxnSpPr/>
          <p:nvPr/>
        </p:nvCxnSpPr>
        <p:spPr>
          <a:xfrm>
            <a:off x="6333592" y="160020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2" name="Google Shape;372;p14"/>
          <p:cNvSpPr/>
          <p:nvPr/>
        </p:nvSpPr>
        <p:spPr>
          <a:xfrm>
            <a:off x="6470752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Procedurali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4"/>
          <p:cNvSpPr/>
          <p:nvPr/>
        </p:nvSpPr>
        <p:spPr>
          <a:xfrm>
            <a:off x="6470752" y="200253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“sapere come fare”, carattere operativo: richiedono casi, esercitazioni, pratiche guidate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4" name="Google Shape;374;p14"/>
          <p:cNvCxnSpPr/>
          <p:nvPr/>
        </p:nvCxnSpPr>
        <p:spPr>
          <a:xfrm>
            <a:off x="1298448" y="3520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5" name="Google Shape;375;p14"/>
          <p:cNvSpPr/>
          <p:nvPr/>
        </p:nvSpPr>
        <p:spPr>
          <a:xfrm>
            <a:off x="1298448" y="370332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livello di gruppo e organizzativo, la conoscenza condivisa (linguaggio tecnico, procedure, linee guida) richiede metodi orientati all'allineamento e alla costruzione di riferimenti comuni.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4"/>
          <p:cNvSpPr/>
          <p:nvPr/>
        </p:nvSpPr>
        <p:spPr>
          <a:xfrm>
            <a:off x="1298448" y="4800600"/>
            <a:ext cx="1034460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Valutazione: prove di profitto e verifiche strutturate; per livelli di applicazione, compiti basati su casi, problemi e prodotti.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4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4" name="Google Shape;384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85" name="Google Shape;385;p15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6" name="Google Shape;386;p15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5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5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5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5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5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COMPETENZE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competenze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5" name="Google Shape;395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6" name="Google Shape;396;p15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5"/>
          <p:cNvSpPr/>
          <p:nvPr/>
        </p:nvSpPr>
        <p:spPr>
          <a:xfrm>
            <a:off x="1755648" y="1463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Capacità passate al vaglio dell'esperienza, che si esprimono in comportamenti efficaci in relazione a obiettivi, contesti e standard attesi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Le Boterf, 2000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8" name="Google Shape;398;p15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9" name="Google Shape;399;p15"/>
          <p:cNvSpPr/>
          <p:nvPr/>
        </p:nvSpPr>
        <p:spPr>
          <a:xfrm>
            <a:off x="1298448" y="288036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Tecnico-specialistiche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5"/>
          <p:cNvSpPr/>
          <p:nvPr/>
        </p:nvSpPr>
        <p:spPr>
          <a:xfrm>
            <a:off x="1298448" y="3282696"/>
            <a:ext cx="4897984" cy="11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Uso efficace di strumenti, procedure, metodi di uno specifico dominio professionale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1" name="Google Shape;401;p15"/>
          <p:cNvCxnSpPr/>
          <p:nvPr/>
        </p:nvCxnSpPr>
        <p:spPr>
          <a:xfrm>
            <a:off x="6333592" y="288036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2" name="Google Shape;402;p15"/>
          <p:cNvSpPr/>
          <p:nvPr/>
        </p:nvSpPr>
        <p:spPr>
          <a:xfrm>
            <a:off x="6470752" y="288036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Trasversali (comportamentali)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15"/>
          <p:cNvSpPr/>
          <p:nvPr/>
        </p:nvSpPr>
        <p:spPr>
          <a:xfrm>
            <a:off x="6470752" y="3282696"/>
            <a:ext cx="4897984" cy="11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Comunicare, collaborare, gestire tempo, problemi, conflitti e stress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15"/>
          <p:cNvSpPr/>
          <p:nvPr/>
        </p:nvSpPr>
        <p:spPr>
          <a:xfrm>
            <a:off x="1298448" y="461772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Richiedono metodologie esperienziali e situate (esercitazioni, simulazioni, role-playing, project work) e valutazione tramite assessment center e follow-up.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15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2" name="Google Shape;412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13" name="Google Shape;413;p16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4" name="Google Shape;414;p16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16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16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6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6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6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3.3 ABILITÀ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abilità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3" name="Google Shape;423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4" name="Google Shape;424;p16"/>
          <p:cNvSpPr/>
          <p:nvPr/>
        </p:nvSpPr>
        <p:spPr>
          <a:xfrm>
            <a:off x="1298448" y="15087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Predisposizioni relativamente stabili che rendono la persona in grado di affrontare determinati compiti: non un “sapere” nozionistico, ma una potenzialità di azione (Kenny, 1963).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5" name="Google Shape;425;p16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6" name="Google Shape;426;p16"/>
          <p:cNvSpPr/>
          <p:nvPr/>
        </p:nvSpPr>
        <p:spPr>
          <a:xfrm>
            <a:off x="1298448" y="269748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Generali e specifiche (Fleishman, 2017: cognitive, percettive, psicomotorie, fisiche): in genere meno direttamente modificabili, non costituiscono di per sé un oggetto della formazione.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6"/>
          <p:cNvSpPr/>
          <p:nvPr/>
        </p:nvSpPr>
        <p:spPr>
          <a:xfrm>
            <a:off x="1298448" y="3840480"/>
            <a:ext cx="103446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Vanno considerate come condizioni di partenza che modulano l'efficacia del percorso: se insufficienti, richiedono strategie compensative (maggiore gradualità, tutoring, tempi più lunghi). Nella classificazione multilivello, si collocano esclusivamente a livello individuale.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6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5" name="Google Shape;435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36" name="Google Shape;436;p17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7" name="Google Shape;437;p17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17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17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17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7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7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3.4 ATTEGGIAMENTI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atteggiamenti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6" name="Google Shape;446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7" name="Google Shape;447;p17"/>
          <p:cNvSpPr/>
          <p:nvPr/>
        </p:nvSpPr>
        <p:spPr>
          <a:xfrm>
            <a:off x="1298448" y="150876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Predisposizioni relativamente stabili a valutare oggetti, situazioni o comportamenti in termini positivi o negativi, orientando intenzioni e condotte (Ajzen, 1988).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8" name="Google Shape;448;p17"/>
          <p:cNvCxnSpPr/>
          <p:nvPr/>
        </p:nvCxnSpPr>
        <p:spPr>
          <a:xfrm>
            <a:off x="1298448" y="24231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9" name="Google Shape;449;p17"/>
          <p:cNvSpPr/>
          <p:nvPr/>
        </p:nvSpPr>
        <p:spPr>
          <a:xfrm>
            <a:off x="1298448" y="260604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 — 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promuovere un atteggiamento più consapevole verso l'adozione di strumenti di intelligenza artificiale, riducendo timori basati su rappresentazioni imprecise.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17"/>
          <p:cNvSpPr/>
          <p:nvPr/>
        </p:nvSpPr>
        <p:spPr>
          <a:xfrm>
            <a:off x="1298448" y="352044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Oggetto parzialmente modificabile: non basta “informare”. Metodi tipici: discussioni guidate, analisi di casi, simulazioni, testimonianze, confronto tra pari.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7"/>
          <p:cNvSpPr/>
          <p:nvPr/>
        </p:nvSpPr>
        <p:spPr>
          <a:xfrm>
            <a:off x="1298448" y="443484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livello di gruppo, si manifestano come orientamenti condivisi (es. team work engagement, Costa, Passos, Bakker, 2014); a livello organizzativo, come pratiche diffuse e aspettative implicite.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7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9" name="Google Shape;459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60" name="Google Shape;460;p18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1" name="Google Shape;461;p18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18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8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18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18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18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3.5 RISORSE PERSONALI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risorse personali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0" name="Google Shape;470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1" name="Google Shape;471;p18"/>
          <p:cNvSpPr/>
          <p:nvPr/>
        </p:nvSpPr>
        <p:spPr>
          <a:xfrm>
            <a:off x="1298448" y="146304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Capitale Psicologico (PsyCap) — Luthans, Youssef, Avolio, 2007: risorse positive che sostengono perseveranza e iniziativa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2" name="Google Shape;472;p18"/>
          <p:cNvCxnSpPr/>
          <p:nvPr/>
        </p:nvCxnSpPr>
        <p:spPr>
          <a:xfrm>
            <a:off x="1298448" y="4210493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3" name="Google Shape;473;p18"/>
          <p:cNvSpPr/>
          <p:nvPr/>
        </p:nvSpPr>
        <p:spPr>
          <a:xfrm>
            <a:off x="1298448" y="4297680"/>
            <a:ext cx="103446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 tratta di dimensioni s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viluppabili e sensibili all'esperienza. A livello di gruppo: efficacia collettiva, resilienza di team; a livello organizzativo: resilienza e capacità dinamiche (Zollo, Winter, 2002).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18"/>
          <p:cNvSpPr/>
          <p:nvPr/>
        </p:nvSpPr>
        <p:spPr>
          <a:xfrm>
            <a:off x="1298448" y="5486400"/>
            <a:ext cx="10344600" cy="7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Metodologie: goal-setting, riflessione su successi ed errori, autoregolazione, coaching. Coinvolgono tipicamente Head, Heart e Hands insieme.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18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6" name="Google Shape;47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3301" y="1992459"/>
            <a:ext cx="4633499" cy="19844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3" name="Google Shape;483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84" name="Google Shape;484;p19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5" name="Google Shape;485;p19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19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19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9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9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19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3.6 MOTIVAZIONI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motivazioni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4" name="Google Shape;494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5" name="Google Shape;495;p19"/>
          <p:cNvSpPr/>
          <p:nvPr/>
        </p:nvSpPr>
        <p:spPr>
          <a:xfrm>
            <a:off x="1298448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Inclinazioni motivazionali individuali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9"/>
          <p:cNvSpPr/>
          <p:nvPr/>
        </p:nvSpPr>
        <p:spPr>
          <a:xfrm>
            <a:off x="1298448" y="200253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Preferenze, bisogni, orientamenti stabili: rilevanti nella fase di analisi dei bisogni formativi (vedi Capitolo 5)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7" name="Google Shape;497;p19"/>
          <p:cNvCxnSpPr/>
          <p:nvPr/>
        </p:nvCxnSpPr>
        <p:spPr>
          <a:xfrm>
            <a:off x="6333592" y="160020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8" name="Google Shape;498;p19"/>
          <p:cNvSpPr/>
          <p:nvPr/>
        </p:nvSpPr>
        <p:spPr>
          <a:xfrm>
            <a:off x="6470752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Motivazione al corso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9"/>
          <p:cNvSpPr/>
          <p:nvPr/>
        </p:nvSpPr>
        <p:spPr>
          <a:xfrm>
            <a:off x="6470752" y="200253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Più situata: aspettative, valenza personale, utilità percepita. Fattore determinante per il successo della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0" name="Google Shape;500;p19"/>
          <p:cNvCxnSpPr/>
          <p:nvPr/>
        </p:nvCxnSpPr>
        <p:spPr>
          <a:xfrm>
            <a:off x="1298448" y="41605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1" name="Google Shape;501;p19"/>
          <p:cNvSpPr/>
          <p:nvPr/>
        </p:nvSpPr>
        <p:spPr>
          <a:xfrm>
            <a:off x="1298448" y="434340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motivazione è un mezzo che sostiene l'apprendimento, più che una finalità diretta: non può essere “trasmessa” come un contenuto. È tipicamente un costrutto individuale.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19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9" name="Google Shape;509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20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1" name="Google Shape;511;p20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20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20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20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0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0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3.7 VALORI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valori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0" name="Google Shape;520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1" name="Google Shape;521;p20"/>
          <p:cNvSpPr/>
          <p:nvPr/>
        </p:nvSpPr>
        <p:spPr>
          <a:xfrm>
            <a:off x="1298448" y="150876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Rappresentazioni relativamente stabili di ciò che è desiderabile e importante: funzionano come criteri che orientano scelte, giudizi e priorità (Schwartz, Bilsky, 1987).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2" name="Google Shape;522;p20"/>
          <p:cNvCxnSpPr/>
          <p:nvPr/>
        </p:nvCxnSpPr>
        <p:spPr>
          <a:xfrm>
            <a:off x="1298448" y="24231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3" name="Google Shape;523;p20"/>
          <p:cNvSpPr/>
          <p:nvPr/>
        </p:nvSpPr>
        <p:spPr>
          <a:xfrm>
            <a:off x="1298448" y="260604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Non </a:t>
            </a: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si può “addestrare” ai valori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non si “insegnano” come conoscenze né si allenano come competenze tecniche. Si collocano soprattutto nella dimensione Heart del modello 3H.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20"/>
          <p:cNvSpPr/>
          <p:nvPr/>
        </p:nvSpPr>
        <p:spPr>
          <a:xfrm>
            <a:off x="1298448" y="352044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livello individuale orientano decisioni e condotte; a livello organizzativo diventano valori condivisi che guidano norme implicite e cultura (Schein, 1985).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20"/>
          <p:cNvSpPr/>
          <p:nvPr/>
        </p:nvSpPr>
        <p:spPr>
          <a:xfrm>
            <a:off x="1298448" y="443484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Metodologie: dilemmi e casi critici, confronto tra prospettive. Valutazione: approcci qualitativi (focus group, critical incidents, sensemaking), non solo misure di percezione individuale.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20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" name="Google Shape;533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34" name="Google Shape;534;p21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5" name="Google Shape;535;p21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21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21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21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21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21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2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CONCLUSIONI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2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assi complementari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4" name="Google Shape;544;p2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5" name="Google Shape;545;p21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Che cosa si intende sviluppare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21"/>
          <p:cNvSpPr/>
          <p:nvPr/>
        </p:nvSpPr>
        <p:spPr>
          <a:xfrm>
            <a:off x="1298448" y="2093976"/>
            <a:ext cx="4897984" cy="1700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Conoscenze, competenze, atteggiamenti, risorse personali, motivazione, valori: evitare sovrapposizioni e ambiguità concettuali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7" name="Google Shape;547;p21"/>
          <p:cNvCxnSpPr/>
          <p:nvPr/>
        </p:nvCxnSpPr>
        <p:spPr>
          <a:xfrm>
            <a:off x="6333592" y="1691640"/>
            <a:ext cx="0" cy="21031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8" name="Google Shape;548;p21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 quale </a:t>
            </a:r>
            <a:r>
              <a:rPr lang="en-US" sz="19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21"/>
          <p:cNvSpPr/>
          <p:nvPr/>
        </p:nvSpPr>
        <p:spPr>
          <a:xfrm>
            <a:off x="6470752" y="2093976"/>
            <a:ext cx="4897984" cy="1700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Individuale, di gruppo, organizzativo: i livelli implicano processi e condizioni differenti (Illeris, 2007)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" name="Google Shape;550;p21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1" name="Google Shape;551;p21"/>
          <p:cNvSpPr/>
          <p:nvPr/>
        </p:nvSpPr>
        <p:spPr>
          <a:xfrm>
            <a:off x="1298448" y="416052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Chiarire gli oggetti formativi — in modo concettualmente fondato e multilivello — non è un esercizio classificatorio, ma un passaggio necessario per progettare interventi più mirati, valutabili e capaci di generare valore reale.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21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9" name="Google Shape;559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60" name="Google Shape;560;p22"/>
          <p:cNvCxnSpPr/>
          <p:nvPr/>
        </p:nvCxnSpPr>
        <p:spPr>
          <a:xfrm>
            <a:off x="457200" y="27432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1" name="Google Shape;561;p22"/>
          <p:cNvSpPr/>
          <p:nvPr/>
        </p:nvSpPr>
        <p:spPr>
          <a:xfrm>
            <a:off x="283464" y="25694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22"/>
          <p:cNvSpPr/>
          <p:nvPr/>
        </p:nvSpPr>
        <p:spPr>
          <a:xfrm>
            <a:off x="283464" y="25694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22"/>
          <p:cNvSpPr/>
          <p:nvPr/>
        </p:nvSpPr>
        <p:spPr>
          <a:xfrm>
            <a:off x="283464" y="31363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22"/>
          <p:cNvSpPr/>
          <p:nvPr/>
        </p:nvSpPr>
        <p:spPr>
          <a:xfrm>
            <a:off x="283464" y="31363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22"/>
          <p:cNvSpPr/>
          <p:nvPr/>
        </p:nvSpPr>
        <p:spPr>
          <a:xfrm>
            <a:off x="283464" y="37033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22"/>
          <p:cNvSpPr/>
          <p:nvPr/>
        </p:nvSpPr>
        <p:spPr>
          <a:xfrm>
            <a:off x="283464" y="37033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22"/>
          <p:cNvSpPr/>
          <p:nvPr/>
        </p:nvSpPr>
        <p:spPr>
          <a:xfrm>
            <a:off x="1717184" y="1691933"/>
            <a:ext cx="5046536" cy="3474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importante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distinguere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con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precisione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oggetti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evoluto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tempo il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KSAO,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suoi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principali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limiti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due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assi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tassonomia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Bloom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rivista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Anderson e Krathwohl (2001)?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rappresentano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dimensioni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Head, Heart e Hands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3H?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distinzione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conoscenze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dichiarative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procedurali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incide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progettazione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</p:txBody>
      </p:sp>
      <p:sp>
        <p:nvSpPr>
          <p:cNvPr id="569" name="Google Shape;569;p22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0" name="Google Shape;570;p22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71" name="Google Shape;57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572" name="Google Shape;572;p22"/>
          <p:cNvSpPr/>
          <p:nvPr/>
        </p:nvSpPr>
        <p:spPr>
          <a:xfrm>
            <a:off x="7047184" y="1691933"/>
            <a:ext cx="4861350" cy="395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le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abilità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dalle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competenze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come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oggetti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Attraverso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metodologie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possibile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intervenire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sugli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atteggiamenti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e con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limiti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Capitale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Psicologico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PsyCap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)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risorse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personali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comprende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differenza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c'è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inclinazioni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motivazionali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individuali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motivazione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corso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valori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non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addestrabili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”,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metodologie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risultano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più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coerenti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per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lavorarci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</p:txBody>
      </p:sp>
      <p:sp>
        <p:nvSpPr>
          <p:cNvPr id="573" name="Google Shape;573;p22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2094</Words>
  <Application>Microsoft Macintosh PowerPoint</Application>
  <PresentationFormat>Widescreen</PresentationFormat>
  <Paragraphs>337</Paragraphs>
  <Slides>22</Slides>
  <Notes>22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1</cp:revision>
  <dcterms:created xsi:type="dcterms:W3CDTF">2026-08-05T07:20:07Z</dcterms:created>
  <dcterms:modified xsi:type="dcterms:W3CDTF">2026-09-14T14:55:49Z</dcterms:modified>
</cp:coreProperties>
</file>