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869">
          <p15:clr>
            <a:srgbClr val="A4A3A4"/>
          </p15:clr>
        </p15:guide>
        <p15:guide id="2" orient="horz" pos="1185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7" roundtripDataSignature="AMtx7miYJkcu74o8vxdy5vkE0Xrb/tFT2A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iara Ghislier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79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>
      <p:cViewPr varScale="1">
        <p:scale>
          <a:sx n="124" d="100"/>
          <a:sy n="124" d="100"/>
        </p:scale>
        <p:origin x="640" y="168"/>
      </p:cViewPr>
      <p:guideLst>
        <p:guide pos="869"/>
        <p:guide orient="horz" pos="11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customschemas.google.com/relationships/presentationmetadata" Target="meta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" name="Google Shape;35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0" name="Google Shape;130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1" name="Google Shape;221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7" name="Google Shape;247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1" name="Google Shape;281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2" name="Google Shape;302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1" name="Google Shape;331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3" name="Google Shape;383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16" name="Google Shape;416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44" name="Google Shape;444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81" name="Google Shape;481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12" name="Google Shape;512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44" name="Google Shape;544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72" name="Google Shape;572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1" name="Google Shape;601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37" name="Google Shape;637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68" name="Google Shape;668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</a:t>
            </a: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1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1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1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1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1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298448" y="137160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1298448" y="1828800"/>
            <a:ext cx="10344607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800"/>
              <a:buFont typeface="Calibri"/>
              <a:buNone/>
            </a:pPr>
            <a:r>
              <a:rPr lang="en-US" sz="3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Gli obiettivi della formazione</a:t>
            </a:r>
            <a:endParaRPr sz="3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" name="Google Shape;29;p1"/>
          <p:cNvCxnSpPr/>
          <p:nvPr/>
        </p:nvCxnSpPr>
        <p:spPr>
          <a:xfrm>
            <a:off x="1298448" y="306324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" name="Google Shape;30;p1"/>
          <p:cNvSpPr/>
          <p:nvPr/>
        </p:nvSpPr>
        <p:spPr>
          <a:xfrm>
            <a:off x="1298448" y="324612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</a:t>
            </a: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1"/>
          <p:cNvSpPr/>
          <p:nvPr/>
        </p:nvSpPr>
        <p:spPr>
          <a:xfrm>
            <a:off x="1298448" y="365760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Maria Luisa Farnese, Chiara Ghislieri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9" name="Google Shape;39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" name="Google Shape;40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" name="Google Shape;41;p2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" name="Google Shape;42;p2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2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2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2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2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2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55;p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" name="Google Shape;56;p2"/>
          <p:cNvSpPr/>
          <p:nvPr/>
        </p:nvSpPr>
        <p:spPr>
          <a:xfrm>
            <a:off x="1298448" y="17465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2"/>
          <p:cNvSpPr/>
          <p:nvPr/>
        </p:nvSpPr>
        <p:spPr>
          <a:xfrm>
            <a:off x="1298448" y="17465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1801368" y="169164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L'importanza di definire obiettivi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2"/>
          <p:cNvSpPr/>
          <p:nvPr/>
        </p:nvSpPr>
        <p:spPr>
          <a:xfrm>
            <a:off x="1801368" y="1989960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Caratteristiche, funzioni e tecniche di progettazione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" name="Google Shape;60;p2"/>
          <p:cNvCxnSpPr/>
          <p:nvPr/>
        </p:nvCxnSpPr>
        <p:spPr>
          <a:xfrm>
            <a:off x="1298448" y="2551176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" name="Google Shape;61;p2"/>
          <p:cNvSpPr/>
          <p:nvPr/>
        </p:nvSpPr>
        <p:spPr>
          <a:xfrm>
            <a:off x="1298448" y="26426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2"/>
          <p:cNvSpPr/>
          <p:nvPr/>
        </p:nvSpPr>
        <p:spPr>
          <a:xfrm>
            <a:off x="1298448" y="26426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2"/>
          <p:cNvSpPr/>
          <p:nvPr/>
        </p:nvSpPr>
        <p:spPr>
          <a:xfrm>
            <a:off x="1801368" y="2587752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obiettivi di sviluppo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2"/>
          <p:cNvSpPr/>
          <p:nvPr/>
        </p:nvSpPr>
        <p:spPr>
          <a:xfrm>
            <a:off x="1801368" y="2886072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Rilevanza, urgenza e sostenibilità nella scelta delle priorità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" name="Google Shape;65;p2"/>
          <p:cNvCxnSpPr/>
          <p:nvPr/>
        </p:nvCxnSpPr>
        <p:spPr>
          <a:xfrm>
            <a:off x="1298448" y="3447288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" name="Google Shape;66;p2"/>
          <p:cNvSpPr/>
          <p:nvPr/>
        </p:nvSpPr>
        <p:spPr>
          <a:xfrm>
            <a:off x="1298448" y="353872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2"/>
          <p:cNvSpPr/>
          <p:nvPr/>
        </p:nvSpPr>
        <p:spPr>
          <a:xfrm>
            <a:off x="1298448" y="353872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2"/>
          <p:cNvSpPr/>
          <p:nvPr/>
        </p:nvSpPr>
        <p:spPr>
          <a:xfrm>
            <a:off x="1801368" y="3483864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obiettivi formativi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2"/>
          <p:cNvSpPr/>
          <p:nvPr/>
        </p:nvSpPr>
        <p:spPr>
          <a:xfrm>
            <a:off x="1801368" y="3782184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Parametri, classificazioni e trasferimento dell'apprendimento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" name="Google Shape;70;p2"/>
          <p:cNvCxnSpPr/>
          <p:nvPr/>
        </p:nvCxnSpPr>
        <p:spPr>
          <a:xfrm>
            <a:off x="1298448" y="4343400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" name="Google Shape;71;p2"/>
          <p:cNvSpPr/>
          <p:nvPr/>
        </p:nvSpPr>
        <p:spPr>
          <a:xfrm>
            <a:off x="1298448" y="4434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2"/>
          <p:cNvSpPr/>
          <p:nvPr/>
        </p:nvSpPr>
        <p:spPr>
          <a:xfrm>
            <a:off x="1298448" y="4434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2"/>
          <p:cNvSpPr/>
          <p:nvPr/>
        </p:nvSpPr>
        <p:spPr>
          <a:xfrm>
            <a:off x="1801368" y="4379976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obiettivi didattici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2"/>
          <p:cNvSpPr/>
          <p:nvPr/>
        </p:nvSpPr>
        <p:spPr>
          <a:xfrm>
            <a:off x="1801368" y="4678296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modello SMART e la teoria del goal setting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"/>
          <p:cNvCxnSpPr/>
          <p:nvPr/>
        </p:nvCxnSpPr>
        <p:spPr>
          <a:xfrm>
            <a:off x="1298448" y="5239512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" name="Google Shape;76;p2"/>
          <p:cNvSpPr/>
          <p:nvPr/>
        </p:nvSpPr>
        <p:spPr>
          <a:xfrm>
            <a:off x="1298448" y="533095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2"/>
          <p:cNvSpPr/>
          <p:nvPr/>
        </p:nvSpPr>
        <p:spPr>
          <a:xfrm>
            <a:off x="1298448" y="533095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2"/>
          <p:cNvSpPr/>
          <p:nvPr/>
        </p:nvSpPr>
        <p:spPr>
          <a:xfrm>
            <a:off x="1801368" y="5276088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obiettivi di partecipazione e comunicazione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2"/>
          <p:cNvSpPr/>
          <p:nvPr/>
        </p:nvSpPr>
        <p:spPr>
          <a:xfrm>
            <a:off x="1801368" y="5574408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Obiettivi trasversali a supporto del processo formativo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4" name="Google Shape;134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5" name="Google Shape;135;p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6" name="Google Shape;136;p4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7" name="Google Shape;137;p4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4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4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4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4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4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4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4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4"/>
          <p:cNvSpPr/>
          <p:nvPr/>
        </p:nvSpPr>
        <p:spPr>
          <a:xfrm>
            <a:off x="1298448" y="354688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L'IMPORTANZA DI DEFINIRE OBIETTIVI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4"/>
          <p:cNvSpPr/>
          <p:nvPr/>
        </p:nvSpPr>
        <p:spPr>
          <a:xfrm>
            <a:off x="1298449" y="665584"/>
            <a:ext cx="4055604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Che cos'è un obiettivo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4"/>
          <p:cNvSpPr/>
          <p:nvPr/>
        </p:nvSpPr>
        <p:spPr>
          <a:xfrm>
            <a:off x="3209742" y="1480649"/>
            <a:ext cx="6037368" cy="1031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obiettivi sono la prefigurazione di uno stato desiderato futuro, che si intende raggiungere agendo sulle condizioni presenti al fine di raggiungere specifici risultati.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69363" y="4682424"/>
            <a:ext cx="1269893" cy="131151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4"/>
          <p:cNvGrpSpPr/>
          <p:nvPr/>
        </p:nvGrpSpPr>
        <p:grpSpPr>
          <a:xfrm>
            <a:off x="846889" y="1310319"/>
            <a:ext cx="2304497" cy="1549400"/>
            <a:chOff x="846889" y="1310319"/>
            <a:chExt cx="2304497" cy="1549400"/>
          </a:xfrm>
        </p:grpSpPr>
        <p:sp>
          <p:nvSpPr>
            <p:cNvPr id="153" name="Google Shape;153;p4"/>
            <p:cNvSpPr/>
            <p:nvPr/>
          </p:nvSpPr>
          <p:spPr>
            <a:xfrm>
              <a:off x="846890" y="1310319"/>
              <a:ext cx="2304496" cy="1549400"/>
            </a:xfrm>
            <a:prstGeom prst="rect">
              <a:avLst/>
            </a:prstGeom>
            <a:solidFill>
              <a:schemeClr val="lt1"/>
            </a:solidFill>
            <a:ln w="28575" cap="flat" cmpd="sng">
              <a:solidFill>
                <a:srgbClr val="80CCEE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54" name="Google Shape;154;p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773488" y="1362919"/>
              <a:ext cx="1357248" cy="14728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" name="Google Shape;155;p4"/>
            <p:cNvSpPr/>
            <p:nvPr/>
          </p:nvSpPr>
          <p:spPr>
            <a:xfrm>
              <a:off x="846889" y="1521111"/>
              <a:ext cx="941052" cy="65195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300"/>
                <a:buFont typeface="Calibri"/>
                <a:buNone/>
              </a:pPr>
              <a:r>
                <a:rPr lang="en-US" sz="13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Condizione attuale che si deve o si desidera modificare.</a:t>
              </a:r>
              <a:endParaRPr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6" name="Google Shape;156;p4"/>
          <p:cNvSpPr/>
          <p:nvPr/>
        </p:nvSpPr>
        <p:spPr>
          <a:xfrm>
            <a:off x="8056474" y="6050178"/>
            <a:ext cx="3582782" cy="57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300"/>
              <a:buFont typeface="Calibri"/>
              <a:buNone/>
            </a:pP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Verifica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finale di se, in quale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grado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e con quale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efficacia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uso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tempi e 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risorse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)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risultati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ottenuti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hanno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raggiunto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l'obiettivo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desiderato</a:t>
            </a:r>
            <a:r>
              <a:rPr lang="en-US" sz="13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7" name="Google Shape;157;p4"/>
          <p:cNvGrpSpPr/>
          <p:nvPr/>
        </p:nvGrpSpPr>
        <p:grpSpPr>
          <a:xfrm>
            <a:off x="4099998" y="2950376"/>
            <a:ext cx="1610267" cy="2828472"/>
            <a:chOff x="5327650" y="2990088"/>
            <a:chExt cx="1536700" cy="2828472"/>
          </a:xfrm>
        </p:grpSpPr>
        <p:pic>
          <p:nvPicPr>
            <p:cNvPr id="158" name="Google Shape;158;p4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327650" y="2990088"/>
              <a:ext cx="1536700" cy="1600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9" name="Google Shape;159;p4"/>
            <p:cNvSpPr/>
            <p:nvPr/>
          </p:nvSpPr>
          <p:spPr>
            <a:xfrm>
              <a:off x="5397720" y="4621534"/>
              <a:ext cx="1413495" cy="11757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300"/>
                <a:buFont typeface="Calibri"/>
                <a:buNone/>
              </a:pPr>
              <a:r>
                <a:rPr lang="en-US" sz="13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Valutazione delle risorse necessarie, dei vincoli e dei costi per il raggiungimento dell'obiettivo.</a:t>
              </a:r>
              <a:endParaRPr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4"/>
            <p:cNvSpPr/>
            <p:nvPr/>
          </p:nvSpPr>
          <p:spPr>
            <a:xfrm>
              <a:off x="5335215" y="3018319"/>
              <a:ext cx="1495253" cy="2800241"/>
            </a:xfrm>
            <a:prstGeom prst="rect">
              <a:avLst/>
            </a:prstGeom>
            <a:noFill/>
            <a:ln w="28575" cap="flat" cmpd="sng">
              <a:solidFill>
                <a:srgbClr val="4B818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1" name="Google Shape;161;p4"/>
          <p:cNvGrpSpPr/>
          <p:nvPr/>
        </p:nvGrpSpPr>
        <p:grpSpPr>
          <a:xfrm>
            <a:off x="2155491" y="2981939"/>
            <a:ext cx="1639333" cy="2834226"/>
            <a:chOff x="3456685" y="2984334"/>
            <a:chExt cx="1639333" cy="2834226"/>
          </a:xfrm>
        </p:grpSpPr>
        <p:pic>
          <p:nvPicPr>
            <p:cNvPr id="162" name="Google Shape;162;p4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456685" y="2988806"/>
              <a:ext cx="1587500" cy="1600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3" name="Google Shape;163;p4"/>
            <p:cNvSpPr/>
            <p:nvPr/>
          </p:nvSpPr>
          <p:spPr>
            <a:xfrm>
              <a:off x="3508520" y="4535180"/>
              <a:ext cx="1587498" cy="1229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300"/>
                <a:buFont typeface="Calibri"/>
                <a:buNone/>
              </a:pPr>
              <a:r>
                <a:rPr lang="en-US" sz="13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Strategie e azioni da mettere in atto. La loro individuazione consente di valutare la realizzabilità e la sostenibilità (costo) dell'obiettivo.</a:t>
              </a:r>
              <a:endParaRPr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4"/>
            <p:cNvSpPr/>
            <p:nvPr/>
          </p:nvSpPr>
          <p:spPr>
            <a:xfrm>
              <a:off x="3483284" y="2984334"/>
              <a:ext cx="1560902" cy="2834226"/>
            </a:xfrm>
            <a:prstGeom prst="rect">
              <a:avLst/>
            </a:prstGeom>
            <a:noFill/>
            <a:ln w="28575" cap="flat" cmpd="sng">
              <a:solidFill>
                <a:srgbClr val="876FAD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5" name="Google Shape;165;p4"/>
          <p:cNvGrpSpPr/>
          <p:nvPr/>
        </p:nvGrpSpPr>
        <p:grpSpPr>
          <a:xfrm>
            <a:off x="9282535" y="1261656"/>
            <a:ext cx="2811496" cy="1602535"/>
            <a:chOff x="9282535" y="1177070"/>
            <a:chExt cx="2811496" cy="1602535"/>
          </a:xfrm>
        </p:grpSpPr>
        <p:pic>
          <p:nvPicPr>
            <p:cNvPr id="166" name="Google Shape;166;p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9282535" y="1230205"/>
              <a:ext cx="1600200" cy="1549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7" name="Google Shape;167;p4"/>
            <p:cNvSpPr/>
            <p:nvPr/>
          </p:nvSpPr>
          <p:spPr>
            <a:xfrm>
              <a:off x="10789187" y="1221518"/>
              <a:ext cx="1258466" cy="1229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300"/>
                <a:buFont typeface="Calibri"/>
                <a:buNone/>
              </a:pPr>
              <a:r>
                <a:rPr lang="en-US" sz="13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Lo stato futuro che si intende raggiungere. Può avere diversi gradi di specificità (da finalità ampie a scopi concreti).</a:t>
              </a:r>
              <a:endParaRPr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4"/>
            <p:cNvSpPr/>
            <p:nvPr/>
          </p:nvSpPr>
          <p:spPr>
            <a:xfrm>
              <a:off x="9282535" y="1177070"/>
              <a:ext cx="2811496" cy="1562099"/>
            </a:xfrm>
            <a:prstGeom prst="rect">
              <a:avLst/>
            </a:prstGeom>
            <a:noFill/>
            <a:ln w="28575" cap="flat" cmpd="sng">
              <a:solidFill>
                <a:srgbClr val="A2700C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9" name="Google Shape;169;p4"/>
          <p:cNvSpPr/>
          <p:nvPr/>
        </p:nvSpPr>
        <p:spPr>
          <a:xfrm>
            <a:off x="7928637" y="5999804"/>
            <a:ext cx="3862393" cy="741452"/>
          </a:xfrm>
          <a:prstGeom prst="rect">
            <a:avLst/>
          </a:prstGeom>
          <a:noFill/>
          <a:ln w="28575" cap="flat" cmpd="sng">
            <a:solidFill>
              <a:srgbClr val="8DA9DB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70" name="Google Shape;170;p4"/>
          <p:cNvGrpSpPr/>
          <p:nvPr/>
        </p:nvGrpSpPr>
        <p:grpSpPr>
          <a:xfrm>
            <a:off x="8218920" y="2952465"/>
            <a:ext cx="1620029" cy="2802928"/>
            <a:chOff x="9374250" y="2961806"/>
            <a:chExt cx="1620029" cy="2802928"/>
          </a:xfrm>
        </p:grpSpPr>
        <p:pic>
          <p:nvPicPr>
            <p:cNvPr id="171" name="Google Shape;171;p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9396833" y="2961806"/>
              <a:ext cx="1536701" cy="15958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2" name="Google Shape;172;p4"/>
            <p:cNvSpPr/>
            <p:nvPr/>
          </p:nvSpPr>
          <p:spPr>
            <a:xfrm>
              <a:off x="9419479" y="4620933"/>
              <a:ext cx="1574800" cy="5789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300"/>
                <a:buFont typeface="Calibri"/>
                <a:buNone/>
              </a:pPr>
              <a:r>
                <a:rPr lang="en-US" sz="13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Raggiungimento dello stato desiderato e generazione di valore</a:t>
              </a:r>
              <a:endParaRPr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173;p4"/>
            <p:cNvSpPr/>
            <p:nvPr/>
          </p:nvSpPr>
          <p:spPr>
            <a:xfrm>
              <a:off x="9374250" y="2964493"/>
              <a:ext cx="1574800" cy="2800241"/>
            </a:xfrm>
            <a:prstGeom prst="rect">
              <a:avLst/>
            </a:prstGeom>
            <a:noFill/>
            <a:ln w="28575" cap="flat" cmpd="sng">
              <a:solidFill>
                <a:srgbClr val="4B818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4" name="Google Shape;174;p4"/>
          <p:cNvGrpSpPr/>
          <p:nvPr/>
        </p:nvGrpSpPr>
        <p:grpSpPr>
          <a:xfrm>
            <a:off x="6142535" y="2964492"/>
            <a:ext cx="1594683" cy="2800241"/>
            <a:chOff x="7181805" y="2984334"/>
            <a:chExt cx="1594683" cy="2800241"/>
          </a:xfrm>
        </p:grpSpPr>
        <p:pic>
          <p:nvPicPr>
            <p:cNvPr id="175" name="Google Shape;175;p4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7181805" y="2988806"/>
              <a:ext cx="1574800" cy="1536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6" name="Google Shape;176;p4"/>
            <p:cNvSpPr/>
            <p:nvPr/>
          </p:nvSpPr>
          <p:spPr>
            <a:xfrm>
              <a:off x="7232760" y="4575441"/>
              <a:ext cx="1523845" cy="10310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300"/>
                <a:buFont typeface="Calibri"/>
                <a:buNone/>
              </a:pPr>
              <a:r>
                <a:rPr lang="en-US" sz="13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Periodo di tempo entro cui si intende raggiungere l'obiettivo (breve, medio o lungo termine)</a:t>
              </a:r>
              <a:endParaRPr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7" name="Google Shape;177;p4"/>
            <p:cNvSpPr/>
            <p:nvPr/>
          </p:nvSpPr>
          <p:spPr>
            <a:xfrm>
              <a:off x="7201688" y="2984334"/>
              <a:ext cx="1574800" cy="2800241"/>
            </a:xfrm>
            <a:prstGeom prst="rect">
              <a:avLst/>
            </a:prstGeom>
            <a:noFill/>
            <a:ln w="28575" cap="flat" cmpd="sng">
              <a:solidFill>
                <a:srgbClr val="567445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78" name="Google Shape;178;p4"/>
          <p:cNvCxnSpPr/>
          <p:nvPr/>
        </p:nvCxnSpPr>
        <p:spPr>
          <a:xfrm>
            <a:off x="1467853" y="2859719"/>
            <a:ext cx="0" cy="1043316"/>
          </a:xfrm>
          <a:prstGeom prst="straightConnector1">
            <a:avLst/>
          </a:prstGeom>
          <a:noFill/>
          <a:ln w="38100" cap="flat" cmpd="sng">
            <a:solidFill>
              <a:srgbClr val="BFBFBF"/>
            </a:solidFill>
            <a:prstDash val="dash"/>
            <a:miter lim="8000"/>
            <a:headEnd type="none" w="sm" len="sm"/>
            <a:tailEnd type="none" w="sm" len="sm"/>
          </a:ln>
        </p:spPr>
      </p:cxnSp>
      <p:cxnSp>
        <p:nvCxnSpPr>
          <p:cNvPr id="179" name="Google Shape;179;p4"/>
          <p:cNvCxnSpPr/>
          <p:nvPr/>
        </p:nvCxnSpPr>
        <p:spPr>
          <a:xfrm>
            <a:off x="1499603" y="3790740"/>
            <a:ext cx="655888" cy="0"/>
          </a:xfrm>
          <a:prstGeom prst="straightConnector1">
            <a:avLst/>
          </a:prstGeom>
          <a:noFill/>
          <a:ln w="38100" cap="flat" cmpd="sng">
            <a:solidFill>
              <a:srgbClr val="BFBFBF"/>
            </a:solidFill>
            <a:prstDash val="dash"/>
            <a:miter lim="8000"/>
            <a:headEnd type="none" w="sm" len="sm"/>
            <a:tailEnd type="triangle" w="med" len="med"/>
          </a:ln>
        </p:spPr>
      </p:cxnSp>
      <p:cxnSp>
        <p:nvCxnSpPr>
          <p:cNvPr id="180" name="Google Shape;180;p4"/>
          <p:cNvCxnSpPr/>
          <p:nvPr/>
        </p:nvCxnSpPr>
        <p:spPr>
          <a:xfrm>
            <a:off x="3742991" y="3799554"/>
            <a:ext cx="382838" cy="0"/>
          </a:xfrm>
          <a:prstGeom prst="straightConnector1">
            <a:avLst/>
          </a:prstGeom>
          <a:noFill/>
          <a:ln w="38100" cap="flat" cmpd="sng">
            <a:solidFill>
              <a:srgbClr val="BFBFBF"/>
            </a:solidFill>
            <a:prstDash val="dash"/>
            <a:miter lim="8000"/>
            <a:headEnd type="none" w="sm" len="sm"/>
            <a:tailEnd type="triangle" w="med" len="med"/>
          </a:ln>
        </p:spPr>
      </p:cxnSp>
      <p:cxnSp>
        <p:nvCxnSpPr>
          <p:cNvPr id="181" name="Google Shape;181;p4"/>
          <p:cNvCxnSpPr/>
          <p:nvPr/>
        </p:nvCxnSpPr>
        <p:spPr>
          <a:xfrm>
            <a:off x="5707445" y="3781087"/>
            <a:ext cx="382838" cy="0"/>
          </a:xfrm>
          <a:prstGeom prst="straightConnector1">
            <a:avLst/>
          </a:prstGeom>
          <a:noFill/>
          <a:ln w="38100" cap="flat" cmpd="sng">
            <a:solidFill>
              <a:srgbClr val="BFBFBF"/>
            </a:solidFill>
            <a:prstDash val="dash"/>
            <a:miter lim="8000"/>
            <a:headEnd type="none" w="sm" len="sm"/>
            <a:tailEnd type="triangle" w="med" len="med"/>
          </a:ln>
        </p:spPr>
      </p:cxnSp>
      <p:cxnSp>
        <p:nvCxnSpPr>
          <p:cNvPr id="182" name="Google Shape;182;p4"/>
          <p:cNvCxnSpPr/>
          <p:nvPr/>
        </p:nvCxnSpPr>
        <p:spPr>
          <a:xfrm>
            <a:off x="7737218" y="3781087"/>
            <a:ext cx="382838" cy="0"/>
          </a:xfrm>
          <a:prstGeom prst="straightConnector1">
            <a:avLst/>
          </a:prstGeom>
          <a:noFill/>
          <a:ln w="38100" cap="flat" cmpd="sng">
            <a:solidFill>
              <a:srgbClr val="BFBFBF"/>
            </a:solidFill>
            <a:prstDash val="dash"/>
            <a:miter lim="8000"/>
            <a:headEnd type="none" w="sm" len="sm"/>
            <a:tailEnd type="triangle" w="med" len="med"/>
          </a:ln>
        </p:spPr>
      </p:cxnSp>
      <p:sp>
        <p:nvSpPr>
          <p:cNvPr id="183" name="Google Shape;183;p4"/>
          <p:cNvSpPr/>
          <p:nvPr/>
        </p:nvSpPr>
        <p:spPr>
          <a:xfrm>
            <a:off x="843807" y="6004025"/>
            <a:ext cx="2153562" cy="741452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DA9DB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4"/>
          <p:cNvSpPr/>
          <p:nvPr/>
        </p:nvSpPr>
        <p:spPr>
          <a:xfrm>
            <a:off x="981910" y="6089610"/>
            <a:ext cx="1792610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Definizione degli obiettivi secondo criteri di misurabilità.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5" name="Google Shape;185;p4"/>
          <p:cNvCxnSpPr/>
          <p:nvPr/>
        </p:nvCxnSpPr>
        <p:spPr>
          <a:xfrm rot="10800000">
            <a:off x="1068638" y="2986411"/>
            <a:ext cx="0" cy="3017614"/>
          </a:xfrm>
          <a:prstGeom prst="straightConnector1">
            <a:avLst/>
          </a:prstGeom>
          <a:noFill/>
          <a:ln w="38100" cap="flat" cmpd="sng">
            <a:solidFill>
              <a:srgbClr val="8DA9DB"/>
            </a:solidFill>
            <a:prstDash val="dash"/>
            <a:miter lim="8000"/>
            <a:headEnd type="none" w="sm" len="sm"/>
            <a:tailEnd type="triangle" w="med" len="med"/>
          </a:ln>
        </p:spPr>
      </p:cxnSp>
      <p:sp>
        <p:nvSpPr>
          <p:cNvPr id="186" name="Google Shape;186;p4"/>
          <p:cNvSpPr/>
          <p:nvPr/>
        </p:nvSpPr>
        <p:spPr>
          <a:xfrm>
            <a:off x="3209743" y="6000187"/>
            <a:ext cx="4527476" cy="741452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DA9DB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4"/>
          <p:cNvSpPr/>
          <p:nvPr/>
        </p:nvSpPr>
        <p:spPr>
          <a:xfrm>
            <a:off x="4416868" y="6244740"/>
            <a:ext cx="2113225" cy="348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Monitoraggio in itinere.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8" name="Google Shape;188;p4"/>
          <p:cNvCxnSpPr/>
          <p:nvPr/>
        </p:nvCxnSpPr>
        <p:spPr>
          <a:xfrm rot="10800000">
            <a:off x="11610105" y="2960688"/>
            <a:ext cx="29151" cy="2995923"/>
          </a:xfrm>
          <a:prstGeom prst="straightConnector1">
            <a:avLst/>
          </a:prstGeom>
          <a:noFill/>
          <a:ln w="38100" cap="flat" cmpd="sng">
            <a:solidFill>
              <a:srgbClr val="8DA9DB"/>
            </a:solidFill>
            <a:prstDash val="dash"/>
            <a:miter lim="8000"/>
            <a:headEnd type="none" w="sm" len="sm"/>
            <a:tailEnd type="triangle" w="med" len="med"/>
          </a:ln>
        </p:spPr>
      </p:cxnSp>
      <p:cxnSp>
        <p:nvCxnSpPr>
          <p:cNvPr id="189" name="Google Shape;189;p4"/>
          <p:cNvCxnSpPr/>
          <p:nvPr/>
        </p:nvCxnSpPr>
        <p:spPr>
          <a:xfrm rot="10800000">
            <a:off x="9793720" y="5532052"/>
            <a:ext cx="575643" cy="0"/>
          </a:xfrm>
          <a:prstGeom prst="straightConnector1">
            <a:avLst/>
          </a:prstGeom>
          <a:noFill/>
          <a:ln w="38100" cap="flat" cmpd="sng">
            <a:solidFill>
              <a:srgbClr val="8DA9DB"/>
            </a:solidFill>
            <a:prstDash val="dash"/>
            <a:miter lim="8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25" name="Google Shape;225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6" name="Google Shape;226;p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7" name="Google Shape;227;p6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8" name="Google Shape;228;p6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6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6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6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6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6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6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6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6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6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6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L'IMPORTANZA DI DEFINIRE OBIETTIVI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6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Dall'albero dei problemi all'albero degli obiettivi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6"/>
          <p:cNvSpPr/>
          <p:nvPr/>
        </p:nvSpPr>
        <p:spPr>
          <a:xfrm>
            <a:off x="1391544" y="5839953"/>
            <a:ext cx="10158414" cy="668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Questa tecnica di progettazione visualizza gerarchicamente cause ed effetti. La loro conversione aiuta a definire una strategia di intervento, anche comparando diverse opzioni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[Castagna, 1991]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2" name="Google Shape;24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70163" y="1419597"/>
            <a:ext cx="7772400" cy="4427993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6"/>
          <p:cNvSpPr/>
          <p:nvPr/>
        </p:nvSpPr>
        <p:spPr>
          <a:xfrm>
            <a:off x="956593" y="2176271"/>
            <a:ext cx="2196044" cy="2313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45D5D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845D5D"/>
                </a:solidFill>
                <a:latin typeface="Calibri"/>
                <a:ea typeface="Calibri"/>
                <a:cs typeface="Calibri"/>
                <a:sym typeface="Calibri"/>
              </a:rPr>
              <a:t>Analizza la situazione attuale: identifica le cause dirette e indirette del problema (radici) in relazione agli effetti (rami).</a:t>
            </a:r>
            <a:endParaRPr sz="1800">
              <a:solidFill>
                <a:srgbClr val="845D5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6"/>
          <p:cNvSpPr/>
          <p:nvPr/>
        </p:nvSpPr>
        <p:spPr>
          <a:xfrm>
            <a:off x="9379551" y="2174966"/>
            <a:ext cx="2773260" cy="2322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45D5D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845D5D"/>
                </a:solidFill>
                <a:latin typeface="Calibri"/>
                <a:ea typeface="Calibri"/>
                <a:cs typeface="Calibri"/>
                <a:sym typeface="Calibri"/>
              </a:rPr>
              <a:t>Converte specularmente i problemi in obiettivi misurabili, specifici e raggiungibili: gli effetti diventano risultati desiderati, le cause diventano mezzi.</a:t>
            </a:r>
            <a:endParaRPr sz="1800">
              <a:solidFill>
                <a:srgbClr val="845D5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51" name="Google Shape;251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2" name="Google Shape;252;p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3" name="Google Shape;253;p7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4" name="Google Shape;254;p7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7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7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7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7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7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7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7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7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7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7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L'IMPORTANZA DI DEFINIRE OBIETTIVI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7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funzioni degli obiettivi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7" name="Google Shape;267;p7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8" name="Google Shape;268;p7"/>
          <p:cNvSpPr/>
          <p:nvPr/>
        </p:nvSpPr>
        <p:spPr>
          <a:xfrm>
            <a:off x="1298448" y="169164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Focalizzare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7"/>
          <p:cNvSpPr/>
          <p:nvPr/>
        </p:nvSpPr>
        <p:spPr>
          <a:xfrm>
            <a:off x="1298448" y="1971184"/>
            <a:ext cx="1007028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Aumentano la consapevolezza, consentendo di concentrare sforzi ed energie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0" name="Google Shape;270;p7"/>
          <p:cNvCxnSpPr/>
          <p:nvPr/>
        </p:nvCxnSpPr>
        <p:spPr>
          <a:xfrm>
            <a:off x="1298448" y="23865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1" name="Google Shape;271;p7"/>
          <p:cNvSpPr/>
          <p:nvPr/>
        </p:nvSpPr>
        <p:spPr>
          <a:xfrm>
            <a:off x="1298448" y="242316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Orientare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7"/>
          <p:cNvSpPr/>
          <p:nvPr/>
        </p:nvSpPr>
        <p:spPr>
          <a:xfrm>
            <a:off x="1298448" y="2689641"/>
            <a:ext cx="1007028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Definiscono priorità, verificano la sostenibilità e rendono possibile la valutazione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3" name="Google Shape;273;p7"/>
          <p:cNvCxnSpPr/>
          <p:nvPr/>
        </p:nvCxnSpPr>
        <p:spPr>
          <a:xfrm>
            <a:off x="1298448" y="31181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4" name="Google Shape;274;p7"/>
          <p:cNvSpPr/>
          <p:nvPr/>
        </p:nvSpPr>
        <p:spPr>
          <a:xfrm>
            <a:off x="1298448" y="315468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Negoziare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7"/>
          <p:cNvSpPr/>
          <p:nvPr/>
        </p:nvSpPr>
        <p:spPr>
          <a:xfrm>
            <a:off x="1298448" y="3434224"/>
            <a:ext cx="1007028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Rappresentano lo spazio simbolico di negoziazione tra i bisogni dei diversi attori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[Castagna, 1991]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6" name="Google Shape;276;p7"/>
          <p:cNvCxnSpPr/>
          <p:nvPr/>
        </p:nvCxnSpPr>
        <p:spPr>
          <a:xfrm>
            <a:off x="1298448" y="39776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7" name="Google Shape;277;p7"/>
          <p:cNvSpPr/>
          <p:nvPr/>
        </p:nvSpPr>
        <p:spPr>
          <a:xfrm>
            <a:off x="1252728" y="390448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7"/>
          <p:cNvSpPr/>
          <p:nvPr/>
        </p:nvSpPr>
        <p:spPr>
          <a:xfrm>
            <a:off x="1801368" y="4160520"/>
            <a:ext cx="984168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L'assegnazione di obiettivi specifici, sfidanti, sostenibili e seguiti da un feedback appropriato orienta e sostiene l'azione, rappresentando una delle principali fonti di motivazione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(Teoria del goal setting; Locke, Latham, 2006)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85" name="Google Shape;285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6" name="Google Shape;286;p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7" name="Google Shape;287;p8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8" name="Google Shape;288;p8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8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8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8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8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8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8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8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8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8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9" name="Google Shape;299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71599" y="211282"/>
            <a:ext cx="9832391" cy="64354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06" name="Google Shape;306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7" name="Google Shape;307;p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8" name="Google Shape;308;p9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9" name="Google Shape;309;p9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9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9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9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9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9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9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9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9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9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9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2. GLI OBIETTIVI DI SVILUPPO</a:t>
            </a:r>
            <a:endParaRPr/>
          </a:p>
        </p:txBody>
      </p:sp>
      <p:sp>
        <p:nvSpPr>
          <p:cNvPr id="321" name="Google Shape;321;p9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Gli obiettivi di sviluppo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2" name="Google Shape;322;p9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3" name="Google Shape;323;p9"/>
          <p:cNvSpPr/>
          <p:nvPr/>
        </p:nvSpPr>
        <p:spPr>
          <a:xfrm>
            <a:off x="2499360" y="1572768"/>
            <a:ext cx="8321041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Intercettano le esigenze strategiche dell'organizzazione su cui investire attraverso la formazione. Sono definiti nell'interazione tra committenza e formatore, attraverso l'analisi della domanda e dei bisogni.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4" name="Google Shape;324;p9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5" name="Google Shape;325;p9"/>
          <p:cNvSpPr/>
          <p:nvPr/>
        </p:nvSpPr>
        <p:spPr>
          <a:xfrm>
            <a:off x="2499361" y="2801982"/>
            <a:ext cx="8235696" cy="123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Esempio</a:t>
            </a:r>
            <a:r>
              <a:rPr lang="en-US" sz="1800" i="1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obiettivo</a:t>
            </a:r>
            <a:r>
              <a:rPr lang="en-US" sz="1800" i="1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strategico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: </a:t>
            </a:r>
            <a:endParaRPr sz="1800" dirty="0">
              <a:solidFill>
                <a:srgbClr val="292929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4572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Char char="●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promuovere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cultura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dell'innovazione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continua, 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partire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difficoltà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posizionamento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sul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mercato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confronto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competitor, basso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orientamento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  <p:cxnSp>
        <p:nvCxnSpPr>
          <p:cNvPr id="326" name="Google Shape;326;p9"/>
          <p:cNvCxnSpPr/>
          <p:nvPr/>
        </p:nvCxnSpPr>
        <p:spPr>
          <a:xfrm>
            <a:off x="1298448" y="4528407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7" name="Google Shape;327;p9"/>
          <p:cNvSpPr/>
          <p:nvPr/>
        </p:nvSpPr>
        <p:spPr>
          <a:xfrm>
            <a:off x="2499360" y="4689568"/>
            <a:ext cx="8076627" cy="1566360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Alcune domande guida:</a:t>
            </a:r>
            <a:endParaRPr/>
          </a:p>
          <a:p>
            <a:pPr marL="314325" marR="0" lvl="0" indent="-314325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Noto Sans Symbols"/>
              <a:buChar char="▪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Perché l'organizzazione investe sulla formazione come leva strategica?</a:t>
            </a:r>
            <a:endParaRPr/>
          </a:p>
          <a:p>
            <a:pPr marL="314325" marR="0" lvl="0" indent="-314325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Noto Sans Symbols"/>
              <a:buChar char="▪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Cosa l'organizzazione vuole “portarsi a casa”?</a:t>
            </a:r>
            <a:endParaRPr/>
          </a:p>
          <a:p>
            <a:pPr marL="314325" marR="0" lvl="0" indent="-314325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Noto Sans Symbols"/>
              <a:buChar char="▪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quale modo il progetto si integra con le altre strategie di sviluppo?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8" name="Google Shape;328;p9"/>
          <p:cNvPicPr preferRelativeResize="0"/>
          <p:nvPr/>
        </p:nvPicPr>
        <p:blipFill rotWithShape="1">
          <a:blip r:embed="rId3">
            <a:alphaModFix/>
          </a:blip>
          <a:srcRect l="4590" t="4014" r="52000" b="50000"/>
          <a:stretch/>
        </p:blipFill>
        <p:spPr>
          <a:xfrm>
            <a:off x="1371599" y="1517905"/>
            <a:ext cx="969264" cy="1026781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35" name="Google Shape;335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6" name="Google Shape;336;p1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7" name="Google Shape;337;p10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8" name="Google Shape;338;p10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p10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10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10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0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10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0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10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10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0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0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GLI OBIETTIVI DI SVILUPPO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0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Scegliere le priorità: la matrice di Eisenhower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1" name="Google Shape;351;p10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2" name="Google Shape;352;p10"/>
          <p:cNvSpPr/>
          <p:nvPr/>
        </p:nvSpPr>
        <p:spPr>
          <a:xfrm>
            <a:off x="1326191" y="1317657"/>
            <a:ext cx="9567361" cy="704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matrice individua due criteri indipendenti – </a:t>
            </a:r>
            <a:r>
              <a:rPr lang="en-US" sz="19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rilevanza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9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urgenza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per stabilire una gerarchia tra gli obiettivi.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10"/>
          <p:cNvSpPr/>
          <p:nvPr/>
        </p:nvSpPr>
        <p:spPr>
          <a:xfrm>
            <a:off x="4234133" y="2287943"/>
            <a:ext cx="1758466" cy="1642033"/>
          </a:xfrm>
          <a:prstGeom prst="roundRect">
            <a:avLst>
              <a:gd name="adj" fmla="val 16667"/>
            </a:avLst>
          </a:prstGeom>
          <a:solidFill>
            <a:srgbClr val="E9DDDD"/>
          </a:solidFill>
          <a:ln w="28575" cap="flat" cmpd="sng">
            <a:solidFill>
              <a:srgbClr val="CFBDBC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4" name="Google Shape;354;p10"/>
          <p:cNvCxnSpPr/>
          <p:nvPr/>
        </p:nvCxnSpPr>
        <p:spPr>
          <a:xfrm>
            <a:off x="3778715" y="6346706"/>
            <a:ext cx="5111597" cy="14068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355" name="Google Shape;355;p10"/>
          <p:cNvSpPr txBox="1"/>
          <p:nvPr/>
        </p:nvSpPr>
        <p:spPr>
          <a:xfrm rot="-5400000">
            <a:off x="2784283" y="2755764"/>
            <a:ext cx="168109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IMPORTANZA</a:t>
            </a:r>
            <a:endParaRPr/>
          </a:p>
        </p:txBody>
      </p:sp>
      <p:sp>
        <p:nvSpPr>
          <p:cNvPr id="356" name="Google Shape;356;p10"/>
          <p:cNvSpPr txBox="1"/>
          <p:nvPr/>
        </p:nvSpPr>
        <p:spPr>
          <a:xfrm>
            <a:off x="7525746" y="6360774"/>
            <a:ext cx="13645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URGENZA</a:t>
            </a:r>
            <a:endParaRPr/>
          </a:p>
        </p:txBody>
      </p:sp>
      <p:sp>
        <p:nvSpPr>
          <p:cNvPr id="357" name="Google Shape;357;p10"/>
          <p:cNvSpPr txBox="1"/>
          <p:nvPr/>
        </p:nvSpPr>
        <p:spPr>
          <a:xfrm>
            <a:off x="4137443" y="6022220"/>
            <a:ext cx="194725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poco urgente</a:t>
            </a:r>
            <a:endParaRPr/>
          </a:p>
        </p:txBody>
      </p:sp>
      <p:sp>
        <p:nvSpPr>
          <p:cNvPr id="358" name="Google Shape;358;p10"/>
          <p:cNvSpPr txBox="1"/>
          <p:nvPr/>
        </p:nvSpPr>
        <p:spPr>
          <a:xfrm>
            <a:off x="6472067" y="6036288"/>
            <a:ext cx="1526957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molto urgente</a:t>
            </a:r>
            <a:endParaRPr/>
          </a:p>
        </p:txBody>
      </p:sp>
      <p:sp>
        <p:nvSpPr>
          <p:cNvPr id="359" name="Google Shape;359;p10"/>
          <p:cNvSpPr txBox="1"/>
          <p:nvPr/>
        </p:nvSpPr>
        <p:spPr>
          <a:xfrm rot="-5400000">
            <a:off x="3036221" y="4913773"/>
            <a:ext cx="172321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poco importante</a:t>
            </a:r>
            <a:endParaRPr/>
          </a:p>
        </p:txBody>
      </p:sp>
      <p:sp>
        <p:nvSpPr>
          <p:cNvPr id="360" name="Google Shape;360;p10"/>
          <p:cNvSpPr txBox="1"/>
          <p:nvPr/>
        </p:nvSpPr>
        <p:spPr>
          <a:xfrm rot="-5400000">
            <a:off x="2924197" y="2951466"/>
            <a:ext cx="194725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molto importante</a:t>
            </a:r>
            <a:endParaRPr/>
          </a:p>
        </p:txBody>
      </p:sp>
      <p:sp>
        <p:nvSpPr>
          <p:cNvPr id="361" name="Google Shape;361;p10"/>
          <p:cNvSpPr/>
          <p:nvPr/>
        </p:nvSpPr>
        <p:spPr>
          <a:xfrm>
            <a:off x="6334513" y="2287943"/>
            <a:ext cx="1758466" cy="1642033"/>
          </a:xfrm>
          <a:prstGeom prst="roundRect">
            <a:avLst>
              <a:gd name="adj" fmla="val 16667"/>
            </a:avLst>
          </a:prstGeom>
          <a:solidFill>
            <a:srgbClr val="F5E3E0"/>
          </a:solidFill>
          <a:ln w="12700" cap="flat" cmpd="sng">
            <a:solidFill>
              <a:srgbClr val="E4A8A3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10"/>
          <p:cNvSpPr/>
          <p:nvPr/>
        </p:nvSpPr>
        <p:spPr>
          <a:xfrm>
            <a:off x="6359523" y="4292339"/>
            <a:ext cx="1758466" cy="1642033"/>
          </a:xfrm>
          <a:prstGeom prst="roundRect">
            <a:avLst>
              <a:gd name="adj" fmla="val 16667"/>
            </a:avLst>
          </a:prstGeom>
          <a:solidFill>
            <a:srgbClr val="E6ECE3"/>
          </a:solidFill>
          <a:ln w="28575" cap="flat" cmpd="sng">
            <a:solidFill>
              <a:srgbClr val="B3C1AA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10"/>
          <p:cNvSpPr/>
          <p:nvPr/>
        </p:nvSpPr>
        <p:spPr>
          <a:xfrm>
            <a:off x="4234133" y="4276503"/>
            <a:ext cx="1758466" cy="1642033"/>
          </a:xfrm>
          <a:prstGeom prst="roundRect">
            <a:avLst>
              <a:gd name="adj" fmla="val 16667"/>
            </a:avLst>
          </a:prstGeom>
          <a:solidFill>
            <a:srgbClr val="EAF0F1"/>
          </a:solidFill>
          <a:ln w="28575" cap="flat" cmpd="sng">
            <a:solidFill>
              <a:srgbClr val="C2CFD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10"/>
          <p:cNvSpPr txBox="1"/>
          <p:nvPr/>
        </p:nvSpPr>
        <p:spPr>
          <a:xfrm>
            <a:off x="6469415" y="2468662"/>
            <a:ext cx="1488662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AZIONI NON RIMANDABILI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priorità immediata, azioni tempestive</a:t>
            </a:r>
            <a:endParaRPr/>
          </a:p>
        </p:txBody>
      </p:sp>
      <p:sp>
        <p:nvSpPr>
          <p:cNvPr id="365" name="Google Shape;365;p10"/>
          <p:cNvSpPr txBox="1"/>
          <p:nvPr/>
        </p:nvSpPr>
        <p:spPr>
          <a:xfrm>
            <a:off x="4286847" y="2489921"/>
            <a:ext cx="1637107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AZIONI DA PIANIFICARE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rilevanza strategica, da programmare con cura</a:t>
            </a:r>
            <a:endParaRPr/>
          </a:p>
        </p:txBody>
      </p:sp>
      <p:sp>
        <p:nvSpPr>
          <p:cNvPr id="366" name="Google Shape;366;p10"/>
          <p:cNvSpPr txBox="1"/>
          <p:nvPr/>
        </p:nvSpPr>
        <p:spPr>
          <a:xfrm>
            <a:off x="6491213" y="4477942"/>
            <a:ext cx="1526955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AZIONI DELEGABILI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bassa rilevanza, gestire con interventi puntuali</a:t>
            </a:r>
            <a:endParaRPr/>
          </a:p>
        </p:txBody>
      </p:sp>
      <p:sp>
        <p:nvSpPr>
          <p:cNvPr id="367" name="Google Shape;367;p10"/>
          <p:cNvSpPr txBox="1"/>
          <p:nvPr/>
        </p:nvSpPr>
        <p:spPr>
          <a:xfrm>
            <a:off x="4369035" y="4513119"/>
            <a:ext cx="1488662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AZIONI SUPERFLUE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alibri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bassa priorità, da monitorare nel tempo</a:t>
            </a:r>
            <a:endParaRPr/>
          </a:p>
        </p:txBody>
      </p:sp>
      <p:cxnSp>
        <p:nvCxnSpPr>
          <p:cNvPr id="368" name="Google Shape;368;p10"/>
          <p:cNvCxnSpPr/>
          <p:nvPr/>
        </p:nvCxnSpPr>
        <p:spPr>
          <a:xfrm rot="10800000">
            <a:off x="3802020" y="2032256"/>
            <a:ext cx="0" cy="4304714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grpSp>
        <p:nvGrpSpPr>
          <p:cNvPr id="369" name="Google Shape;369;p10"/>
          <p:cNvGrpSpPr/>
          <p:nvPr/>
        </p:nvGrpSpPr>
        <p:grpSpPr>
          <a:xfrm>
            <a:off x="7776382" y="1932988"/>
            <a:ext cx="768096" cy="768096"/>
            <a:chOff x="2459736" y="2606040"/>
            <a:chExt cx="768096" cy="768096"/>
          </a:xfrm>
        </p:grpSpPr>
        <p:sp>
          <p:nvSpPr>
            <p:cNvPr id="370" name="Google Shape;370;p10"/>
            <p:cNvSpPr/>
            <p:nvPr/>
          </p:nvSpPr>
          <p:spPr>
            <a:xfrm>
              <a:off x="2459736" y="2606040"/>
              <a:ext cx="768096" cy="768096"/>
            </a:xfrm>
            <a:prstGeom prst="ellipse">
              <a:avLst/>
            </a:prstGeom>
            <a:solidFill>
              <a:srgbClr val="D36F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371" name="Google Shape;371;p10" descr="icons/FiAlertCircle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622956" y="2769260"/>
              <a:ext cx="441655" cy="44165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72" name="Google Shape;372;p10"/>
          <p:cNvGrpSpPr/>
          <p:nvPr/>
        </p:nvGrpSpPr>
        <p:grpSpPr>
          <a:xfrm>
            <a:off x="5514438" y="1889827"/>
            <a:ext cx="768096" cy="768096"/>
            <a:chOff x="5514438" y="1889827"/>
            <a:chExt cx="768096" cy="768096"/>
          </a:xfrm>
        </p:grpSpPr>
        <p:sp>
          <p:nvSpPr>
            <p:cNvPr id="373" name="Google Shape;373;p10"/>
            <p:cNvSpPr/>
            <p:nvPr/>
          </p:nvSpPr>
          <p:spPr>
            <a:xfrm>
              <a:off x="5514438" y="1889827"/>
              <a:ext cx="768096" cy="768096"/>
            </a:xfrm>
            <a:prstGeom prst="ellipse">
              <a:avLst/>
            </a:prstGeom>
            <a:solidFill>
              <a:srgbClr val="845D5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374" name="Google Shape;374;p10" descr="icons/FiCalendar.pn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677658" y="2053047"/>
              <a:ext cx="441655" cy="44165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75" name="Google Shape;375;p10"/>
          <p:cNvGrpSpPr/>
          <p:nvPr/>
        </p:nvGrpSpPr>
        <p:grpSpPr>
          <a:xfrm>
            <a:off x="5514438" y="4054810"/>
            <a:ext cx="768096" cy="768096"/>
            <a:chOff x="7151980" y="4389120"/>
            <a:chExt cx="768096" cy="768096"/>
          </a:xfrm>
        </p:grpSpPr>
        <p:sp>
          <p:nvSpPr>
            <p:cNvPr id="376" name="Google Shape;376;p10"/>
            <p:cNvSpPr/>
            <p:nvPr/>
          </p:nvSpPr>
          <p:spPr>
            <a:xfrm>
              <a:off x="7151980" y="4389120"/>
              <a:ext cx="768096" cy="768096"/>
            </a:xfrm>
            <a:prstGeom prst="ellipse">
              <a:avLst/>
            </a:prstGeom>
            <a:solidFill>
              <a:srgbClr val="9BAFB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377" name="Google Shape;377;p10" descr="icons/FiMinusCircle.png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315200" y="4552340"/>
              <a:ext cx="441655" cy="44165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78" name="Google Shape;378;p10"/>
          <p:cNvGrpSpPr/>
          <p:nvPr/>
        </p:nvGrpSpPr>
        <p:grpSpPr>
          <a:xfrm>
            <a:off x="7742075" y="4031892"/>
            <a:ext cx="768096" cy="768096"/>
            <a:chOff x="2459736" y="4389120"/>
            <a:chExt cx="768096" cy="768096"/>
          </a:xfrm>
        </p:grpSpPr>
        <p:sp>
          <p:nvSpPr>
            <p:cNvPr id="379" name="Google Shape;379;p10"/>
            <p:cNvSpPr/>
            <p:nvPr/>
          </p:nvSpPr>
          <p:spPr>
            <a:xfrm>
              <a:off x="2459736" y="4389120"/>
              <a:ext cx="768096" cy="768096"/>
            </a:xfrm>
            <a:prstGeom prst="ellipse">
              <a:avLst/>
            </a:prstGeom>
            <a:solidFill>
              <a:srgbClr val="7F9A7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380" name="Google Shape;380;p10" descr="icons/FiZap.png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622956" y="4552340"/>
              <a:ext cx="441655" cy="44165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7" name="Google Shape;387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8" name="Google Shape;388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9" name="Google Shape;389;p11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0" name="Google Shape;390;p11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11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11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11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11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11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1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11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11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1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11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2. GLI OBIETTIVI DI SVILUPPO</a:t>
            </a:r>
            <a:endParaRPr sz="1800">
              <a:solidFill>
                <a:srgbClr val="1F6E6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11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Altri criteri: sostenibilità, etica, misurazione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3" name="Google Shape;403;p11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404" name="Google Shape;404;p11"/>
          <p:cNvGrpSpPr/>
          <p:nvPr/>
        </p:nvGrpSpPr>
        <p:grpSpPr>
          <a:xfrm>
            <a:off x="1197863" y="1794873"/>
            <a:ext cx="5135719" cy="1448310"/>
            <a:chOff x="1197863" y="1583856"/>
            <a:chExt cx="5135719" cy="1448310"/>
          </a:xfrm>
        </p:grpSpPr>
        <p:sp>
          <p:nvSpPr>
            <p:cNvPr id="405" name="Google Shape;405;p11"/>
            <p:cNvSpPr/>
            <p:nvPr/>
          </p:nvSpPr>
          <p:spPr>
            <a:xfrm>
              <a:off x="1197863" y="1583856"/>
              <a:ext cx="5135719" cy="1448310"/>
            </a:xfrm>
            <a:prstGeom prst="roundRect">
              <a:avLst>
                <a:gd name="adj" fmla="val 16667"/>
              </a:avLst>
            </a:prstGeom>
            <a:solidFill>
              <a:srgbClr val="E6ECF2"/>
            </a:solidFill>
            <a:ln w="28575" cap="flat" cmpd="sng">
              <a:solidFill>
                <a:srgbClr val="7F9FC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6" name="Google Shape;406;p11"/>
            <p:cNvSpPr/>
            <p:nvPr/>
          </p:nvSpPr>
          <p:spPr>
            <a:xfrm>
              <a:off x="1298448" y="1730829"/>
              <a:ext cx="4897984" cy="3840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1F6E68"/>
                </a:buClr>
                <a:buSzPts val="1900"/>
                <a:buFont typeface="Calibri"/>
                <a:buNone/>
              </a:pPr>
              <a:r>
                <a:rPr lang="en-US" sz="1900">
                  <a:solidFill>
                    <a:srgbClr val="1F6E68"/>
                  </a:solidFill>
                  <a:latin typeface="Calibri"/>
                  <a:ea typeface="Calibri"/>
                  <a:cs typeface="Calibri"/>
                  <a:sym typeface="Calibri"/>
                </a:rPr>
                <a:t>SOSTENIBILITÀ</a:t>
              </a:r>
              <a:endParaRPr sz="1900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7" name="Google Shape;407;p11"/>
            <p:cNvSpPr/>
            <p:nvPr/>
          </p:nvSpPr>
          <p:spPr>
            <a:xfrm>
              <a:off x="1298448" y="2112264"/>
              <a:ext cx="4897984" cy="719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Sfera delle risorse (economiche, temporali) e sfera politica (consenso, forza del mandato)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08" name="Google Shape;408;p11"/>
          <p:cNvGrpSpPr/>
          <p:nvPr/>
        </p:nvGrpSpPr>
        <p:grpSpPr>
          <a:xfrm>
            <a:off x="6599082" y="1787592"/>
            <a:ext cx="5135718" cy="1448310"/>
            <a:chOff x="6599082" y="1576575"/>
            <a:chExt cx="5135718" cy="1448310"/>
          </a:xfrm>
        </p:grpSpPr>
        <p:sp>
          <p:nvSpPr>
            <p:cNvPr id="409" name="Google Shape;409;p11"/>
            <p:cNvSpPr/>
            <p:nvPr/>
          </p:nvSpPr>
          <p:spPr>
            <a:xfrm>
              <a:off x="6599082" y="1576575"/>
              <a:ext cx="5135718" cy="1448310"/>
            </a:xfrm>
            <a:prstGeom prst="roundRect">
              <a:avLst>
                <a:gd name="adj" fmla="val 16667"/>
              </a:avLst>
            </a:prstGeom>
            <a:solidFill>
              <a:srgbClr val="EAF0F1"/>
            </a:solidFill>
            <a:ln w="28575" cap="flat" cmpd="sng">
              <a:solidFill>
                <a:srgbClr val="9BAFB5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0" name="Google Shape;410;p11"/>
            <p:cNvSpPr/>
            <p:nvPr/>
          </p:nvSpPr>
          <p:spPr>
            <a:xfrm>
              <a:off x="6717629" y="1728216"/>
              <a:ext cx="2699369" cy="3840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1F6E68"/>
                </a:buClr>
                <a:buSzPts val="1900"/>
                <a:buFont typeface="Calibri"/>
                <a:buNone/>
              </a:pPr>
              <a:r>
                <a:rPr lang="en-US" sz="1900">
                  <a:solidFill>
                    <a:srgbClr val="1F6E68"/>
                  </a:solidFill>
                  <a:latin typeface="Calibri"/>
                  <a:ea typeface="Calibri"/>
                  <a:cs typeface="Calibri"/>
                  <a:sym typeface="Calibri"/>
                </a:rPr>
                <a:t>ETICA</a:t>
              </a:r>
              <a:endParaRPr sz="1900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1" name="Google Shape;411;p11"/>
            <p:cNvSpPr/>
            <p:nvPr/>
          </p:nvSpPr>
          <p:spPr>
            <a:xfrm>
              <a:off x="6745071" y="2075688"/>
              <a:ext cx="4897984" cy="8193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L'impatto dell'intervento sulle varie componenti dell'organizzazione e sui suoi stakeholder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412" name="Google Shape;412;p11"/>
          <p:cNvCxnSpPr/>
          <p:nvPr/>
        </p:nvCxnSpPr>
        <p:spPr>
          <a:xfrm>
            <a:off x="1298448" y="3749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3" name="Google Shape;413;p11"/>
          <p:cNvSpPr/>
          <p:nvPr/>
        </p:nvSpPr>
        <p:spPr>
          <a:xfrm>
            <a:off x="1371599" y="3869940"/>
            <a:ext cx="6238820" cy="2285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Misurare obiettivi “finali”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Noe (2017) suggerisce metriche relative a esiti organizzativi: </a:t>
            </a:r>
            <a:endParaRPr/>
          </a:p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1E6E68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retention</a:t>
            </a:r>
            <a:endParaRPr sz="19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1E6E68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engagement</a:t>
            </a:r>
            <a:endParaRPr/>
          </a:p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1E6E68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qualità del servizio percepita</a:t>
            </a:r>
            <a:endParaRPr/>
          </a:p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1E6E68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produttività</a:t>
            </a:r>
            <a:endParaRPr/>
          </a:p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1E6E68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indicatori di clima.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20" name="Google Shape;420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1" name="Google Shape;421;p1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2" name="Google Shape;422;p12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3" name="Google Shape;423;p12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12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12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12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12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12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12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12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12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12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1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3. GLI OBIETTIVI FORMATIVI</a:t>
            </a:r>
            <a:endParaRPr sz="1800">
              <a:solidFill>
                <a:srgbClr val="35486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1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Gli obiettivi formativi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6" name="Google Shape;436;p1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7" name="Google Shape;437;p12"/>
          <p:cNvSpPr/>
          <p:nvPr/>
        </p:nvSpPr>
        <p:spPr>
          <a:xfrm>
            <a:off x="2523749" y="1687068"/>
            <a:ext cx="8339322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 gli obiettivi di apprendimento (learning objectives) che declinano l'obiettivo di sviluppo in un progetto dedicato a uno specifico target: cosa i partecipanti devono conoscere o saper fare, a conclusione dell'intervento.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8" name="Google Shape;438;p12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439" name="Google Shape;439;p12"/>
          <p:cNvPicPr preferRelativeResize="0"/>
          <p:nvPr/>
        </p:nvPicPr>
        <p:blipFill rotWithShape="1">
          <a:blip r:embed="rId3">
            <a:alphaModFix/>
          </a:blip>
          <a:srcRect l="49644" t="3554" r="5555" b="51290"/>
          <a:stretch/>
        </p:blipFill>
        <p:spPr>
          <a:xfrm>
            <a:off x="1435608" y="1674803"/>
            <a:ext cx="969264" cy="976957"/>
          </a:xfrm>
          <a:prstGeom prst="ellipse">
            <a:avLst/>
          </a:prstGeom>
          <a:noFill/>
          <a:ln>
            <a:noFill/>
          </a:ln>
        </p:spPr>
      </p:pic>
      <p:sp>
        <p:nvSpPr>
          <p:cNvPr id="440" name="Google Shape;440;p12"/>
          <p:cNvSpPr/>
          <p:nvPr/>
        </p:nvSpPr>
        <p:spPr>
          <a:xfrm>
            <a:off x="2523749" y="3049526"/>
            <a:ext cx="8235609" cy="119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Esempio</a:t>
            </a:r>
            <a:r>
              <a:rPr lang="en-US" sz="1800" i="1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obiettivo</a:t>
            </a:r>
            <a:r>
              <a:rPr lang="en-US" sz="1800" i="1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formativo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: </a:t>
            </a:r>
            <a:endParaRPr sz="1800" dirty="0">
              <a:solidFill>
                <a:srgbClr val="292929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457200" lvl="0" indent="-342900" algn="just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sviluppare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un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diverso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atteggiamento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nei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confronti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trasformazione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tecnologica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promuovendo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capacità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agentiche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dei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partecipanti</a:t>
            </a:r>
            <a:endParaRPr sz="1800" dirty="0">
              <a:solidFill>
                <a:schemeClr val="dk1"/>
              </a:solidFill>
              <a:highlight>
                <a:srgbClr val="FFFF00"/>
              </a:highlight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  <p:sp>
        <p:nvSpPr>
          <p:cNvPr id="441" name="Google Shape;441;p12"/>
          <p:cNvSpPr/>
          <p:nvPr/>
        </p:nvSpPr>
        <p:spPr>
          <a:xfrm>
            <a:off x="2567000" y="4968249"/>
            <a:ext cx="8192400" cy="17304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Alcune domande guida:</a:t>
            </a:r>
            <a:endParaRPr/>
          </a:p>
          <a:p>
            <a:pPr marL="314325" marR="0" lvl="0" indent="-314325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Noto Sans Symbols"/>
              <a:buChar char="▪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Quali conoscenze, competenze, atteggiamenti è utile sviluppare?</a:t>
            </a:r>
            <a:endParaRPr/>
          </a:p>
          <a:p>
            <a:pPr marL="314325" marR="0" lvl="0" indent="-314325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Noto Sans Symbols"/>
              <a:buChar char="▪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Cosa mi aspetto che cambi, in termini di apprendimento, nei destinatari?</a:t>
            </a:r>
            <a:endParaRPr/>
          </a:p>
          <a:p>
            <a:pPr marL="314325" marR="0" lvl="0" indent="-314325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Noto Sans Symbols"/>
              <a:buChar char="▪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 quali aspetti della prestazione lavorativa voglio che incida l'apprendimento?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48" name="Google Shape;448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9" name="Google Shape;449;p1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0" name="Google Shape;450;p13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1" name="Google Shape;451;p13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2" name="Google Shape;452;p13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13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13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13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13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13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13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13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13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1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13"/>
          <p:cNvSpPr/>
          <p:nvPr/>
        </p:nvSpPr>
        <p:spPr>
          <a:xfrm>
            <a:off x="1298448" y="360534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3. GLI OBIETTIVI FORMATIVI</a:t>
            </a:r>
            <a:endParaRPr sz="1800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13"/>
          <p:cNvSpPr/>
          <p:nvPr/>
        </p:nvSpPr>
        <p:spPr>
          <a:xfrm>
            <a:off x="1298448" y="632241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Sapere, saper fare, saper essere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4" name="Google Shape;464;p13"/>
          <p:cNvCxnSpPr/>
          <p:nvPr/>
        </p:nvCxnSpPr>
        <p:spPr>
          <a:xfrm>
            <a:off x="1298447" y="10894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5" name="Google Shape;465;p13"/>
          <p:cNvSpPr/>
          <p:nvPr/>
        </p:nvSpPr>
        <p:spPr>
          <a:xfrm>
            <a:off x="1294612" y="1764864"/>
            <a:ext cx="2453635" cy="877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9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modello</a:t>
            </a: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9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formativi</a:t>
            </a: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9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Goguelin</a:t>
            </a: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et al. [1971]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6" name="Google Shape;466;p13"/>
          <p:cNvCxnSpPr/>
          <p:nvPr/>
        </p:nvCxnSpPr>
        <p:spPr>
          <a:xfrm>
            <a:off x="4609490" y="2148840"/>
            <a:ext cx="0" cy="23774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67" name="Google Shape;467;p13"/>
          <p:cNvCxnSpPr/>
          <p:nvPr/>
        </p:nvCxnSpPr>
        <p:spPr>
          <a:xfrm>
            <a:off x="8057693" y="2148840"/>
            <a:ext cx="0" cy="23774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8" name="Google Shape;468;p13"/>
          <p:cNvSpPr/>
          <p:nvPr/>
        </p:nvSpPr>
        <p:spPr>
          <a:xfrm>
            <a:off x="1298447" y="3429000"/>
            <a:ext cx="2938263" cy="663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9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modello</a:t>
            </a: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KSA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ripreso</a:t>
            </a: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US" sz="19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Quaglino</a:t>
            </a: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[2005]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9" name="Google Shape;469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71493" y="1493082"/>
            <a:ext cx="7772400" cy="34755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0" name="Google Shape;470;p13"/>
          <p:cNvGrpSpPr/>
          <p:nvPr/>
        </p:nvGrpSpPr>
        <p:grpSpPr>
          <a:xfrm>
            <a:off x="5103223" y="4791001"/>
            <a:ext cx="605246" cy="603959"/>
            <a:chOff x="5103223" y="4791001"/>
            <a:chExt cx="605246" cy="603959"/>
          </a:xfrm>
        </p:grpSpPr>
        <p:sp>
          <p:nvSpPr>
            <p:cNvPr id="471" name="Google Shape;471;p13"/>
            <p:cNvSpPr/>
            <p:nvPr/>
          </p:nvSpPr>
          <p:spPr>
            <a:xfrm>
              <a:off x="5103223" y="4791001"/>
              <a:ext cx="605246" cy="603959"/>
            </a:xfrm>
            <a:prstGeom prst="roundRect">
              <a:avLst>
                <a:gd name="adj" fmla="val 16667"/>
              </a:avLst>
            </a:prstGeom>
            <a:solidFill>
              <a:srgbClr val="35611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2" name="Google Shape;472;p13"/>
            <p:cNvSpPr txBox="1"/>
            <p:nvPr/>
          </p:nvSpPr>
          <p:spPr>
            <a:xfrm>
              <a:off x="5157572" y="4846125"/>
              <a:ext cx="483372" cy="4924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</a:t>
              </a:r>
              <a:endParaRPr/>
            </a:p>
          </p:txBody>
        </p:sp>
      </p:grpSp>
      <p:grpSp>
        <p:nvGrpSpPr>
          <p:cNvPr id="473" name="Google Shape;473;p13"/>
          <p:cNvGrpSpPr/>
          <p:nvPr/>
        </p:nvGrpSpPr>
        <p:grpSpPr>
          <a:xfrm>
            <a:off x="10537436" y="4755978"/>
            <a:ext cx="605246" cy="603959"/>
            <a:chOff x="5103223" y="4791001"/>
            <a:chExt cx="605246" cy="603959"/>
          </a:xfrm>
        </p:grpSpPr>
        <p:sp>
          <p:nvSpPr>
            <p:cNvPr id="474" name="Google Shape;474;p13"/>
            <p:cNvSpPr/>
            <p:nvPr/>
          </p:nvSpPr>
          <p:spPr>
            <a:xfrm>
              <a:off x="5103223" y="4791001"/>
              <a:ext cx="605246" cy="603959"/>
            </a:xfrm>
            <a:prstGeom prst="roundRect">
              <a:avLst>
                <a:gd name="adj" fmla="val 16667"/>
              </a:avLst>
            </a:prstGeom>
            <a:solidFill>
              <a:srgbClr val="5640A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5" name="Google Shape;475;p13"/>
            <p:cNvSpPr txBox="1"/>
            <p:nvPr/>
          </p:nvSpPr>
          <p:spPr>
            <a:xfrm>
              <a:off x="5164160" y="4846758"/>
              <a:ext cx="483372" cy="4924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</a:t>
              </a:r>
              <a:endParaRPr/>
            </a:p>
          </p:txBody>
        </p:sp>
      </p:grpSp>
      <p:grpSp>
        <p:nvGrpSpPr>
          <p:cNvPr id="476" name="Google Shape;476;p13"/>
          <p:cNvGrpSpPr/>
          <p:nvPr/>
        </p:nvGrpSpPr>
        <p:grpSpPr>
          <a:xfrm>
            <a:off x="7842112" y="4755978"/>
            <a:ext cx="605246" cy="603959"/>
            <a:chOff x="5103223" y="4791001"/>
            <a:chExt cx="605246" cy="603959"/>
          </a:xfrm>
        </p:grpSpPr>
        <p:sp>
          <p:nvSpPr>
            <p:cNvPr id="477" name="Google Shape;477;p13"/>
            <p:cNvSpPr/>
            <p:nvPr/>
          </p:nvSpPr>
          <p:spPr>
            <a:xfrm>
              <a:off x="5103223" y="4791001"/>
              <a:ext cx="605246" cy="603959"/>
            </a:xfrm>
            <a:prstGeom prst="roundRect">
              <a:avLst>
                <a:gd name="adj" fmla="val 16667"/>
              </a:avLst>
            </a:prstGeom>
            <a:solidFill>
              <a:srgbClr val="0C509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8" name="Google Shape;478;p13"/>
            <p:cNvSpPr txBox="1"/>
            <p:nvPr/>
          </p:nvSpPr>
          <p:spPr>
            <a:xfrm>
              <a:off x="5164160" y="4852179"/>
              <a:ext cx="483372" cy="4924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85" name="Google Shape;485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6" name="Google Shape;486;p1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7" name="Google Shape;487;p14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8" name="Google Shape;488;p14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Google Shape;489;p14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14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14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14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14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14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5" name="Google Shape;495;p14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14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14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1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14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3. GLI OBIETTIVI FORMATIVI</a:t>
            </a:r>
            <a:endParaRPr sz="1800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14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parametri per definirli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1" name="Google Shape;501;p14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2" name="Google Shape;502;p14"/>
          <p:cNvSpPr/>
          <p:nvPr/>
        </p:nvSpPr>
        <p:spPr>
          <a:xfrm>
            <a:off x="1298448" y="169164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Livello di cambiamento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14"/>
          <p:cNvSpPr/>
          <p:nvPr/>
        </p:nvSpPr>
        <p:spPr>
          <a:xfrm>
            <a:off x="1298449" y="2075688"/>
            <a:ext cx="7649608" cy="813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Primo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tipo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aggiornare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 o secondo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tipo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revisione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principi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 </a:t>
            </a:r>
            <a:endParaRPr sz="1800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➔ 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single-loop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double-loop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learning [Argyris, Schön, 1978]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4" name="Google Shape;504;p14"/>
          <p:cNvCxnSpPr/>
          <p:nvPr/>
        </p:nvCxnSpPr>
        <p:spPr>
          <a:xfrm>
            <a:off x="1298448" y="31485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5" name="Google Shape;505;p14"/>
          <p:cNvSpPr/>
          <p:nvPr/>
        </p:nvSpPr>
        <p:spPr>
          <a:xfrm>
            <a:off x="1298448" y="318516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Grado di flessibilità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14"/>
          <p:cNvSpPr/>
          <p:nvPr/>
        </p:nvSpPr>
        <p:spPr>
          <a:xfrm>
            <a:off x="1298449" y="3569208"/>
            <a:ext cx="7270786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Obiettivi “dati” (stabiliti a priori) o “mobili” (si modificano nell'interazione)</a:t>
            </a:r>
            <a:endParaRPr/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7" name="Google Shape;507;p14"/>
          <p:cNvCxnSpPr/>
          <p:nvPr/>
        </p:nvCxnSpPr>
        <p:spPr>
          <a:xfrm>
            <a:off x="1298448" y="46421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8" name="Google Shape;508;p14"/>
          <p:cNvSpPr/>
          <p:nvPr/>
        </p:nvSpPr>
        <p:spPr>
          <a:xfrm>
            <a:off x="1298448" y="467868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Grado di trasferibilità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14"/>
          <p:cNvSpPr/>
          <p:nvPr/>
        </p:nvSpPr>
        <p:spPr>
          <a:xfrm>
            <a:off x="1298449" y="5062728"/>
            <a:ext cx="8851392" cy="615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Quanto l'intervento si ancora a un bisogno organizzativo e mira a un impatto “oltre l'aula”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16" name="Google Shape;516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7" name="Google Shape;517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8" name="Google Shape;518;p15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9" name="Google Shape;519;p15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15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15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15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15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15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15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6" name="Google Shape;526;p15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15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8" name="Google Shape;528;p15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15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3.1 IL TRASFERIMENTO DELL'APPRENDIMENTO</a:t>
            </a:r>
            <a:endParaRPr sz="1800">
              <a:solidFill>
                <a:srgbClr val="35486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15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Generalizzazione e mantenimento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2" name="Google Shape;532;p15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3" name="Google Shape;533;p15"/>
          <p:cNvSpPr/>
          <p:nvPr/>
        </p:nvSpPr>
        <p:spPr>
          <a:xfrm>
            <a:off x="1252728" y="143560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15"/>
          <p:cNvSpPr/>
          <p:nvPr/>
        </p:nvSpPr>
        <p:spPr>
          <a:xfrm>
            <a:off x="1801369" y="1691640"/>
            <a:ext cx="8817864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grado in cui nuove conoscenze e competenze apprese durante la formazione sono poi applicate sul lavoro</a:t>
            </a:r>
            <a:r>
              <a:rPr lang="en-US" sz="19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[Aguinis, Kraiger, 2009, p. 461]</a:t>
            </a:r>
            <a:endParaRPr/>
          </a:p>
        </p:txBody>
      </p:sp>
      <p:cxnSp>
        <p:nvCxnSpPr>
          <p:cNvPr id="535" name="Google Shape;535;p15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6" name="Google Shape;536;p15"/>
          <p:cNvSpPr/>
          <p:nvPr/>
        </p:nvSpPr>
        <p:spPr>
          <a:xfrm>
            <a:off x="1298448" y="30632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Generalizzazione</a:t>
            </a:r>
            <a:endParaRPr sz="1900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15"/>
          <p:cNvSpPr/>
          <p:nvPr/>
        </p:nvSpPr>
        <p:spPr>
          <a:xfrm>
            <a:off x="1298448" y="3483864"/>
            <a:ext cx="489798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Capacità di applicare quanto appreso a situazioni analoghe, ma non identiche a quelle su cui ci si è formati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8" name="Google Shape;538;p15"/>
          <p:cNvCxnSpPr/>
          <p:nvPr/>
        </p:nvCxnSpPr>
        <p:spPr>
          <a:xfrm>
            <a:off x="6333592" y="3063240"/>
            <a:ext cx="0" cy="17373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9" name="Google Shape;539;p15"/>
          <p:cNvSpPr/>
          <p:nvPr/>
        </p:nvSpPr>
        <p:spPr>
          <a:xfrm>
            <a:off x="6470752" y="30632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Mantenimento</a:t>
            </a:r>
            <a:endParaRPr sz="1900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15"/>
          <p:cNvSpPr/>
          <p:nvPr/>
        </p:nvSpPr>
        <p:spPr>
          <a:xfrm>
            <a:off x="6470752" y="3483864"/>
            <a:ext cx="489798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Capacità di utilizzare gli apprendimenti nel tempo, richiamandoli quando l'esperienza lavorativa lo richiede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15"/>
          <p:cNvSpPr/>
          <p:nvPr/>
        </p:nvSpPr>
        <p:spPr>
          <a:xfrm>
            <a:off x="1298448" y="498348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Importante indicatore di efficacia della formazione (vedi Capitolo 12) — Noe, 2017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48" name="Google Shape;548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9" name="Google Shape;549;p1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0" name="Google Shape;550;p16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1" name="Google Shape;551;p16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2" name="Google Shape;552;p16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16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4" name="Google Shape;554;p16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16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6" name="Google Shape;556;p16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16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8" name="Google Shape;558;p16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16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0" name="Google Shape;560;p16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1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16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3.1 IL TRASFERIMENTO DELL'APPRENDIMENTO</a:t>
            </a:r>
            <a:endParaRPr sz="1800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16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fattori che influenzano il transfer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4" name="Google Shape;564;p16"/>
          <p:cNvCxnSpPr/>
          <p:nvPr/>
        </p:nvCxnSpPr>
        <p:spPr>
          <a:xfrm>
            <a:off x="457200" y="1353312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5" name="Google Shape;565;p16"/>
          <p:cNvSpPr/>
          <p:nvPr/>
        </p:nvSpPr>
        <p:spPr>
          <a:xfrm>
            <a:off x="1494392" y="5038351"/>
            <a:ext cx="4897984" cy="996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Arial"/>
              <a:buChar char="•"/>
            </a:pPr>
            <a:r>
              <a:rPr lang="en-US" sz="1900" b="1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Caratteristiche dei partecipanti</a:t>
            </a:r>
            <a:endParaRPr sz="1900" b="1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Atteggiamento generale verso l'apprendimento; motivazione, legata a credenze di rilevanza e utilità percepita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[Salas et al., 2012]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16"/>
          <p:cNvSpPr/>
          <p:nvPr/>
        </p:nvSpPr>
        <p:spPr>
          <a:xfrm>
            <a:off x="1494393" y="1614577"/>
            <a:ext cx="4797552" cy="996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Arial"/>
              <a:buChar char="•"/>
            </a:pPr>
            <a:r>
              <a:rPr lang="en-US" sz="1900" b="1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Contesto organizzativo</a:t>
            </a:r>
            <a:endParaRPr sz="1900" b="1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Transfer climate 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(supporto di responsabili e colleghi); </a:t>
            </a: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transfer environment 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(rinforzi, coinvolgimento); </a:t>
            </a: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work environment 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(autonomia, apprendimento continuo)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16"/>
          <p:cNvSpPr/>
          <p:nvPr/>
        </p:nvSpPr>
        <p:spPr>
          <a:xfrm>
            <a:off x="7555274" y="1527056"/>
            <a:ext cx="3613466" cy="470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Inoltre</a:t>
            </a:r>
            <a:r>
              <a:rPr lang="en-US" sz="2400" dirty="0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</a:pPr>
            <a:endParaRPr sz="1900" b="1" dirty="0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Arial"/>
              <a:buChar char="•"/>
            </a:pPr>
            <a:r>
              <a:rPr lang="en-US" sz="1900" b="1" dirty="0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Closed skills</a:t>
            </a:r>
            <a:endParaRPr dirty="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Similarità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stretta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compiti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lavorativi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(es.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addestramento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compiti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esecutivi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dirty="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➔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massimizzano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l'applicabilità</a:t>
            </a:r>
            <a:endParaRPr sz="1800" i="1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endParaRPr sz="1000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vs</a:t>
            </a:r>
            <a:endParaRPr dirty="0"/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endParaRPr sz="1000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Arial"/>
              <a:buChar char="•"/>
            </a:pPr>
            <a:r>
              <a:rPr lang="en-US" sz="1900" b="1" dirty="0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Open skills</a:t>
            </a:r>
            <a:endParaRPr dirty="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Similarità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ampia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principi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generali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performance senza un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unico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modo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esecuzione</a:t>
            </a:r>
            <a:endParaRPr sz="1800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➔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massimizzano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generalizzazione</a:t>
            </a:r>
            <a:endParaRPr sz="18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16"/>
          <p:cNvSpPr/>
          <p:nvPr/>
        </p:nvSpPr>
        <p:spPr>
          <a:xfrm>
            <a:off x="1494392" y="3246126"/>
            <a:ext cx="4797549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435D8D"/>
              </a:buClr>
              <a:buSzPts val="1900"/>
              <a:buFont typeface="Arial"/>
              <a:buChar char="•"/>
            </a:pPr>
            <a:r>
              <a:rPr lang="en-US" sz="1900" b="1">
                <a:solidFill>
                  <a:srgbClr val="435D8D"/>
                </a:solidFill>
                <a:latin typeface="Calibri"/>
                <a:ea typeface="Calibri"/>
                <a:cs typeface="Calibri"/>
                <a:sym typeface="Calibri"/>
              </a:rPr>
              <a:t>Scelte metodologiche</a:t>
            </a:r>
            <a:endParaRPr sz="1900" b="1">
              <a:solidFill>
                <a:srgbClr val="435D8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Partire dai problemi organizzativi, metodologie attive, connessione diretta con il contesto professionale, apertura all'errore e alla sperimentazione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[Aguinis, Kraiger, 2009]</a:t>
            </a:r>
            <a:r>
              <a:rPr lang="en-US" sz="19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9" name="Google Shape;569;p16"/>
          <p:cNvCxnSpPr/>
          <p:nvPr/>
        </p:nvCxnSpPr>
        <p:spPr>
          <a:xfrm flipH="1">
            <a:off x="6856105" y="1614576"/>
            <a:ext cx="1" cy="4493599"/>
          </a:xfrm>
          <a:prstGeom prst="straightConnector1">
            <a:avLst/>
          </a:prstGeom>
          <a:noFill/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76" name="Google Shape;576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7" name="Google Shape;577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8" name="Google Shape;578;p17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9" name="Google Shape;579;p17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0" name="Google Shape;580;p17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17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2" name="Google Shape;582;p17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17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4" name="Google Shape;584;p17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17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6" name="Google Shape;586;p17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17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8" name="Google Shape;588;p17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17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GLI OBIETTIVI DIDATTICI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17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Gli obiettivi didattici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2" name="Google Shape;592;p17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3" name="Google Shape;593;p17"/>
          <p:cNvSpPr/>
          <p:nvPr/>
        </p:nvSpPr>
        <p:spPr>
          <a:xfrm>
            <a:off x="2542603" y="1528932"/>
            <a:ext cx="5547125" cy="12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specifici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ciascuna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unità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didattica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guidano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micro-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progettazione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dettagliano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formativi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connettendoli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metodi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strumenti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risorse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necessarie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4" name="Google Shape;594;p17"/>
          <p:cNvCxnSpPr/>
          <p:nvPr/>
        </p:nvCxnSpPr>
        <p:spPr>
          <a:xfrm>
            <a:off x="1298448" y="288950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5" name="Google Shape;595;p17"/>
          <p:cNvSpPr/>
          <p:nvPr/>
        </p:nvSpPr>
        <p:spPr>
          <a:xfrm>
            <a:off x="8189158" y="1661998"/>
            <a:ext cx="3629287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NB: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importante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didattici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vengano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condivisi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con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partecipanti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, per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sostenerne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motivazione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b="1" i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coinvolgimento</a:t>
            </a:r>
            <a:r>
              <a:rPr lang="en-US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b="1" dirty="0">
              <a:solidFill>
                <a:srgbClr val="B4791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6" name="Google Shape;596;p17"/>
          <p:cNvPicPr preferRelativeResize="0"/>
          <p:nvPr/>
        </p:nvPicPr>
        <p:blipFill rotWithShape="1">
          <a:blip r:embed="rId3">
            <a:alphaModFix/>
          </a:blip>
          <a:srcRect l="4489" t="50000" r="52133" b="3644"/>
          <a:stretch/>
        </p:blipFill>
        <p:spPr>
          <a:xfrm>
            <a:off x="1371599" y="1571803"/>
            <a:ext cx="970915" cy="98583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97" name="Google Shape;597;p17"/>
          <p:cNvSpPr/>
          <p:nvPr/>
        </p:nvSpPr>
        <p:spPr>
          <a:xfrm>
            <a:off x="2542603" y="3108960"/>
            <a:ext cx="8235696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Esempi</a:t>
            </a:r>
            <a:r>
              <a:rPr lang="en-US" sz="1800" i="1" dirty="0">
                <a:solidFill>
                  <a:schemeClr val="dk1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obiettivi</a:t>
            </a:r>
            <a:r>
              <a:rPr lang="en-US" sz="1800" i="1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didattici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: </a:t>
            </a:r>
            <a:endParaRPr sz="1800" dirty="0">
              <a:solidFill>
                <a:srgbClr val="292929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45720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●"/>
            </a:pP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conoscere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le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nuove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tecnologie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rilevanti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per il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settore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di interesse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dell’azienda</a:t>
            </a:r>
            <a:endParaRPr sz="1800" dirty="0">
              <a:solidFill>
                <a:schemeClr val="dk1"/>
              </a:solidFill>
              <a:latin typeface="Calibri Light" panose="020F0302020204030204" pitchFamily="34" charset="0"/>
              <a:ea typeface="Times New Roman"/>
              <a:cs typeface="Calibri Light" panose="020F0302020204030204" pitchFamily="34" charset="0"/>
              <a:sym typeface="Times New Roman"/>
            </a:endParaRPr>
          </a:p>
          <a:p>
            <a:pPr marL="45720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●"/>
            </a:pP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sviluppare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la 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riflessione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sull’importanza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delle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tecnologie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per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i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processi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produttivi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dell’azienda</a:t>
            </a:r>
            <a:endParaRPr sz="1800" dirty="0">
              <a:solidFill>
                <a:schemeClr val="dk1"/>
              </a:solidFill>
              <a:latin typeface="Calibri Light" panose="020F0302020204030204" pitchFamily="34" charset="0"/>
              <a:ea typeface="Times New Roman"/>
              <a:cs typeface="Calibri Light" panose="020F0302020204030204" pitchFamily="34" charset="0"/>
              <a:sym typeface="Times New Roman"/>
            </a:endParaRPr>
          </a:p>
          <a:p>
            <a:pPr marL="45720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●"/>
            </a:pP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aumentare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la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consapevolezza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del proprio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grado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capacità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agentiche</a:t>
            </a:r>
            <a:r>
              <a:rPr lang="en-US" sz="1800" dirty="0">
                <a:solidFill>
                  <a:schemeClr val="dk1"/>
                </a:solidFill>
                <a:latin typeface="Calibri Light" panose="020F0302020204030204" pitchFamily="34" charset="0"/>
                <a:ea typeface="Times New Roman"/>
                <a:cs typeface="Calibri Light" panose="020F0302020204030204" pitchFamily="34" charset="0"/>
                <a:sym typeface="Times New Roman"/>
              </a:rPr>
              <a:t>…</a:t>
            </a:r>
            <a:endParaRPr sz="1800" dirty="0">
              <a:solidFill>
                <a:srgbClr val="292929"/>
              </a:solidFill>
              <a:highlight>
                <a:srgbClr val="FFFF00"/>
              </a:highlight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  <p:sp>
        <p:nvSpPr>
          <p:cNvPr id="598" name="Google Shape;598;p17"/>
          <p:cNvSpPr/>
          <p:nvPr/>
        </p:nvSpPr>
        <p:spPr>
          <a:xfrm>
            <a:off x="2542603" y="4851699"/>
            <a:ext cx="8192454" cy="1709928"/>
          </a:xfrm>
          <a:prstGeom prst="rect">
            <a:avLst/>
          </a:prstGeom>
          <a:solidFill>
            <a:srgbClr val="FEF2C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Alcune</a:t>
            </a: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domande</a:t>
            </a: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guida</a:t>
            </a: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dirty="0"/>
          </a:p>
          <a:p>
            <a:pPr marL="314325" marR="0" lvl="0" indent="-314325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Noto Sans Symbols"/>
              <a:buChar char="▪"/>
            </a:pP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conoscenze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importante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partecipanti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acquisiscano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e in quale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grado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dirty="0"/>
          </a:p>
          <a:p>
            <a:pPr marL="314325" marR="0" lvl="0" indent="-314325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Noto Sans Symbols"/>
              <a:buChar char="▪"/>
            </a:pP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quale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rapporto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con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l'attività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lavorativa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svolta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dirty="0"/>
          </a:p>
          <a:p>
            <a:pPr marL="314325" marR="0" lvl="0" indent="-314325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Noto Sans Symbols"/>
              <a:buChar char="▪"/>
            </a:pP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migliori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metodologie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favorire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risultato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apprendimento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05" name="Google Shape;605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6" name="Google Shape;606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7" name="Google Shape;607;p18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8" name="Google Shape;608;p18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9" name="Google Shape;609;p18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18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1" name="Google Shape;611;p18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18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3" name="Google Shape;613;p18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18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5" name="Google Shape;615;p18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" name="Google Shape;616;p18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7" name="Google Shape;617;p18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8" name="Google Shape;618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18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GLI OBIETTIVI DIDATTICI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18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modelli per obiettivi efficaci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1" name="Google Shape;621;p18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2" name="Google Shape;622;p18"/>
          <p:cNvSpPr/>
          <p:nvPr/>
        </p:nvSpPr>
        <p:spPr>
          <a:xfrm>
            <a:off x="1298448" y="1645920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SMART — Drucker [1954]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3" name="Google Shape;623;p18"/>
          <p:cNvCxnSpPr/>
          <p:nvPr/>
        </p:nvCxnSpPr>
        <p:spPr>
          <a:xfrm>
            <a:off x="6763360" y="1645920"/>
            <a:ext cx="0" cy="420624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4" name="Google Shape;624;p18"/>
          <p:cNvSpPr/>
          <p:nvPr/>
        </p:nvSpPr>
        <p:spPr>
          <a:xfrm>
            <a:off x="7129120" y="1670304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Goal setting — Locke, Latham [2006]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18"/>
          <p:cNvSpPr/>
          <p:nvPr/>
        </p:nvSpPr>
        <p:spPr>
          <a:xfrm>
            <a:off x="7162299" y="2198625"/>
            <a:ext cx="4605376" cy="3408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04788" marR="0" lvl="0" indent="-204788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D6374"/>
              </a:buClr>
              <a:buSzPts val="2340"/>
              <a:buFont typeface="Arial"/>
              <a:buChar char="•"/>
            </a:pPr>
            <a:r>
              <a:rPr lang="en-US" sz="1800" b="1">
                <a:solidFill>
                  <a:srgbClr val="8D6374"/>
                </a:solidFill>
                <a:latin typeface="Calibri"/>
                <a:ea typeface="Calibri"/>
                <a:cs typeface="Calibri"/>
                <a:sym typeface="Calibri"/>
              </a:rPr>
              <a:t>Chiari e specifici</a:t>
            </a:r>
            <a:endParaRPr sz="1800" b="1">
              <a:solidFill>
                <a:srgbClr val="8D637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➔ aumentano consapevolezza e direzione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04788" marR="0" lvl="0" indent="-204788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D6374"/>
              </a:buClr>
              <a:buSzPts val="2340"/>
              <a:buFont typeface="Arial"/>
              <a:buChar char="•"/>
            </a:pPr>
            <a:r>
              <a:rPr lang="en-US" sz="1800" b="1">
                <a:solidFill>
                  <a:srgbClr val="8D6374"/>
                </a:solidFill>
                <a:latin typeface="Calibri"/>
                <a:ea typeface="Calibri"/>
                <a:cs typeface="Calibri"/>
                <a:sym typeface="Calibri"/>
              </a:rPr>
              <a:t>Condivisi</a:t>
            </a:r>
            <a:endParaRPr/>
          </a:p>
          <a:p>
            <a:pPr marL="277813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➔ comunicati, con adesione verificata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04788" marR="0" lvl="0" indent="-204788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D6374"/>
              </a:buClr>
              <a:buSzPts val="2340"/>
              <a:buFont typeface="Arial"/>
              <a:buChar char="•"/>
            </a:pPr>
            <a:r>
              <a:rPr lang="en-US" sz="1800" b="1">
                <a:solidFill>
                  <a:srgbClr val="8D6374"/>
                </a:solidFill>
                <a:latin typeface="Calibri"/>
                <a:ea typeface="Calibri"/>
                <a:cs typeface="Calibri"/>
                <a:sym typeface="Calibri"/>
              </a:rPr>
              <a:t>Sfidanti</a:t>
            </a:r>
            <a:endParaRPr/>
          </a:p>
          <a:p>
            <a:pPr marL="277813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➔ impegnativi ma raggiungibili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04788" marR="0" lvl="0" indent="-204788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D6374"/>
              </a:buClr>
              <a:buSzPts val="2340"/>
              <a:buFont typeface="Arial"/>
              <a:buChar char="•"/>
            </a:pPr>
            <a:r>
              <a:rPr lang="en-US" sz="1800" b="1">
                <a:solidFill>
                  <a:srgbClr val="8D6374"/>
                </a:solidFill>
                <a:latin typeface="Calibri"/>
                <a:ea typeface="Calibri"/>
                <a:cs typeface="Calibri"/>
                <a:sym typeface="Calibri"/>
              </a:rPr>
              <a:t>Feedback</a:t>
            </a:r>
            <a:endParaRPr/>
          </a:p>
          <a:p>
            <a:pPr marL="277813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➔ costruttivo e sistematico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18"/>
          <p:cNvSpPr/>
          <p:nvPr/>
        </p:nvSpPr>
        <p:spPr>
          <a:xfrm>
            <a:off x="7262837" y="5031738"/>
            <a:ext cx="4605376" cy="850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27" name="Google Shape;627;p18"/>
          <p:cNvGrpSpPr/>
          <p:nvPr/>
        </p:nvGrpSpPr>
        <p:grpSpPr>
          <a:xfrm>
            <a:off x="1197863" y="2768598"/>
            <a:ext cx="5306068" cy="2359135"/>
            <a:chOff x="1208307" y="2231135"/>
            <a:chExt cx="5306068" cy="2359135"/>
          </a:xfrm>
        </p:grpSpPr>
        <p:sp>
          <p:nvSpPr>
            <p:cNvPr id="628" name="Google Shape;628;p18"/>
            <p:cNvSpPr/>
            <p:nvPr/>
          </p:nvSpPr>
          <p:spPr>
            <a:xfrm>
              <a:off x="1208307" y="3552444"/>
              <a:ext cx="1041118" cy="3931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400"/>
                <a:buFont typeface="Calibri"/>
                <a:buNone/>
              </a:pPr>
              <a:r>
                <a:rPr lang="en-US" sz="14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Chiaro e concreto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629" name="Google Shape;629;p1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298448" y="2231135"/>
              <a:ext cx="5106349" cy="12613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0" name="Google Shape;630;p18"/>
            <p:cNvSpPr/>
            <p:nvPr/>
          </p:nvSpPr>
          <p:spPr>
            <a:xfrm>
              <a:off x="2249425" y="3530093"/>
              <a:ext cx="1041118" cy="3931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400"/>
                <a:buFont typeface="Calibri"/>
                <a:buNone/>
              </a:pPr>
              <a:r>
                <a:rPr lang="en-US" sz="14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Verificabile con indicatori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1" name="Google Shape;631;p18"/>
            <p:cNvSpPr/>
            <p:nvPr/>
          </p:nvSpPr>
          <p:spPr>
            <a:xfrm>
              <a:off x="3325216" y="3530603"/>
              <a:ext cx="1041118" cy="3931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400"/>
                <a:buFont typeface="Calibri"/>
                <a:buNone/>
              </a:pPr>
              <a:r>
                <a:rPr lang="en-US" sz="14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Realistico, sostenibile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2" name="Google Shape;632;p18"/>
            <p:cNvSpPr/>
            <p:nvPr/>
          </p:nvSpPr>
          <p:spPr>
            <a:xfrm>
              <a:off x="4385771" y="3516378"/>
              <a:ext cx="1041118" cy="40690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400"/>
                <a:buFont typeface="Calibri"/>
                <a:buNone/>
              </a:pPr>
              <a:r>
                <a:rPr lang="en-US" sz="14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Significativo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3" name="Google Shape;633;p18"/>
            <p:cNvSpPr/>
            <p:nvPr/>
          </p:nvSpPr>
          <p:spPr>
            <a:xfrm>
              <a:off x="5473257" y="3505199"/>
              <a:ext cx="1041118" cy="10850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400"/>
                <a:buFont typeface="Calibri"/>
                <a:buNone/>
              </a:pPr>
              <a:r>
                <a:rPr lang="en-US" sz="14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Con step intermedi e scadenze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4" name="Google Shape;634;p18"/>
          <p:cNvSpPr/>
          <p:nvPr/>
        </p:nvSpPr>
        <p:spPr>
          <a:xfrm>
            <a:off x="1312245" y="2183383"/>
            <a:ext cx="4964728" cy="628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700"/>
              <a:buFont typeface="Calibri"/>
              <a:buNone/>
            </a:pPr>
            <a:r>
              <a:rPr lang="en-US" sz="17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buon obiettivo deve rispondere a criteri SMART: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41" name="Google Shape;641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2" name="Google Shape;642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3" name="Google Shape;643;p19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4" name="Google Shape;644;p19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5" name="Google Shape;645;p19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19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7" name="Google Shape;647;p19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" name="Google Shape;648;p19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19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19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19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19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715E93"/>
          </a:solidFill>
          <a:ln w="15875" cap="flat" cmpd="sng">
            <a:solidFill>
              <a:srgbClr val="876FA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3" name="Google Shape;653;p19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" name="Google Shape;654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" name="Google Shape;655;p19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04F7D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604F7D"/>
                </a:solidFill>
                <a:latin typeface="Calibri"/>
                <a:ea typeface="Calibri"/>
                <a:cs typeface="Calibri"/>
                <a:sym typeface="Calibri"/>
              </a:rPr>
              <a:t>5. GLI OBIETTIVI DI PARTECIPAZIONE E COMUNICAZIONE</a:t>
            </a:r>
            <a:endParaRPr sz="1800">
              <a:solidFill>
                <a:srgbClr val="604F7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" name="Google Shape;656;p19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Obiettivi trasversali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7" name="Google Shape;657;p19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8" name="Google Shape;658;p19"/>
          <p:cNvSpPr/>
          <p:nvPr/>
        </p:nvSpPr>
        <p:spPr>
          <a:xfrm>
            <a:off x="2438401" y="1572768"/>
            <a:ext cx="7802879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 supporto degli obiettivi di apprendimento, favoriscono il commitment verso il processo formativo e il suo successo complessivo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[Nielsen et al., 2013]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9" name="Google Shape;659;p19"/>
          <p:cNvCxnSpPr/>
          <p:nvPr/>
        </p:nvCxnSpPr>
        <p:spPr>
          <a:xfrm>
            <a:off x="1298448" y="2514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0" name="Google Shape;660;p19"/>
          <p:cNvSpPr/>
          <p:nvPr/>
        </p:nvSpPr>
        <p:spPr>
          <a:xfrm>
            <a:off x="1416786" y="2934156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15E93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715E93"/>
                </a:solidFill>
                <a:latin typeface="Calibri"/>
                <a:ea typeface="Calibri"/>
                <a:cs typeface="Calibri"/>
                <a:sym typeface="Calibri"/>
              </a:rPr>
              <a:t>Obiettivi di comunicazione</a:t>
            </a:r>
            <a:endParaRPr sz="1900">
              <a:solidFill>
                <a:srgbClr val="715E9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19"/>
          <p:cNvSpPr/>
          <p:nvPr/>
        </p:nvSpPr>
        <p:spPr>
          <a:xfrm>
            <a:off x="1416786" y="3354780"/>
            <a:ext cx="457794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messaggio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l'organizzazione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vuole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mandare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sul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piano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esplicito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nesso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con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strategici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implicito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legittimazione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dell'intervento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2" name="Google Shape;662;p19"/>
          <p:cNvCxnSpPr>
            <a:cxnSpLocks/>
          </p:cNvCxnSpPr>
          <p:nvPr/>
        </p:nvCxnSpPr>
        <p:spPr>
          <a:xfrm>
            <a:off x="6314770" y="2810973"/>
            <a:ext cx="0" cy="2352698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3" name="Google Shape;663;p19"/>
          <p:cNvSpPr/>
          <p:nvPr/>
        </p:nvSpPr>
        <p:spPr>
          <a:xfrm>
            <a:off x="6589090" y="2934156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15E93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715E93"/>
                </a:solidFill>
                <a:latin typeface="Calibri"/>
                <a:ea typeface="Calibri"/>
                <a:cs typeface="Calibri"/>
                <a:sym typeface="Calibri"/>
              </a:rPr>
              <a:t>Obiettivi di partecipazione</a:t>
            </a:r>
            <a:endParaRPr sz="1900">
              <a:solidFill>
                <a:srgbClr val="715E9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19"/>
          <p:cNvSpPr/>
          <p:nvPr/>
        </p:nvSpPr>
        <p:spPr>
          <a:xfrm>
            <a:off x="6589090" y="3354780"/>
            <a:ext cx="4897984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Ottimizzano l'allineamento tra proposta formativa e cultura organizzativa, valorizzando le esperienze dei lavoratori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5" name="Google Shape;665;p19"/>
          <p:cNvPicPr preferRelativeResize="0"/>
          <p:nvPr/>
        </p:nvPicPr>
        <p:blipFill rotWithShape="1">
          <a:blip r:embed="rId3">
            <a:alphaModFix/>
          </a:blip>
          <a:srcRect l="50584" t="50537" r="6048" b="4480"/>
          <a:stretch/>
        </p:blipFill>
        <p:spPr>
          <a:xfrm>
            <a:off x="1344168" y="1493521"/>
            <a:ext cx="969264" cy="100531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72" name="Google Shape;672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3" name="Google Shape;673;p2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6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4" name="Google Shape;674;p20"/>
          <p:cNvCxnSpPr/>
          <p:nvPr/>
        </p:nvCxnSpPr>
        <p:spPr>
          <a:xfrm>
            <a:off x="457200" y="214884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5" name="Google Shape;675;p20"/>
          <p:cNvSpPr/>
          <p:nvPr/>
        </p:nvSpPr>
        <p:spPr>
          <a:xfrm>
            <a:off x="283464" y="197510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6" name="Google Shape;676;p20"/>
          <p:cNvSpPr/>
          <p:nvPr/>
        </p:nvSpPr>
        <p:spPr>
          <a:xfrm>
            <a:off x="283464" y="19751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" name="Google Shape;677;p20"/>
          <p:cNvSpPr/>
          <p:nvPr/>
        </p:nvSpPr>
        <p:spPr>
          <a:xfrm>
            <a:off x="283464" y="254203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8" name="Google Shape;678;p20"/>
          <p:cNvSpPr/>
          <p:nvPr/>
        </p:nvSpPr>
        <p:spPr>
          <a:xfrm>
            <a:off x="283464" y="254203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" name="Google Shape;679;p20"/>
          <p:cNvSpPr/>
          <p:nvPr/>
        </p:nvSpPr>
        <p:spPr>
          <a:xfrm>
            <a:off x="283464" y="310896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0" name="Google Shape;680;p20"/>
          <p:cNvSpPr/>
          <p:nvPr/>
        </p:nvSpPr>
        <p:spPr>
          <a:xfrm>
            <a:off x="283464" y="310896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" name="Google Shape;681;p20"/>
          <p:cNvSpPr/>
          <p:nvPr/>
        </p:nvSpPr>
        <p:spPr>
          <a:xfrm>
            <a:off x="283464" y="367588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2" name="Google Shape;682;p20"/>
          <p:cNvSpPr/>
          <p:nvPr/>
        </p:nvSpPr>
        <p:spPr>
          <a:xfrm>
            <a:off x="283464" y="367588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" name="Google Shape;683;p20"/>
          <p:cNvSpPr/>
          <p:nvPr/>
        </p:nvSpPr>
        <p:spPr>
          <a:xfrm>
            <a:off x="283464" y="424281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4" name="Google Shape;684;p20"/>
          <p:cNvSpPr/>
          <p:nvPr/>
        </p:nvSpPr>
        <p:spPr>
          <a:xfrm>
            <a:off x="283464" y="42428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" name="Google Shape;685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" name="Google Shape;686;p20"/>
          <p:cNvSpPr/>
          <p:nvPr/>
        </p:nvSpPr>
        <p:spPr>
          <a:xfrm>
            <a:off x="1737360" y="1738070"/>
            <a:ext cx="5090153" cy="461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le cinque caratteristiche che definiscono un obiettivo, e come si distinguono da un'analisi dei bisogni?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Come funziona la tecnica dell'albero dei problemi e degli obiettivi come strumento di progettazione?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le tre funzioni principali che gli obiettivi assolvono nei processi individuali e collettivi?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che modo rilevanza e urgenza, nella matrice di Eisenhower, orientano la scelta degli obiettivi di sviluppo?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i tre parametri (livello di cambiamento, flessibilità, trasferibilità) che guidano la definizione degli obiettivi formativi?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87" name="Google Shape;687;p20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8" name="Google Shape;688;p20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689" name="Google Shape;68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690" name="Google Shape;690;p20"/>
          <p:cNvSpPr/>
          <p:nvPr/>
        </p:nvSpPr>
        <p:spPr>
          <a:xfrm>
            <a:off x="6912558" y="1738070"/>
            <a:ext cx="4922213" cy="461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cosa distingue gli obiettivi di sapere, saper fare e saper essere secondo Goguelin e il modello KSA?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cos'è il trasferimento dell'apprendimento e quali condizioni (generalizzazione, mantenimento) lo caratterizzano?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fattori, relativi ai partecipanti e al contesto organizzativo, influenzano il transfer of learning?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i cinque criteri del modello SMART di Drucker e i quattro principi del goal setting di Locke?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quale modo gli obiettivi di partecipazione e comunicazione supportano il successo del processo formativo?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1798</Words>
  <Application>Microsoft Macintosh PowerPoint</Application>
  <PresentationFormat>Widescreen</PresentationFormat>
  <Paragraphs>338</Paragraphs>
  <Slides>18</Slides>
  <Notes>18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Noto Sans Symbols</vt:lpstr>
      <vt:lpstr>Times New Roman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2</cp:revision>
  <dcterms:created xsi:type="dcterms:W3CDTF">2026-08-04T08:42:00Z</dcterms:created>
  <dcterms:modified xsi:type="dcterms:W3CDTF">2026-09-14T14:54:15Z</dcterms:modified>
</cp:coreProperties>
</file>