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9" r:id="rId13"/>
    <p:sldId id="270" r:id="rId14"/>
    <p:sldId id="272" r:id="rId15"/>
    <p:sldId id="274" r:id="rId16"/>
    <p:sldId id="276" r:id="rId17"/>
    <p:sldId id="278" r:id="rId18"/>
    <p:sldId id="279" r:id="rId19"/>
    <p:sldId id="280" r:id="rId20"/>
    <p:sldId id="281" r:id="rId21"/>
    <p:sldId id="282" r:id="rId22"/>
    <p:sldId id="283" r:id="rId23"/>
    <p:sldId id="284" r:id="rId24"/>
  </p:sldIdLst>
  <p:sldSz cx="12192000" cy="6858000"/>
  <p:notesSz cx="6858000" cy="12192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Calibri Light" panose="020F0302020204030204" pitchFamily="34" charset="0"/>
      <p:regular r:id="rId30"/>
      <p:italic r:id="rId31"/>
    </p:embeddedFont>
    <p:embeddedFont>
      <p:font typeface="Cutive" pitchFamily="2" charset="0"/>
      <p:regular r:id="rId3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3092">
          <p15:clr>
            <a:srgbClr val="A4A3A4"/>
          </p15:clr>
        </p15:guide>
        <p15:guide id="2" orient="horz" pos="1933" userDrawn="1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7" roundtripDataSignature="AMtx7mgm2OS7T/sGLW96LmT9iw2Yel8Z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88DCC47-6C4F-40E8-8B42-54ED6F7153FB}">
  <a:tblStyle styleId="{188DCC47-6C4F-40E8-8B42-54ED6F7153F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A474A0A-63AB-4ED1-9817-DA4C5401DB07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22"/>
    <p:restoredTop sz="94674"/>
  </p:normalViewPr>
  <p:slideViewPr>
    <p:cSldViewPr snapToGrid="0">
      <p:cViewPr varScale="1">
        <p:scale>
          <a:sx n="124" d="100"/>
          <a:sy n="124" d="100"/>
        </p:scale>
        <p:origin x="416" y="168"/>
      </p:cViewPr>
      <p:guideLst>
        <p:guide pos="3092"/>
        <p:guide orient="horz" pos="193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customschemas.google.com/relationships/presentationmetadata" Target="meta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914400"/>
            <a:ext cx="4572225" cy="457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" name="Google Shape;9;p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0" name="Google Shape;40;p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p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4" name="Google Shape;94;p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24" name="Google Shape;124;p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59" name="Google Shape;159;p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03" name="Google Shape;203;p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36" name="Google Shape;236;p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72" name="Google Shape;272;p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48" name="Google Shape;348;p1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1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76" name="Google Shape;376;p1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1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06" name="Google Shape;406;p1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" name="Google Shape;407;p1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78" name="Google Shape;478;p1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" name="Google Shape;479;p1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12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09" name="Google Shape;509;p1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" name="Google Shape;510;p1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78" name="Google Shape;578;p1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" name="Google Shape;579;p1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14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45" name="Google Shape;645;p1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6" name="Google Shape;646;p1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15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" name="Google Shape;716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17" name="Google Shape;717;p2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8" name="Google Shape;718;p2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16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91" name="Google Shape;791;p2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2" name="Google Shape;792;p2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17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4" name="Google Shape;824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25" name="Google Shape;825;p2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6" name="Google Shape;826;p2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18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" name="Google Shape;856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57" name="Google Shape;857;p2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8" name="Google Shape;858;p2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19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9" name="Google Shape;899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00" name="Google Shape;900;p2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1" name="Google Shape;901;p2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2" name="Google Shape;932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33" name="Google Shape;933;p2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4" name="Google Shape;934;p2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21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" name="Google Shape;962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3" name="Google Shape;963;p2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4" name="Google Shape;964;p2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22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5" name="Google Shape;99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96" name="Google Shape;996;p2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7" name="Google Shape;997;p2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23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3" name="Google Shape;13;p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" name="Google Shape;14;p1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</a:t>
            </a: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" name="Google Shape;15;p1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" name="Google Shape;16;p1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1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1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1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1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1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1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1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26;p1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1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1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1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1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31;p1"/>
          <p:cNvSpPr/>
          <p:nvPr/>
        </p:nvSpPr>
        <p:spPr>
          <a:xfrm>
            <a:off x="1298448" y="123444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1"/>
          <p:cNvSpPr/>
          <p:nvPr/>
        </p:nvSpPr>
        <p:spPr>
          <a:xfrm>
            <a:off x="1298449" y="1691640"/>
            <a:ext cx="661918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400"/>
              <a:buFont typeface="Calibri"/>
              <a:buNone/>
            </a:pPr>
            <a:r>
              <a:rPr lang="en-US" sz="3400" b="1" i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L'analisi</a:t>
            </a:r>
            <a:r>
              <a:rPr lang="en-US" sz="3400" b="1" i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della </a:t>
            </a:r>
            <a:r>
              <a:rPr lang="en-US" sz="3400" b="1" i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domanda</a:t>
            </a:r>
            <a:endParaRPr sz="3400" b="1" i="0" u="none" strike="noStrike" cap="none" dirty="0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400"/>
              <a:buFont typeface="Calibri"/>
              <a:buNone/>
            </a:pPr>
            <a:r>
              <a:rPr lang="en-US" sz="3400" b="1" i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negli</a:t>
            </a:r>
            <a:r>
              <a:rPr lang="en-US" sz="3400" b="1" i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400" b="1" i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interventi</a:t>
            </a:r>
            <a:r>
              <a:rPr lang="en-US" sz="3400" b="1" i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di formazione</a:t>
            </a:r>
            <a:endParaRPr sz="3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1"/>
          <p:cNvSpPr/>
          <p:nvPr/>
        </p:nvSpPr>
        <p:spPr>
          <a:xfrm>
            <a:off x="1298448" y="2880360"/>
            <a:ext cx="10344607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2000"/>
              <a:buFont typeface="Calibri"/>
              <a:buNone/>
            </a:pPr>
            <a:r>
              <a:rPr lang="en-US" sz="20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Un processo di co-costruzione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" name="Google Shape;34;p1"/>
          <p:cNvCxnSpPr/>
          <p:nvPr/>
        </p:nvCxnSpPr>
        <p:spPr>
          <a:xfrm>
            <a:off x="1298448" y="3429000"/>
            <a:ext cx="1005840" cy="0"/>
          </a:xfrm>
          <a:prstGeom prst="straightConnector1">
            <a:avLst/>
          </a:prstGeom>
          <a:noFill/>
          <a:ln w="2540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5" name="Google Shape;35;p1"/>
          <p:cNvSpPr/>
          <p:nvPr/>
        </p:nvSpPr>
        <p:spPr>
          <a:xfrm>
            <a:off x="1298448" y="3611880"/>
            <a:ext cx="103446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Capitolo </a:t>
            </a:r>
            <a:r>
              <a:rPr lang="en-US" sz="20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1"/>
          <p:cNvSpPr/>
          <p:nvPr/>
        </p:nvSpPr>
        <p:spPr>
          <a:xfrm>
            <a:off x="1298448" y="402336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Paola Pirri, Maria Luisa Farnese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1"/>
          <p:cNvSpPr/>
          <p:nvPr/>
        </p:nvSpPr>
        <p:spPr>
          <a:xfrm>
            <a:off x="1298448" y="6326715"/>
            <a:ext cx="1034460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Farnese &amp; Ghislieri (2026). </a:t>
            </a:r>
            <a:r>
              <a:rPr lang="en-US" sz="12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formazione. Dall'apprendimento delle persone allo sviluppo organizzativo</a:t>
            </a: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 Milano: Cortina.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4" name="Google Shape;44;p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5" name="Google Shape;45;p2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" name="Google Shape;46;p2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2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2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2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2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2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2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2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54;p2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2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2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2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2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2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2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STRUTTURA DEL CAPITOLO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62;p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Indice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" name="Google Shape;63;p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4" name="Google Shape;64;p2"/>
          <p:cNvSpPr/>
          <p:nvPr/>
        </p:nvSpPr>
        <p:spPr>
          <a:xfrm>
            <a:off x="1298448" y="1609344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2"/>
          <p:cNvSpPr/>
          <p:nvPr/>
        </p:nvSpPr>
        <p:spPr>
          <a:xfrm>
            <a:off x="1298448" y="160934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2"/>
          <p:cNvSpPr/>
          <p:nvPr/>
        </p:nvSpPr>
        <p:spPr>
          <a:xfrm>
            <a:off x="1801369" y="1554480"/>
            <a:ext cx="6707776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L'analisi della domanda come questione relazionale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Bisogni e domanda, il sistema di relazioni di Quaglino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" name="Google Shape;67;p2"/>
          <p:cNvCxnSpPr/>
          <p:nvPr/>
        </p:nvCxnSpPr>
        <p:spPr>
          <a:xfrm>
            <a:off x="1298448" y="2157984"/>
            <a:ext cx="1034460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8" name="Google Shape;68;p2"/>
          <p:cNvSpPr/>
          <p:nvPr/>
        </p:nvSpPr>
        <p:spPr>
          <a:xfrm>
            <a:off x="1298448" y="2267712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2"/>
          <p:cNvSpPr/>
          <p:nvPr/>
        </p:nvSpPr>
        <p:spPr>
          <a:xfrm>
            <a:off x="1298448" y="226771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" name="Google Shape;70;p2"/>
          <p:cNvSpPr/>
          <p:nvPr/>
        </p:nvSpPr>
        <p:spPr>
          <a:xfrm>
            <a:off x="1801369" y="2212848"/>
            <a:ext cx="6707776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 modelli di consulenza di Schein</a:t>
            </a:r>
            <a:endParaRPr sz="1800" b="1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Modello esperto, medico, di consulenza di processo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" name="Google Shape;71;p2"/>
          <p:cNvCxnSpPr/>
          <p:nvPr/>
        </p:nvCxnSpPr>
        <p:spPr>
          <a:xfrm>
            <a:off x="1298448" y="2816352"/>
            <a:ext cx="1034460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2" name="Google Shape;72;p2"/>
          <p:cNvSpPr/>
          <p:nvPr/>
        </p:nvSpPr>
        <p:spPr>
          <a:xfrm>
            <a:off x="1298448" y="292608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2"/>
          <p:cNvSpPr/>
          <p:nvPr/>
        </p:nvSpPr>
        <p:spPr>
          <a:xfrm>
            <a:off x="1298448" y="29260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2"/>
          <p:cNvSpPr/>
          <p:nvPr/>
        </p:nvSpPr>
        <p:spPr>
          <a:xfrm>
            <a:off x="1801369" y="2871216"/>
            <a:ext cx="6707776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L'analisi della domanda come teoria della tecnica</a:t>
            </a:r>
            <a:endParaRPr sz="1800" b="1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Per esplorare la richiesta e orientare l'intervento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" name="Google Shape;75;p2"/>
          <p:cNvCxnSpPr/>
          <p:nvPr/>
        </p:nvCxnSpPr>
        <p:spPr>
          <a:xfrm>
            <a:off x="1298448" y="3474720"/>
            <a:ext cx="1034460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6" name="Google Shape;76;p2"/>
          <p:cNvSpPr/>
          <p:nvPr/>
        </p:nvSpPr>
        <p:spPr>
          <a:xfrm>
            <a:off x="1298448" y="3584448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2"/>
          <p:cNvSpPr/>
          <p:nvPr/>
        </p:nvSpPr>
        <p:spPr>
          <a:xfrm>
            <a:off x="1298448" y="358444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2"/>
          <p:cNvSpPr/>
          <p:nvPr/>
        </p:nvSpPr>
        <p:spPr>
          <a:xfrm>
            <a:off x="1801369" y="3529584"/>
            <a:ext cx="6707776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scelta della solitudine</a:t>
            </a:r>
            <a:endParaRPr sz="1800" b="1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Collusione, trappole relazionali, il triangolo ISO, l'Amico Estraneo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9" name="Google Shape;79;p2"/>
          <p:cNvCxnSpPr/>
          <p:nvPr/>
        </p:nvCxnSpPr>
        <p:spPr>
          <a:xfrm>
            <a:off x="1298448" y="4133088"/>
            <a:ext cx="1034460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0" name="Google Shape;80;p2"/>
          <p:cNvSpPr/>
          <p:nvPr/>
        </p:nvSpPr>
        <p:spPr>
          <a:xfrm>
            <a:off x="1298448" y="4242816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" name="Google Shape;81;p2"/>
          <p:cNvSpPr/>
          <p:nvPr/>
        </p:nvSpPr>
        <p:spPr>
          <a:xfrm>
            <a:off x="1298448" y="424281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2"/>
          <p:cNvSpPr/>
          <p:nvPr/>
        </p:nvSpPr>
        <p:spPr>
          <a:xfrm>
            <a:off x="1801369" y="4187952"/>
            <a:ext cx="6707776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Passare dalla richiesta alla domanda</a:t>
            </a:r>
            <a:endParaRPr sz="1800" b="1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Dal testo al pre-testo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3" name="Google Shape;83;p2"/>
          <p:cNvCxnSpPr/>
          <p:nvPr/>
        </p:nvCxnSpPr>
        <p:spPr>
          <a:xfrm>
            <a:off x="1298448" y="4791456"/>
            <a:ext cx="1034460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4" name="Google Shape;84;p2"/>
          <p:cNvSpPr/>
          <p:nvPr/>
        </p:nvSpPr>
        <p:spPr>
          <a:xfrm>
            <a:off x="1298448" y="4901184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7A5C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5;p2"/>
          <p:cNvSpPr/>
          <p:nvPr/>
        </p:nvSpPr>
        <p:spPr>
          <a:xfrm>
            <a:off x="1298448" y="49011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2"/>
          <p:cNvSpPr/>
          <p:nvPr/>
        </p:nvSpPr>
        <p:spPr>
          <a:xfrm>
            <a:off x="1801369" y="4846320"/>
            <a:ext cx="6707776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Sostenere la nascita della committenza</a:t>
            </a:r>
            <a:endParaRPr sz="1800" b="1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La metafora delle due porte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7" name="Google Shape;87;p2"/>
          <p:cNvCxnSpPr/>
          <p:nvPr/>
        </p:nvCxnSpPr>
        <p:spPr>
          <a:xfrm>
            <a:off x="1298448" y="5449824"/>
            <a:ext cx="1034460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8" name="Google Shape;88;p2"/>
          <p:cNvSpPr/>
          <p:nvPr/>
        </p:nvSpPr>
        <p:spPr>
          <a:xfrm>
            <a:off x="1298448" y="5559552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C5A3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"/>
          <p:cNvSpPr/>
          <p:nvPr/>
        </p:nvSpPr>
        <p:spPr>
          <a:xfrm>
            <a:off x="1298448" y="555955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C5A3C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C5A3C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2"/>
          <p:cNvSpPr/>
          <p:nvPr/>
        </p:nvSpPr>
        <p:spPr>
          <a:xfrm>
            <a:off x="1801369" y="5504688"/>
            <a:ext cx="6707776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Accompagnare l'intervento</a:t>
            </a:r>
            <a:endParaRPr sz="1800" b="1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Un salto di paradigma che dura l'intera consulenza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2"/>
          <p:cNvSpPr/>
          <p:nvPr/>
        </p:nvSpPr>
        <p:spPr>
          <a:xfrm>
            <a:off x="0" y="292608"/>
            <a:ext cx="914400" cy="25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</a:t>
            </a: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98" name="Google Shape;98;p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99" name="Google Shape;99;p3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0" name="Google Shape;100;p3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8A1F2B"/>
          </a:solidFill>
          <a:ln w="1395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3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3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3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3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3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3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3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3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3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3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3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3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3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3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L'ANALISI DELLA DOMANDA COME QUESTIONE RELAZIONALE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3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 fatto relazionale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7" name="Google Shape;117;p3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8" name="Google Shape;118;p3"/>
          <p:cNvSpPr/>
          <p:nvPr/>
        </p:nvSpPr>
        <p:spPr>
          <a:xfrm>
            <a:off x="1298449" y="1508759"/>
            <a:ext cx="9217152" cy="1545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L'analisi della domanda affronta il tema del rapporto con il committente: 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come costruirlo, curarlo e promuoverlo. 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 collocabile entro la cornice dell'Action Research, poi sviluppata a partire dagli anni Novanta da Renzo Carli e colleghi in una prospettiva psicodinamica.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3"/>
          <p:cNvSpPr/>
          <p:nvPr/>
        </p:nvSpPr>
        <p:spPr>
          <a:xfrm>
            <a:off x="1298448" y="4016828"/>
            <a:ext cx="8767790" cy="1545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un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processo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relazionale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perché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8000"/>
              </a:lnSpc>
              <a:spcBef>
                <a:spcPts val="30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Noto Sans Symbols"/>
              <a:buChar char="✔"/>
            </a:pP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Rappresenta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il primo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passo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nella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costruzione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relazione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fiduciaria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[Schein, 1987]</a:t>
            </a:r>
            <a:endParaRPr dirty="0"/>
          </a:p>
          <a:p>
            <a:pPr marL="285750" marR="0" lvl="0" indent="-285750" algn="l" rtl="0">
              <a:lnSpc>
                <a:spcPct val="108000"/>
              </a:lnSpc>
              <a:spcBef>
                <a:spcPts val="30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Noto Sans Symbols"/>
              <a:buChar char="✔"/>
            </a:pP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Riguarda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la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lettura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relazioni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formatore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–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committente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–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partecipanti</a:t>
            </a:r>
            <a:endParaRPr sz="1800" dirty="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8000"/>
              </a:lnSpc>
              <a:spcBef>
                <a:spcPts val="30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Noto Sans Symbols"/>
              <a:buChar char="✔"/>
            </a:pP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ancorato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al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sistema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relazioni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sociali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entro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cui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inscrive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da cui non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può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prescindere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3"/>
          <p:cNvSpPr/>
          <p:nvPr/>
        </p:nvSpPr>
        <p:spPr>
          <a:xfrm>
            <a:off x="0" y="292608"/>
            <a:ext cx="914400" cy="25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</a:t>
            </a: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28" name="Google Shape;128;p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9" name="Google Shape;129;p4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0" name="Google Shape;130;p4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1" name="Google Shape;131;p4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8A1F2B"/>
          </a:solidFill>
          <a:ln w="1395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4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4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4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4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4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4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4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4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4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4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4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4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4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4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4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1.1 ANALISI DELLA DOMANDA E ANALISI DEI BISOGNI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4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Due processi distinti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48" name="Google Shape;148;p4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9" name="Google Shape;149;p4"/>
          <p:cNvSpPr/>
          <p:nvPr/>
        </p:nvSpPr>
        <p:spPr>
          <a:xfrm>
            <a:off x="1252728" y="1225296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5400"/>
              <a:buFont typeface="Calibri"/>
              <a:buNone/>
            </a:pPr>
            <a:r>
              <a:rPr lang="en-US" sz="54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4"/>
          <p:cNvSpPr/>
          <p:nvPr/>
        </p:nvSpPr>
        <p:spPr>
          <a:xfrm>
            <a:off x="1755649" y="1463040"/>
            <a:ext cx="9060398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L'analisi dei bisogni è un'individuazione tendenzialmente oggettiva dei problemi esistenti; l'analisi della domanda è l'individuazione di ciò che le persone esplicitamente o implicitamente chiedono </a:t>
            </a:r>
            <a:r>
              <a:rPr lang="en-US" sz="14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[Kaneklin, Olivetti Manoukian, 1990, p. 84]</a:t>
            </a:r>
            <a:endParaRPr/>
          </a:p>
        </p:txBody>
      </p:sp>
      <p:cxnSp>
        <p:nvCxnSpPr>
          <p:cNvPr id="151" name="Google Shape;151;p4"/>
          <p:cNvCxnSpPr/>
          <p:nvPr/>
        </p:nvCxnSpPr>
        <p:spPr>
          <a:xfrm>
            <a:off x="1298448" y="28803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2" name="Google Shape;152;p4"/>
          <p:cNvSpPr/>
          <p:nvPr/>
        </p:nvSpPr>
        <p:spPr>
          <a:xfrm>
            <a:off x="1252728" y="2825496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5400"/>
              <a:buFont typeface="Calibri"/>
              <a:buNone/>
            </a:pPr>
            <a:r>
              <a:rPr lang="en-US" sz="54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4"/>
          <p:cNvSpPr/>
          <p:nvPr/>
        </p:nvSpPr>
        <p:spPr>
          <a:xfrm>
            <a:off x="1755649" y="3063240"/>
            <a:ext cx="9060398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domanda non ha di mira un oggetto: è primariamente ricorso “all'altro” in quanto tale, non una mancanza da colmare </a:t>
            </a:r>
            <a:r>
              <a:rPr lang="en-US" sz="14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[Avallone, 1989, p. 31-32]</a:t>
            </a:r>
            <a:endParaRPr sz="14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4" name="Google Shape;154;p4"/>
          <p:cNvCxnSpPr/>
          <p:nvPr/>
        </p:nvCxnSpPr>
        <p:spPr>
          <a:xfrm>
            <a:off x="1298448" y="44805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55" name="Google Shape;15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33855" y="4511524"/>
            <a:ext cx="1647226" cy="1235419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4"/>
          <p:cNvSpPr/>
          <p:nvPr/>
        </p:nvSpPr>
        <p:spPr>
          <a:xfrm>
            <a:off x="2645665" y="4709161"/>
            <a:ext cx="850392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Dimensione temporale: l'analisi dei bisogni si svolge nella fase iniziale, definendo i confini dell'intervento; accompagna anche l'intero processo, sostenendo la committenza.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63" name="Google Shape;163;p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4" name="Google Shape;164;p5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5" name="Google Shape;165;p5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6" name="Google Shape;166;p5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8A1F2B"/>
          </a:solidFill>
          <a:ln w="1395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5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5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5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5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5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5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5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5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5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5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5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5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5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5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5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1.2 IL SISTEMA DI RELAZIONI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5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sistema di relazioni di Quaglino</a:t>
            </a:r>
            <a:r>
              <a:rPr lang="en-US" sz="270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[1991, 2005]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3" name="Google Shape;183;p5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184" name="Google Shape;184;p5"/>
          <p:cNvGrpSpPr/>
          <p:nvPr/>
        </p:nvGrpSpPr>
        <p:grpSpPr>
          <a:xfrm>
            <a:off x="4221043" y="3216016"/>
            <a:ext cx="2142296" cy="822960"/>
            <a:chOff x="1884110" y="3886200"/>
            <a:chExt cx="2142296" cy="822960"/>
          </a:xfrm>
        </p:grpSpPr>
        <p:sp>
          <p:nvSpPr>
            <p:cNvPr id="185" name="Google Shape;185;p5"/>
            <p:cNvSpPr/>
            <p:nvPr/>
          </p:nvSpPr>
          <p:spPr>
            <a:xfrm>
              <a:off x="1892807" y="3886200"/>
              <a:ext cx="2133599" cy="822960"/>
            </a:xfrm>
            <a:prstGeom prst="ellipse">
              <a:avLst/>
            </a:prstGeom>
            <a:solidFill>
              <a:srgbClr val="3548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5"/>
            <p:cNvSpPr txBox="1"/>
            <p:nvPr/>
          </p:nvSpPr>
          <p:spPr>
            <a:xfrm>
              <a:off x="1884110" y="4113014"/>
              <a:ext cx="2133600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COMMITTENTE</a:t>
              </a:r>
              <a:endParaRPr/>
            </a:p>
          </p:txBody>
        </p:sp>
      </p:grpSp>
      <p:grpSp>
        <p:nvGrpSpPr>
          <p:cNvPr id="187" name="Google Shape;187;p5"/>
          <p:cNvGrpSpPr/>
          <p:nvPr/>
        </p:nvGrpSpPr>
        <p:grpSpPr>
          <a:xfrm>
            <a:off x="8605939" y="3792825"/>
            <a:ext cx="2148533" cy="822960"/>
            <a:chOff x="10210800" y="3886200"/>
            <a:chExt cx="2148533" cy="822960"/>
          </a:xfrm>
        </p:grpSpPr>
        <p:sp>
          <p:nvSpPr>
            <p:cNvPr id="188" name="Google Shape;188;p5"/>
            <p:cNvSpPr/>
            <p:nvPr/>
          </p:nvSpPr>
          <p:spPr>
            <a:xfrm>
              <a:off x="10225734" y="3886200"/>
              <a:ext cx="2133599" cy="822960"/>
            </a:xfrm>
            <a:prstGeom prst="ellipse">
              <a:avLst/>
            </a:prstGeom>
            <a:solidFill>
              <a:srgbClr val="1F6E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5"/>
            <p:cNvSpPr txBox="1"/>
            <p:nvPr/>
          </p:nvSpPr>
          <p:spPr>
            <a:xfrm>
              <a:off x="10210800" y="4096859"/>
              <a:ext cx="2133600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PARTECIPANTI</a:t>
              </a:r>
              <a:endParaRPr/>
            </a:p>
          </p:txBody>
        </p:sp>
      </p:grpSp>
      <p:grpSp>
        <p:nvGrpSpPr>
          <p:cNvPr id="190" name="Google Shape;190;p5"/>
          <p:cNvGrpSpPr/>
          <p:nvPr/>
        </p:nvGrpSpPr>
        <p:grpSpPr>
          <a:xfrm>
            <a:off x="5749385" y="5514086"/>
            <a:ext cx="2142932" cy="822960"/>
            <a:chOff x="3839513" y="5086253"/>
            <a:chExt cx="2142932" cy="822960"/>
          </a:xfrm>
        </p:grpSpPr>
        <p:sp>
          <p:nvSpPr>
            <p:cNvPr id="191" name="Google Shape;191;p5"/>
            <p:cNvSpPr/>
            <p:nvPr/>
          </p:nvSpPr>
          <p:spPr>
            <a:xfrm>
              <a:off x="3848846" y="5086253"/>
              <a:ext cx="2133599" cy="822960"/>
            </a:xfrm>
            <a:prstGeom prst="ellipse">
              <a:avLst/>
            </a:prstGeom>
            <a:solidFill>
              <a:srgbClr val="8A1F2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5"/>
            <p:cNvSpPr txBox="1"/>
            <p:nvPr/>
          </p:nvSpPr>
          <p:spPr>
            <a:xfrm>
              <a:off x="3839513" y="5338458"/>
              <a:ext cx="2133600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FORMATORE</a:t>
              </a:r>
              <a:endParaRPr/>
            </a:p>
          </p:txBody>
        </p:sp>
      </p:grpSp>
      <p:cxnSp>
        <p:nvCxnSpPr>
          <p:cNvPr id="193" name="Google Shape;193;p5"/>
          <p:cNvCxnSpPr/>
          <p:nvPr/>
        </p:nvCxnSpPr>
        <p:spPr>
          <a:xfrm rot="10800000" flipH="1">
            <a:off x="7552958" y="4615785"/>
            <a:ext cx="1319417" cy="907473"/>
          </a:xfrm>
          <a:prstGeom prst="straightConnector1">
            <a:avLst/>
          </a:prstGeom>
          <a:noFill/>
          <a:ln w="28575" cap="flat" cmpd="sng">
            <a:solidFill>
              <a:srgbClr val="A5A5A5"/>
            </a:solidFill>
            <a:prstDash val="solid"/>
            <a:miter lim="8000"/>
            <a:headEnd type="stealth" w="med" len="med"/>
            <a:tailEnd type="stealth" w="med" len="med"/>
          </a:ln>
        </p:spPr>
      </p:cxnSp>
      <p:cxnSp>
        <p:nvCxnSpPr>
          <p:cNvPr id="194" name="Google Shape;194;p5"/>
          <p:cNvCxnSpPr/>
          <p:nvPr/>
        </p:nvCxnSpPr>
        <p:spPr>
          <a:xfrm rot="10800000">
            <a:off x="5834810" y="4080211"/>
            <a:ext cx="527679" cy="1421301"/>
          </a:xfrm>
          <a:prstGeom prst="straightConnector1">
            <a:avLst/>
          </a:prstGeom>
          <a:noFill/>
          <a:ln w="28575" cap="flat" cmpd="sng">
            <a:solidFill>
              <a:srgbClr val="A5A5A5"/>
            </a:solidFill>
            <a:prstDash val="solid"/>
            <a:miter lim="8000"/>
            <a:headEnd type="stealth" w="med" len="med"/>
            <a:tailEnd type="stealth" w="med" len="med"/>
          </a:ln>
        </p:spPr>
      </p:cxnSp>
      <p:cxnSp>
        <p:nvCxnSpPr>
          <p:cNvPr id="195" name="Google Shape;195;p5"/>
          <p:cNvCxnSpPr/>
          <p:nvPr/>
        </p:nvCxnSpPr>
        <p:spPr>
          <a:xfrm>
            <a:off x="6446753" y="3792825"/>
            <a:ext cx="2071031" cy="466344"/>
          </a:xfrm>
          <a:prstGeom prst="straightConnector1">
            <a:avLst/>
          </a:prstGeom>
          <a:noFill/>
          <a:ln w="28575" cap="flat" cmpd="sng">
            <a:solidFill>
              <a:srgbClr val="A5A5A5"/>
            </a:solidFill>
            <a:prstDash val="solid"/>
            <a:miter lim="8000"/>
            <a:headEnd type="stealth" w="med" len="med"/>
            <a:tailEnd type="stealth" w="med" len="med"/>
          </a:ln>
        </p:spPr>
      </p:cxnSp>
      <p:cxnSp>
        <p:nvCxnSpPr>
          <p:cNvPr id="196" name="Google Shape;196;p5"/>
          <p:cNvCxnSpPr/>
          <p:nvPr/>
        </p:nvCxnSpPr>
        <p:spPr>
          <a:xfrm rot="10800000" flipH="1">
            <a:off x="6938911" y="4120588"/>
            <a:ext cx="451961" cy="1340548"/>
          </a:xfrm>
          <a:prstGeom prst="straightConnector1">
            <a:avLst/>
          </a:prstGeom>
          <a:noFill/>
          <a:ln w="28575" cap="flat" cmpd="sng">
            <a:solidFill>
              <a:srgbClr val="A5A5A5"/>
            </a:solidFill>
            <a:prstDash val="solid"/>
            <a:miter lim="8000"/>
            <a:headEnd type="stealth" w="med" len="med"/>
            <a:tailEnd type="stealth" w="med" len="med"/>
          </a:ln>
        </p:spPr>
      </p:cxnSp>
      <p:sp>
        <p:nvSpPr>
          <p:cNvPr id="197" name="Google Shape;197;p5"/>
          <p:cNvSpPr/>
          <p:nvPr/>
        </p:nvSpPr>
        <p:spPr>
          <a:xfrm>
            <a:off x="3260521" y="5348301"/>
            <a:ext cx="2688573" cy="954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Non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un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esperto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neutrale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interpreta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negozia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contribuisce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a dare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significato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alla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domanda</a:t>
            </a:r>
            <a:endParaRPr sz="17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5"/>
          <p:cNvSpPr/>
          <p:nvPr/>
        </p:nvSpPr>
        <p:spPr>
          <a:xfrm>
            <a:off x="2181432" y="3002000"/>
            <a:ext cx="2158178" cy="853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Porta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domanda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manifesta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; il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formatore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ne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decodifica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aspettative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esplicite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implicite</a:t>
            </a:r>
            <a:endParaRPr sz="17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5"/>
          <p:cNvSpPr/>
          <p:nvPr/>
        </p:nvSpPr>
        <p:spPr>
          <a:xfrm>
            <a:off x="8322445" y="2378033"/>
            <a:ext cx="3564550" cy="1556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Portano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bisogni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vissuti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motivazioni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Possono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essere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ascoltati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direttamente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o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indirettamente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17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interrogazione</a:t>
            </a:r>
            <a:r>
              <a:rPr lang="en-US" sz="17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implicita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), ma il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loro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punto di vista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va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sempre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considerato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7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5"/>
          <p:cNvSpPr/>
          <p:nvPr/>
        </p:nvSpPr>
        <p:spPr>
          <a:xfrm>
            <a:off x="1297499" y="1370176"/>
            <a:ext cx="4412637" cy="9099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it-IT" sz="20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domanda formativa non preesiste: </a:t>
            </a:r>
            <a:endParaRPr lang="it-IT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it-IT" sz="20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 costruisce nell'interazione tra gli attori del processo (tre fuochi relazionali).</a:t>
            </a:r>
            <a:endParaRPr lang="it-IT"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07" name="Google Shape;207;p6"/>
          <p:cNvCxnSpPr/>
          <p:nvPr/>
        </p:nvCxnSpPr>
        <p:spPr>
          <a:xfrm>
            <a:off x="914400" y="-1185669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8" name="Google Shape;208;p6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9" name="Google Shape;209;p6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0" name="Google Shape;210;p6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8A1F2B"/>
          </a:solidFill>
          <a:ln w="1395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6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6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6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6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p6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6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6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p6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6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6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6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" name="Google Shape;223;p6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6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6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1.2 IL SISTEMA DI RELAZIONI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6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rischio di “tagliare fuori”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7" name="Google Shape;227;p6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8" name="Google Shape;228;p6"/>
          <p:cNvSpPr/>
          <p:nvPr/>
        </p:nvSpPr>
        <p:spPr>
          <a:xfrm>
            <a:off x="1298448" y="146304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Considerare solo una parte del sistema di relazioni comporta rischi specifici: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6"/>
          <p:cNvSpPr/>
          <p:nvPr/>
        </p:nvSpPr>
        <p:spPr>
          <a:xfrm>
            <a:off x="1298448" y="2374830"/>
            <a:ext cx="3274858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Solo formatore–committente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6"/>
          <p:cNvSpPr/>
          <p:nvPr/>
        </p:nvSpPr>
        <p:spPr>
          <a:xfrm>
            <a:off x="1325881" y="2799373"/>
            <a:ext cx="2920854" cy="19751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Si crea un'alleanza con il committente, escludendo il polo dei partecipanti e le loro istanze. È tipico della formazione “a pacchetto” o “liturgica” </a:t>
            </a:r>
            <a:r>
              <a:rPr lang="en-US" sz="14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[Ancona, 1980]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6"/>
          <p:cNvSpPr/>
          <p:nvPr/>
        </p:nvSpPr>
        <p:spPr>
          <a:xfrm>
            <a:off x="8593040" y="2374830"/>
            <a:ext cx="3468331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Solo formatore–destinatari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6"/>
          <p:cNvSpPr/>
          <p:nvPr/>
        </p:nvSpPr>
        <p:spPr>
          <a:xfrm>
            <a:off x="8619166" y="2758878"/>
            <a:ext cx="3029111" cy="19751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Si rischia di decontestualizzare l'intervento, o di allearsi acriticamente con i partecipanti contro i vertici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3" name="Google Shape;23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17010" y="2703573"/>
            <a:ext cx="4031880" cy="19964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40" name="Google Shape;240;p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41" name="Google Shape;241;p7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42" name="Google Shape;242;p7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43" name="Google Shape;243;p7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p7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7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35486B"/>
          </a:solidFill>
          <a:ln w="13950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7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7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7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7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7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7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p7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7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7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7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p7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7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7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I MODELLI DI CONSULENZA DI SCHEIN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7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Tre modi di rispondere a una richiesta d'aiuto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0" name="Google Shape;260;p7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1" name="Google Shape;261;p7"/>
          <p:cNvSpPr/>
          <p:nvPr/>
        </p:nvSpPr>
        <p:spPr>
          <a:xfrm>
            <a:off x="1298448" y="1417320"/>
            <a:ext cx="1034460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Schein [1987] “Lezioni di consulenza”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7"/>
          <p:cNvSpPr/>
          <p:nvPr/>
        </p:nvSpPr>
        <p:spPr>
          <a:xfrm>
            <a:off x="1298448" y="196596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Modello esperto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7"/>
          <p:cNvSpPr/>
          <p:nvPr/>
        </p:nvSpPr>
        <p:spPr>
          <a:xfrm>
            <a:off x="1298449" y="2331720"/>
            <a:ext cx="7936992" cy="902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consulente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analizza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il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problema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già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diagnosticato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dal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cliente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fornisce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soluzioni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pronte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offrendo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un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sapere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codificato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4" name="Google Shape;264;p7"/>
          <p:cNvCxnSpPr/>
          <p:nvPr/>
        </p:nvCxnSpPr>
        <p:spPr>
          <a:xfrm>
            <a:off x="1298448" y="327050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5" name="Google Shape;265;p7"/>
          <p:cNvSpPr/>
          <p:nvPr/>
        </p:nvSpPr>
        <p:spPr>
          <a:xfrm>
            <a:off x="1298448" y="330708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Modello medico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7"/>
          <p:cNvSpPr/>
          <p:nvPr/>
        </p:nvSpPr>
        <p:spPr>
          <a:xfrm>
            <a:off x="1298449" y="3672840"/>
            <a:ext cx="7936992" cy="902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consulente si fa carico anche della diagnosi, individuando le cause del malessere e prescrivendo interventi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7" name="Google Shape;267;p7"/>
          <p:cNvCxnSpPr/>
          <p:nvPr/>
        </p:nvCxnSpPr>
        <p:spPr>
          <a:xfrm>
            <a:off x="1298448" y="461162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8" name="Google Shape;268;p7"/>
          <p:cNvSpPr/>
          <p:nvPr/>
        </p:nvSpPr>
        <p:spPr>
          <a:xfrm>
            <a:off x="1298448" y="464820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Modello di consulenza di processo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7"/>
          <p:cNvSpPr/>
          <p:nvPr/>
        </p:nvSpPr>
        <p:spPr>
          <a:xfrm>
            <a:off x="1298449" y="5013960"/>
            <a:ext cx="7936992" cy="902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consulente aiuta il cliente a comprendere i propri processi e a trovare autonomamente le risposte: posizione integrativa, non sostitutiva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76" name="Google Shape;276;p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7" name="Google Shape;277;p8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8" name="Google Shape;278;p8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9" name="Google Shape;279;p8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" name="Google Shape;280;p8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8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35486B"/>
          </a:solidFill>
          <a:ln w="13950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p8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p8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" name="Google Shape;284;p8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8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p8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8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8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8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0" name="Google Shape;290;p8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8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2" name="Google Shape;292;p8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8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8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I MODELLI DI CONSULENZA DI SCHEIN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" name="Google Shape;295;p8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Condizioni d'uso e rischi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6" name="Google Shape;296;p8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graphicFrame>
        <p:nvGraphicFramePr>
          <p:cNvPr id="297" name="Google Shape;297;p8"/>
          <p:cNvGraphicFramePr/>
          <p:nvPr/>
        </p:nvGraphicFramePr>
        <p:xfrm>
          <a:off x="1298448" y="1691640"/>
          <a:ext cx="10344625" cy="4160525"/>
        </p:xfrm>
        <a:graphic>
          <a:graphicData uri="http://schemas.openxmlformats.org/drawingml/2006/table">
            <a:tbl>
              <a:tblPr>
                <a:noFill/>
                <a:tableStyleId>{188DCC47-6C4F-40E8-8B42-54ED6F7153FB}</a:tableStyleId>
              </a:tblPr>
              <a:tblGrid>
                <a:gridCol w="164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9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9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43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A1F2B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b="1" u="none" strike="noStrike" cap="none">
                          <a:solidFill>
                            <a:srgbClr val="8A1F2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Modello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A1F2B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b="1" u="none" strike="noStrike" cap="none">
                          <a:solidFill>
                            <a:srgbClr val="8A1F2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              Condizioni d'uso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A1F2B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b="1" u="none" strike="noStrike" cap="none">
                          <a:solidFill>
                            <a:srgbClr val="8A1F2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             Rischi e limiti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87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ESPERTO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Problema chiaro, ben definito, tecnico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Dipendenza dall'esperto; soluzioni standard poco contestualizzate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87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MEDICO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Il cliente percepisce un malessere ma non ne identifica l'origine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Diagnosi non condivisa; delega piena da parte del cliente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87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 PROCESSO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Contesti complessi e dinamici, problema 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non immediatamente chiaro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Richiede tempo, competenze relazionali, fiducia reciproca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98" name="Google Shape;298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58937" y="1691640"/>
            <a:ext cx="611728" cy="6117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807051">
            <a:off x="7330804" y="1664215"/>
            <a:ext cx="684000" cy="68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1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52" name="Google Shape;352;p1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53" name="Google Shape;353;p10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4" name="Google Shape;354;p10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55" name="Google Shape;355;p10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6" name="Google Shape;356;p10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10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35486B"/>
          </a:solidFill>
          <a:ln w="13950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8" name="Google Shape;358;p10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" name="Google Shape;359;p10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0" name="Google Shape;360;p10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10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" name="Google Shape;362;p10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10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4" name="Google Shape;364;p10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10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p10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10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8" name="Google Shape;368;p10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p10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10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I MODELLI DI CONSULENZA DI SCHEIN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p10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Chi è il cliente? Il sistema cliente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2" name="Google Shape;372;p10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373" name="Google Shape;373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8825" y="1236193"/>
            <a:ext cx="9674349" cy="54389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1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80" name="Google Shape;380;p1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1" name="Google Shape;381;p11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2" name="Google Shape;382;p11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3" name="Google Shape;383;p11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p11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p11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6" name="Google Shape;386;p11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Google Shape;387;p11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1F6E68"/>
          </a:solidFill>
          <a:ln w="13950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8" name="Google Shape;388;p11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" name="Google Shape;389;p11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11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11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p11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" name="Google Shape;393;p11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4" name="Google Shape;394;p11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11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6" name="Google Shape;396;p11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11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11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L'ANALISI DELLA DOMANDA COME TEORIA DELLA TECNICA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" name="Google Shape;399;p11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Una “teoria della tecnica”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0" name="Google Shape;400;p11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01" name="Google Shape;401;p11"/>
          <p:cNvSpPr/>
          <p:nvPr/>
        </p:nvSpPr>
        <p:spPr>
          <a:xfrm>
            <a:off x="1298449" y="1619973"/>
            <a:ext cx="9323832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Renzo Carli [1993]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definisce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l'analisi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domanda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1" i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r>
              <a:rPr lang="en-US" sz="2000" b="1" i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teoria</a:t>
            </a:r>
            <a:r>
              <a:rPr lang="en-US" sz="2000" b="1" i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1" i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della</a:t>
            </a:r>
            <a:r>
              <a:rPr lang="en-US" sz="2000" b="1" i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1" i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tecnica</a:t>
            </a:r>
            <a:r>
              <a:rPr lang="en-US" sz="2000" b="1" i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ossia la cornice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teorica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guida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le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scelte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intervento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teoria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psicologico-clinica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finalizzata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orientare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gli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interventi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per lo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sviluppo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dell'individuo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organizzazioni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2" name="Google Shape;402;p11"/>
          <p:cNvCxnSpPr/>
          <p:nvPr/>
        </p:nvCxnSpPr>
        <p:spPr>
          <a:xfrm>
            <a:off x="1298448" y="2808693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03" name="Google Shape;403;p11"/>
          <p:cNvSpPr/>
          <p:nvPr/>
        </p:nvSpPr>
        <p:spPr>
          <a:xfrm>
            <a:off x="1298448" y="3012910"/>
            <a:ext cx="9872472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Sviluppata a partire dalla pratica clinica psicodinamica, è stata estesa alla psicologia del lavoro e delle organizzazioni: un processo per comprendere richieste esplicite e implicite, con una chiave di lettura idiografica, e far emergere agiti e dinamiche collusive.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1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10" name="Google Shape;410;p1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1" name="Google Shape;411;p12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12" name="Google Shape;412;p12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3" name="Google Shape;413;p12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" name="Google Shape;414;p12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" name="Google Shape;415;p12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" name="Google Shape;416;p12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" name="Google Shape;417;p12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1F6E68"/>
          </a:solidFill>
          <a:ln w="13950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p12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12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0" name="Google Shape;420;p12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" name="Google Shape;421;p12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2" name="Google Shape;422;p12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" name="Google Shape;423;p12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4" name="Google Shape;424;p12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12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6" name="Google Shape;426;p12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" name="Google Shape;427;p12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" name="Google Shape;428;p1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L'ANALISI DELLA DOMANDA COME TEORIA DELLA TECNICA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" name="Google Shape;429;p1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Due modi di rispondere alla richiesta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0" name="Google Shape;430;p1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1" name="Google Shape;431;p12"/>
          <p:cNvSpPr/>
          <p:nvPr/>
        </p:nvSpPr>
        <p:spPr>
          <a:xfrm>
            <a:off x="1298448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Modello esperto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+ analisi dei bisogni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" name="Google Shape;432;p12"/>
          <p:cNvSpPr/>
          <p:nvPr/>
        </p:nvSpPr>
        <p:spPr>
          <a:xfrm>
            <a:off x="1298448" y="2450592"/>
            <a:ext cx="4733376" cy="23500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professionista risponde con un processo oggettivabile e tecnico: raccolta dati, obiettivi di apprendimento, percorso rigoroso, valutazione dei risultati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3" name="Google Shape;433;p12"/>
          <p:cNvCxnSpPr/>
          <p:nvPr/>
        </p:nvCxnSpPr>
        <p:spPr>
          <a:xfrm>
            <a:off x="6333592" y="1691640"/>
            <a:ext cx="0" cy="31089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4" name="Google Shape;434;p12"/>
          <p:cNvSpPr/>
          <p:nvPr/>
        </p:nvSpPr>
        <p:spPr>
          <a:xfrm>
            <a:off x="6470752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Consulenza di processo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+ analisi della domanda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" name="Google Shape;435;p12"/>
          <p:cNvSpPr/>
          <p:nvPr/>
        </p:nvSpPr>
        <p:spPr>
          <a:xfrm>
            <a:off x="6470752" y="2450592"/>
            <a:ext cx="4806823" cy="1536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Lo psicologo propone la co-costruzione: esplora il senso implicito della richiesta, coinvolge il cliente in un processo di comprensione e decodifica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" name="Google Shape;436;p12"/>
          <p:cNvSpPr/>
          <p:nvPr/>
        </p:nvSpPr>
        <p:spPr>
          <a:xfrm>
            <a:off x="1298448" y="5029200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L'analisi della domanda trova piena espressione solo entro una relazione di consulenza di processo, che assume un assetto riflessivo e interpretativo.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1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82" name="Google Shape;482;p1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3" name="Google Shape;483;p14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84" name="Google Shape;484;p14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5" name="Google Shape;485;p14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6" name="Google Shape;486;p14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14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8" name="Google Shape;488;p14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14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0" name="Google Shape;490;p14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14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B4791F"/>
          </a:solidFill>
          <a:ln w="13950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2" name="Google Shape;492;p14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14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4" name="Google Shape;494;p14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14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6" name="Google Shape;496;p14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" name="Google Shape;497;p14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8" name="Google Shape;498;p14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" name="Google Shape;499;p14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" name="Google Shape;500;p14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 LA SCELTA DELLA SOLITUDINE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14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Una scelta che precede l'incontro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2" name="Google Shape;502;p14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03" name="Google Shape;503;p14"/>
          <p:cNvSpPr/>
          <p:nvPr/>
        </p:nvSpPr>
        <p:spPr>
          <a:xfrm>
            <a:off x="1289920" y="1815083"/>
            <a:ext cx="4035546" cy="3497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Prima ancora di incontrare il committente, lo psicologo compie una scelta dell'assetto: consapevolezza dei propri bisogni, che potrebbero entrare in risonanza collusiva con quelli del committente.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Calibri"/>
              <a:buNone/>
            </a:pPr>
            <a:endParaRPr sz="50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Questi bisogni possono indurre una risposta compiacente e gratificata, oppure oppositiva e frustrata, alla relazione proposta dal committente.</a:t>
            </a:r>
            <a:endParaRPr/>
          </a:p>
        </p:txBody>
      </p:sp>
      <p:cxnSp>
        <p:nvCxnSpPr>
          <p:cNvPr id="504" name="Google Shape;504;p14"/>
          <p:cNvCxnSpPr/>
          <p:nvPr/>
        </p:nvCxnSpPr>
        <p:spPr>
          <a:xfrm>
            <a:off x="5440681" y="1618487"/>
            <a:ext cx="11894" cy="4855463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05" name="Google Shape;505;p14"/>
          <p:cNvSpPr/>
          <p:nvPr/>
        </p:nvSpPr>
        <p:spPr>
          <a:xfrm>
            <a:off x="6826836" y="5813648"/>
            <a:ext cx="4279022" cy="7698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Tre bisogni che possono entrare in risonanza collusiva </a:t>
            </a:r>
            <a:r>
              <a:rPr lang="en-US" sz="180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[McClelland, 1985]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06" name="Google Shape;506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64866" y="552219"/>
            <a:ext cx="5478189" cy="5478189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1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513" name="Google Shape;513;p1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4" name="Google Shape;514;p15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5" name="Google Shape;515;p15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6" name="Google Shape;516;p15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7" name="Google Shape;517;p15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" name="Google Shape;518;p15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9" name="Google Shape;519;p15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" name="Google Shape;520;p15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1" name="Google Shape;521;p15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15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B4791F"/>
          </a:solidFill>
          <a:ln w="13950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3" name="Google Shape;523;p15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15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5" name="Google Shape;525;p15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15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7" name="Google Shape;527;p15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15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9" name="Google Shape;529;p15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15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" name="Google Shape;531;p15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4.1 IL RISCHIO DI COLLUSIONE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" name="Google Shape;532;p15"/>
          <p:cNvSpPr/>
          <p:nvPr/>
        </p:nvSpPr>
        <p:spPr>
          <a:xfrm>
            <a:off x="1298449" y="676656"/>
            <a:ext cx="7162646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Che cos'è la collusione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3" name="Google Shape;533;p15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4" name="Google Shape;534;p15"/>
          <p:cNvSpPr/>
          <p:nvPr/>
        </p:nvSpPr>
        <p:spPr>
          <a:xfrm>
            <a:off x="1252728" y="1225296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5400"/>
              <a:buFont typeface="Calibri"/>
              <a:buNone/>
            </a:pPr>
            <a:r>
              <a:rPr lang="en-US" sz="54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" name="Google Shape;535;p15"/>
          <p:cNvSpPr/>
          <p:nvPr/>
        </p:nvSpPr>
        <p:spPr>
          <a:xfrm>
            <a:off x="1755649" y="1463040"/>
            <a:ext cx="8441648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Collusione: simbolizzazione affettiva del contesto condivisa emozionalmente da chi partecipa a quel contesto </a:t>
            </a:r>
            <a:r>
              <a:rPr lang="en-US" sz="14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[Carli, Paniccia, 1999]</a:t>
            </a:r>
            <a:endParaRPr sz="14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6" name="Google Shape;536;p15"/>
          <p:cNvCxnSpPr/>
          <p:nvPr/>
        </p:nvCxnSpPr>
        <p:spPr>
          <a:xfrm>
            <a:off x="1298448" y="26060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7" name="Google Shape;537;p15"/>
          <p:cNvSpPr/>
          <p:nvPr/>
        </p:nvSpPr>
        <p:spPr>
          <a:xfrm>
            <a:off x="1755650" y="2731048"/>
            <a:ext cx="8684716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Dinamiche affettive (fiducia/sfiducia, controllo/dipendenza, potere/impotenza) agite inconsapevolmente, che tendono a riprodursi nelle relazioni anche quando disfunzionali. Il cambiamento del contesto può portare al fallimento della collusione, che genera una domanda di intervento — la quale, però, tende a riprodurre lo stesso processo collusivo con il consulente.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8" name="Google Shape;538;p15"/>
          <p:cNvCxnSpPr/>
          <p:nvPr/>
        </p:nvCxnSpPr>
        <p:spPr>
          <a:xfrm>
            <a:off x="1298448" y="4382175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9" name="Google Shape;539;p15"/>
          <p:cNvSpPr/>
          <p:nvPr/>
        </p:nvSpPr>
        <p:spPr>
          <a:xfrm>
            <a:off x="1755650" y="4507299"/>
            <a:ext cx="9043530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Attraverso l'analisi della domanda il consulente può interpretare la dinamica collusiva </a:t>
            </a: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sospendendo l'azione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(setting riflessivo) e fondando l'intervento </a:t>
            </a: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entro la relazione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leggendone il significato simbolico nella cultura locale.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p1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582" name="Google Shape;582;p1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3" name="Google Shape;583;p17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4" name="Google Shape;584;p17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5" name="Google Shape;585;p17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6" name="Google Shape;586;p17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7" name="Google Shape;587;p17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8" name="Google Shape;588;p17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" name="Google Shape;589;p17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0" name="Google Shape;590;p17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1" name="Google Shape;591;p17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B4791F"/>
          </a:solidFill>
          <a:ln w="13950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2" name="Google Shape;592;p17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" name="Google Shape;593;p17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4" name="Google Shape;594;p17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5" name="Google Shape;595;p17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6" name="Google Shape;596;p17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7" name="Google Shape;597;p17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8" name="Google Shape;598;p17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" name="Google Shape;599;p17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" name="Google Shape;600;p17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4.1 IL RISCHIO DI COLLUSIONE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1" name="Google Shape;601;p17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Misure di sicurezza e contromisure collusive </a:t>
            </a:r>
            <a:r>
              <a:rPr lang="en-US" sz="270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[Ancona, 1980]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2" name="Google Shape;602;p17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graphicFrame>
        <p:nvGraphicFramePr>
          <p:cNvPr id="603" name="Google Shape;603;p17"/>
          <p:cNvGraphicFramePr/>
          <p:nvPr>
            <p:extLst>
              <p:ext uri="{D42A27DB-BD31-4B8C-83A1-F6EECF244321}">
                <p14:modId xmlns:p14="http://schemas.microsoft.com/office/powerpoint/2010/main" val="2682806281"/>
              </p:ext>
            </p:extLst>
          </p:nvPr>
        </p:nvGraphicFramePr>
        <p:xfrm>
          <a:off x="1828800" y="1491166"/>
          <a:ext cx="7577125" cy="4369450"/>
        </p:xfrm>
        <a:graphic>
          <a:graphicData uri="http://schemas.openxmlformats.org/drawingml/2006/table">
            <a:tbl>
              <a:tblPr bandRow="1">
                <a:noFill/>
                <a:tableStyleId>{3A474A0A-63AB-4ED1-9817-DA4C5401DB07}</a:tableStyleId>
              </a:tblPr>
              <a:tblGrid>
                <a:gridCol w="1510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3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3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4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 u="none" strike="noStrike" cap="none" dirty="0">
                        <a:solidFill>
                          <a:srgbClr val="28582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u="none" strike="noStrike" cap="none" dirty="0">
                          <a:solidFill>
                            <a:srgbClr val="28582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DINAMICA COLLUSIVA</a:t>
                      </a:r>
                      <a:endParaRPr sz="1400" b="1" u="none" strike="noStrike" cap="none" dirty="0">
                        <a:solidFill>
                          <a:srgbClr val="28582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solidFill>
                            <a:srgbClr val="14427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CLIENTE</a:t>
                      </a:r>
                      <a:br>
                        <a:rPr lang="en-US" sz="1400" u="none" strike="noStrike" cap="none">
                          <a:solidFill>
                            <a:srgbClr val="14427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</a:br>
                      <a:r>
                        <a:rPr lang="en-US" sz="1400" b="1" u="none" strike="noStrike" cap="none">
                          <a:solidFill>
                            <a:srgbClr val="14427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Misura di sicurezza</a:t>
                      </a:r>
                      <a:endParaRPr sz="1400" b="1" u="none" strike="noStrike" cap="none">
                        <a:solidFill>
                          <a:srgbClr val="14427D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solidFill>
                      <a:srgbClr val="DDED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solidFill>
                            <a:srgbClr val="14427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CONSULENTE</a:t>
                      </a:r>
                      <a:endParaRPr/>
                    </a:p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u="none" strike="noStrike" cap="none">
                          <a:solidFill>
                            <a:srgbClr val="14427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Contromisura collusiva</a:t>
                      </a:r>
                      <a:endParaRPr sz="1400" b="1" u="none" strike="noStrike" cap="none">
                        <a:solidFill>
                          <a:srgbClr val="14427D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solidFill>
                      <a:srgbClr val="DDED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0450">
                <a:tc>
                  <a:txBody>
                    <a:bodyPr/>
                    <a:lstStyle/>
                    <a:p>
                      <a:pPr marL="71755" marR="71755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u="none" strike="noStrike" cap="none">
                          <a:solidFill>
                            <a:srgbClr val="28582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   Evasione</a:t>
                      </a:r>
                      <a:endParaRPr sz="1400" b="1" u="none" strike="noStrike" cap="none">
                        <a:solidFill>
                          <a:srgbClr val="28582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Porta il colloquio verso temi irrilevanti, elude l’obiettivo </a:t>
                      </a:r>
                      <a:endParaRPr/>
                    </a:p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➔ il colloquio diventa una semplice conversazione.</a:t>
                      </a:r>
                      <a:endParaRPr sz="1400" u="none" strike="noStrike" cap="none">
                        <a:solidFill>
                          <a:srgbClr val="6B6B6B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 sente in imbarazzo, cerca di mantenere un buon rapporto, evita di approfondire temi significativi </a:t>
                      </a:r>
                      <a:endParaRPr/>
                    </a:p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➔ l’intervento diventa irrilevante.</a:t>
                      </a:r>
                      <a:endParaRPr sz="1400" u="none" strike="noStrike" cap="none">
                        <a:solidFill>
                          <a:srgbClr val="6B6B6B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74375">
                <a:tc>
                  <a:txBody>
                    <a:bodyPr/>
                    <a:lstStyle/>
                    <a:p>
                      <a:pPr marL="71755" marR="71755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u="none" strike="noStrike" cap="none">
                          <a:solidFill>
                            <a:srgbClr val="28582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 Seduzione</a:t>
                      </a:r>
                      <a:endParaRPr sz="1400" b="1" u="none" strike="noStrike" cap="none">
                        <a:solidFill>
                          <a:srgbClr val="28582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Cerca approvazione per influenzare il giudizio dell’altro, con blandizie o dichiarazioni di fedeltà. </a:t>
                      </a:r>
                      <a:endParaRPr sz="1400" u="none" strike="noStrike" cap="none">
                        <a:solidFill>
                          <a:srgbClr val="6B6B6B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Riduce la componente emotiva (rigidità  o razionalizzazione), oppure accetta di perdere il controllo </a:t>
                      </a:r>
                      <a:endParaRPr/>
                    </a:p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➔ la relazione si sposta da professionale ad amicale.</a:t>
                      </a:r>
                      <a:endParaRPr sz="1400" u="none" strike="noStrike" cap="none">
                        <a:solidFill>
                          <a:srgbClr val="6B6B6B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solidFill>
                      <a:srgbClr val="D8D8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50325">
                <a:tc>
                  <a:txBody>
                    <a:bodyPr/>
                    <a:lstStyle/>
                    <a:p>
                      <a:pPr marL="71755" marR="71755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u="none" strike="noStrike" cap="none">
                          <a:solidFill>
                            <a:srgbClr val="28582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 Ribellione</a:t>
                      </a:r>
                      <a:endParaRPr sz="1400" b="1" u="none" strike="noStrike" cap="none">
                        <a:solidFill>
                          <a:srgbClr val="28582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È contrappositivo (aggressivo, ironico, provocatorio) o mostra non-collaborazione e disinteresse, al fine di “sconfiggere” l’altro.</a:t>
                      </a:r>
                      <a:endParaRPr sz="1400" u="none" strike="noStrike" cap="none">
                        <a:solidFill>
                          <a:srgbClr val="6B6B6B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 dirty="0" err="1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Risponde</a:t>
                      </a:r>
                      <a:r>
                        <a:rPr lang="en-US" sz="1400" u="none" strike="noStrike" cap="none" dirty="0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con </a:t>
                      </a:r>
                      <a:r>
                        <a:rPr lang="en-US" sz="1400" u="none" strike="noStrike" cap="none" dirty="0" err="1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atteggiamenti</a:t>
                      </a:r>
                      <a:r>
                        <a:rPr lang="en-US" sz="1400" u="none" strike="noStrike" cap="none" dirty="0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US" sz="1400" u="none" strike="noStrike" cap="none" dirty="0" err="1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competitivi</a:t>
                      </a:r>
                      <a:r>
                        <a:rPr lang="en-US" sz="1400" u="none" strike="noStrike" cap="none" dirty="0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e di </a:t>
                      </a:r>
                      <a:r>
                        <a:rPr lang="en-US" sz="1400" u="none" strike="noStrike" cap="none" dirty="0" err="1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superiorità</a:t>
                      </a:r>
                      <a:r>
                        <a:rPr lang="en-US" sz="1400" u="none" strike="noStrike" cap="none" dirty="0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(es. </a:t>
                      </a:r>
                      <a:r>
                        <a:rPr lang="en-US" sz="1400" u="none" strike="noStrike" cap="none" dirty="0" err="1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uso</a:t>
                      </a:r>
                      <a:r>
                        <a:rPr lang="en-US" sz="1400" u="none" strike="noStrike" cap="none" dirty="0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del </a:t>
                      </a:r>
                      <a:r>
                        <a:rPr lang="en-US" sz="1400" u="none" strike="noStrike" cap="none" dirty="0" err="1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potere</a:t>
                      </a:r>
                      <a:r>
                        <a:rPr lang="en-US" sz="1400" u="none" strike="noStrike" cap="none" dirty="0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di </a:t>
                      </a:r>
                      <a:r>
                        <a:rPr lang="en-US" sz="1400" u="none" strike="noStrike" cap="none" dirty="0" err="1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esperto</a:t>
                      </a:r>
                      <a:r>
                        <a:rPr lang="en-US" sz="1400" u="none" strike="noStrike" cap="none" dirty="0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), o </a:t>
                      </a:r>
                      <a:r>
                        <a:rPr lang="en-US" sz="1400" u="none" strike="noStrike" cap="none" dirty="0" err="1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difensivi</a:t>
                      </a:r>
                      <a:r>
                        <a:rPr lang="en-US" sz="1400" u="none" strike="noStrike" cap="none" dirty="0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e di </a:t>
                      </a:r>
                      <a:r>
                        <a:rPr lang="en-US" sz="1400" u="none" strike="noStrike" cap="none" dirty="0" err="1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giustificazione</a:t>
                      </a:r>
                      <a:r>
                        <a:rPr lang="en-US" sz="1400" u="none" strike="noStrike" cap="none" dirty="0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.</a:t>
                      </a:r>
                      <a:endParaRPr sz="1400" u="none" strike="noStrike" cap="none" dirty="0">
                        <a:solidFill>
                          <a:srgbClr val="6B6B6B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" name="Google Shape;648;p1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49" name="Google Shape;649;p1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50" name="Google Shape;650;p19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1" name="Google Shape;651;p19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52" name="Google Shape;652;p19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3" name="Google Shape;653;p19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4" name="Google Shape;654;p19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5" name="Google Shape;655;p19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6" name="Google Shape;656;p19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7" name="Google Shape;657;p19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8" name="Google Shape;658;p19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B4791F"/>
          </a:solidFill>
          <a:ln w="13950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9" name="Google Shape;659;p19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0" name="Google Shape;660;p19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1" name="Google Shape;661;p19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2" name="Google Shape;662;p19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3" name="Google Shape;663;p19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4" name="Google Shape;664;p19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5" name="Google Shape;665;p19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6" name="Google Shape;666;p19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7" name="Google Shape;667;p19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4.1 IL RISCHIO DI COLLUSIONE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8" name="Google Shape;668;p19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Le trappole relazionali nella richiesta d'aiuto </a:t>
            </a:r>
            <a:r>
              <a:rPr lang="en-US" sz="270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[Schein, 2003, 2009]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9" name="Google Shape;669;p19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graphicFrame>
        <p:nvGraphicFramePr>
          <p:cNvPr id="670" name="Google Shape;670;p19"/>
          <p:cNvGraphicFramePr/>
          <p:nvPr>
            <p:extLst>
              <p:ext uri="{D42A27DB-BD31-4B8C-83A1-F6EECF244321}">
                <p14:modId xmlns:p14="http://schemas.microsoft.com/office/powerpoint/2010/main" val="2299447334"/>
              </p:ext>
            </p:extLst>
          </p:nvPr>
        </p:nvGraphicFramePr>
        <p:xfrm>
          <a:off x="2204979" y="1552696"/>
          <a:ext cx="7424750" cy="4834954"/>
        </p:xfrm>
        <a:graphic>
          <a:graphicData uri="http://schemas.openxmlformats.org/drawingml/2006/table">
            <a:tbl>
              <a:tblPr bandRow="1">
                <a:noFill/>
                <a:tableStyleId>{3A474A0A-63AB-4ED1-9817-DA4C5401DB07}</a:tableStyleId>
              </a:tblPr>
              <a:tblGrid>
                <a:gridCol w="1479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72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72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 u="none" strike="noStrike" cap="none" dirty="0">
                        <a:solidFill>
                          <a:srgbClr val="14427D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u="none" strike="noStrike" cap="none" dirty="0">
                          <a:solidFill>
                            <a:srgbClr val="14427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TRAPPOLA RELAZIONALE</a:t>
                      </a:r>
                      <a:endParaRPr dirty="0"/>
                    </a:p>
                  </a:txBody>
                  <a:tcPr marL="68575" marR="68575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u="none" strike="noStrike" cap="none">
                          <a:solidFill>
                            <a:srgbClr val="29561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CLIENTE</a:t>
                      </a:r>
                      <a:br>
                        <a:rPr lang="en-US" sz="1500" u="none" strike="noStrike" cap="none">
                          <a:solidFill>
                            <a:srgbClr val="29561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</a:br>
                      <a:r>
                        <a:rPr lang="en-US" sz="1500" b="1" u="none" strike="noStrike" cap="none">
                          <a:solidFill>
                            <a:srgbClr val="29561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Atteggiamento iniziale</a:t>
                      </a:r>
                      <a:endParaRPr/>
                    </a:p>
                  </a:txBody>
                  <a:tcPr marL="68575" marR="68575" marT="0" marB="0">
                    <a:solidFill>
                      <a:srgbClr val="ECF3E6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u="none" strike="noStrike" cap="none">
                          <a:solidFill>
                            <a:srgbClr val="29561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CONSULENTE</a:t>
                      </a:r>
                      <a:endParaRPr/>
                    </a:p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>
                          <a:solidFill>
                            <a:srgbClr val="29561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Possibile risposta</a:t>
                      </a:r>
                      <a:endParaRPr/>
                    </a:p>
                  </a:txBody>
                  <a:tcPr marL="68575" marR="68575" marT="0" marB="0">
                    <a:solidFill>
                      <a:srgbClr val="ECF3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u="none" strike="noStrike" cap="none">
                          <a:solidFill>
                            <a:srgbClr val="14427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Diffidenza iniziale</a:t>
                      </a:r>
                      <a:endParaRPr/>
                    </a:p>
                  </a:txBody>
                  <a:tcPr marL="68575" marR="68575" marT="0" marB="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 mostra molto cauto: cela il problema reale o devia su un problema marginale.</a:t>
                      </a:r>
                      <a:endParaRPr/>
                    </a:p>
                  </a:txBody>
                  <a:tcPr marL="68575" marR="68575" marT="0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Prende “alla lettera” la richiesta e fornisce rapidamente una soluzione ➔ non assume una posizione di ascolto.</a:t>
                      </a:r>
                      <a:endParaRPr/>
                    </a:p>
                  </a:txBody>
                  <a:tcPr marL="68575" marR="68575" marT="0" marB="0"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u="none" strike="noStrike" cap="none">
                          <a:solidFill>
                            <a:srgbClr val="14427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Sollievo</a:t>
                      </a:r>
                      <a:endParaRPr/>
                    </a:p>
                  </a:txBody>
                  <a:tcPr marL="68575" marR="68575" marT="0" marB="0" anchor="ctr"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 sente sollevato nel condividere il problema ➔ lo affida al consulente.</a:t>
                      </a:r>
                      <a:endParaRPr/>
                    </a:p>
                  </a:txBody>
                  <a:tcPr marL="68575" marR="68575" marT="0" marB="0"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Può estromettere il cliente dalla soluzione, rinforzandone la dipendenza e ampliando il proprio potere.</a:t>
                      </a:r>
                      <a:endParaRPr/>
                    </a:p>
                  </a:txBody>
                  <a:tcPr marL="68575" marR="68575" marT="0" marB="0">
                    <a:solidFill>
                      <a:srgbClr val="D8D8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7275"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u="none" strike="noStrike" cap="none">
                          <a:solidFill>
                            <a:srgbClr val="14427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Ricerca di attenzione</a:t>
                      </a:r>
                      <a:endParaRPr/>
                    </a:p>
                  </a:txBody>
                  <a:tcPr marL="68575" marR="68575" marT="0" marB="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Cerca rassicurazione e approvazione più che soluzioni.</a:t>
                      </a:r>
                      <a:endParaRPr/>
                    </a:p>
                  </a:txBody>
                  <a:tcPr marL="68575" marR="68575" marT="0" marB="0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Approva senza convinzione, rinunciando al proprio ruolo ➔ non esplora il “vero” problema.</a:t>
                      </a:r>
                      <a:endParaRPr/>
                    </a:p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u="none" strike="noStrike" cap="none">
                        <a:solidFill>
                          <a:srgbClr val="6B6B6B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u="none" strike="noStrike" cap="none">
                          <a:solidFill>
                            <a:srgbClr val="14427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Risentimento e difensività</a:t>
                      </a:r>
                      <a:endParaRPr sz="1400" b="1" u="none" strike="noStrike" cap="none">
                        <a:solidFill>
                          <a:srgbClr val="14427D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 sente impotente ma non accetta la dipendenza nella relazione di aiuto, svaluta il consulente (es. definendo irrilevanti o inefficaci i suoi contributi).</a:t>
                      </a:r>
                      <a:endParaRPr/>
                    </a:p>
                  </a:txBody>
                  <a:tcPr marL="68575" marR="68575" marT="0" marB="0"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 dirty="0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Assume un </a:t>
                      </a:r>
                      <a:r>
                        <a:rPr lang="en-US" sz="1400" u="none" strike="noStrike" cap="none" dirty="0" err="1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atteggiamento</a:t>
                      </a:r>
                      <a:r>
                        <a:rPr lang="en-US" sz="1400" u="none" strike="noStrike" cap="none" dirty="0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US" sz="1400" u="none" strike="noStrike" cap="none" dirty="0" err="1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difensivo</a:t>
                      </a:r>
                      <a:r>
                        <a:rPr lang="en-US" sz="1400" u="none" strike="noStrike" cap="none" dirty="0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, </a:t>
                      </a:r>
                      <a:r>
                        <a:rPr lang="en-US" sz="1400" u="none" strike="noStrike" cap="none" dirty="0" err="1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arrogante</a:t>
                      </a:r>
                      <a:r>
                        <a:rPr lang="en-US" sz="1400" u="none" strike="noStrike" cap="none" dirty="0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, o </a:t>
                      </a:r>
                      <a:r>
                        <a:rPr lang="en-US" sz="1400" u="none" strike="noStrike" cap="none" dirty="0" err="1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polemico</a:t>
                      </a:r>
                      <a:r>
                        <a:rPr lang="en-US" sz="1400" u="none" strike="noStrike" cap="none" dirty="0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.</a:t>
                      </a:r>
                      <a:endParaRPr dirty="0"/>
                    </a:p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 dirty="0">
                          <a:solidFill>
                            <a:srgbClr val="6B6B6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dirty="0"/>
                    </a:p>
                  </a:txBody>
                  <a:tcPr marL="68575" marR="68575" marT="0" marB="0">
                    <a:solidFill>
                      <a:srgbClr val="D8D8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" name="Google Shape;720;p21"/>
          <p:cNvSpPr/>
          <p:nvPr/>
        </p:nvSpPr>
        <p:spPr>
          <a:xfrm>
            <a:off x="4971784" y="707828"/>
            <a:ext cx="6671271" cy="5915783"/>
          </a:xfrm>
          <a:prstGeom prst="roundRect">
            <a:avLst>
              <a:gd name="adj" fmla="val 16667"/>
            </a:avLst>
          </a:prstGeom>
          <a:solidFill>
            <a:srgbClr val="B6CFD9"/>
          </a:solidFill>
          <a:ln w="12700" cap="flat" cmpd="sng">
            <a:solidFill>
              <a:srgbClr val="1C305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1" name="Google Shape;721;p21"/>
          <p:cNvSpPr/>
          <p:nvPr/>
        </p:nvSpPr>
        <p:spPr>
          <a:xfrm>
            <a:off x="5524316" y="1039091"/>
            <a:ext cx="3016639" cy="5305066"/>
          </a:xfrm>
          <a:prstGeom prst="roundRect">
            <a:avLst>
              <a:gd name="adj" fmla="val 16667"/>
            </a:avLst>
          </a:prstGeom>
          <a:solidFill>
            <a:srgbClr val="E1EAEC"/>
          </a:solidFill>
          <a:ln w="12700" cap="flat" cmpd="sng">
            <a:solidFill>
              <a:srgbClr val="1C305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2" name="Google Shape;722;p2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723" name="Google Shape;723;p2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24" name="Google Shape;724;p21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5" name="Google Shape;725;p21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26" name="Google Shape;726;p21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7" name="Google Shape;727;p21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8" name="Google Shape;728;p21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9" name="Google Shape;729;p21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0" name="Google Shape;730;p21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1" name="Google Shape;731;p21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2" name="Google Shape;732;p21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B4791F"/>
          </a:solidFill>
          <a:ln w="13950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3" name="Google Shape;733;p21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4" name="Google Shape;734;p21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5" name="Google Shape;735;p21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6" name="Google Shape;736;p21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7" name="Google Shape;737;p21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8" name="Google Shape;738;p21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9" name="Google Shape;739;p21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0" name="Google Shape;740;p21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1" name="Google Shape;741;p21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4.1 IL RISCHIO DI COLLUSIONE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2" name="Google Shape;742;p21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triangolo ISO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3" name="Google Shape;743;p21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44" name="Google Shape;744;p21"/>
          <p:cNvSpPr txBox="1"/>
          <p:nvPr/>
        </p:nvSpPr>
        <p:spPr>
          <a:xfrm>
            <a:off x="5541665" y="4626677"/>
            <a:ext cx="2132049" cy="15234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INDIVIDUO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Esprime una richiesta d'aiuto, rappresentando il proprio contesto di appartenenza e il vissuto nel qui-ed-ora</a:t>
            </a:r>
            <a:endParaRPr/>
          </a:p>
        </p:txBody>
      </p:sp>
      <p:sp>
        <p:nvSpPr>
          <p:cNvPr id="745" name="Google Shape;745;p21"/>
          <p:cNvSpPr txBox="1"/>
          <p:nvPr/>
        </p:nvSpPr>
        <p:spPr>
          <a:xfrm>
            <a:off x="9240694" y="3538962"/>
            <a:ext cx="125479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dk1"/>
                </a:solidFill>
                <a:latin typeface="Cutive"/>
                <a:ea typeface="Cutive"/>
                <a:cs typeface="Cutive"/>
                <a:sym typeface="Cutive"/>
              </a:rPr>
              <a:t>S</a:t>
            </a:r>
            <a:endParaRPr sz="2800" b="1">
              <a:solidFill>
                <a:schemeClr val="dk1"/>
              </a:solidFill>
              <a:latin typeface="Cutive"/>
              <a:ea typeface="Cutive"/>
              <a:cs typeface="Cutive"/>
              <a:sym typeface="Cutive"/>
            </a:endParaRPr>
          </a:p>
        </p:txBody>
      </p:sp>
      <p:sp>
        <p:nvSpPr>
          <p:cNvPr id="746" name="Google Shape;746;p21"/>
          <p:cNvSpPr/>
          <p:nvPr/>
        </p:nvSpPr>
        <p:spPr>
          <a:xfrm rot="5400000" flipH="1">
            <a:off x="7341137" y="2864956"/>
            <a:ext cx="2573019" cy="1789884"/>
          </a:xfrm>
          <a:prstGeom prst="triangle">
            <a:avLst>
              <a:gd name="adj" fmla="val 47143"/>
            </a:avLst>
          </a:prstGeom>
          <a:noFill/>
          <a:ln w="38100" cap="flat" cmpd="sng">
            <a:solidFill>
              <a:srgbClr val="1C305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7" name="Google Shape;747;p21"/>
          <p:cNvSpPr txBox="1"/>
          <p:nvPr/>
        </p:nvSpPr>
        <p:spPr>
          <a:xfrm>
            <a:off x="9637492" y="4026943"/>
            <a:ext cx="1789886" cy="22159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SETTING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Il qui-ed-ora: lo spazio che trasforma l'agito in pensiero emozionato. Consente la lettura della simbolizzazione affettiva riprodotta nella relazione.</a:t>
            </a:r>
            <a:endParaRPr/>
          </a:p>
        </p:txBody>
      </p:sp>
      <p:sp>
        <p:nvSpPr>
          <p:cNvPr id="748" name="Google Shape;748;p21"/>
          <p:cNvSpPr txBox="1"/>
          <p:nvPr/>
        </p:nvSpPr>
        <p:spPr>
          <a:xfrm>
            <a:off x="6753090" y="1905753"/>
            <a:ext cx="195922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dk1"/>
                </a:solidFill>
                <a:latin typeface="Cutive"/>
                <a:ea typeface="Cutive"/>
                <a:cs typeface="Cutive"/>
                <a:sym typeface="Cutive"/>
              </a:rPr>
              <a:t>O</a:t>
            </a:r>
            <a:endParaRPr/>
          </a:p>
        </p:txBody>
      </p:sp>
      <p:sp>
        <p:nvSpPr>
          <p:cNvPr id="749" name="Google Shape;749;p21"/>
          <p:cNvSpPr txBox="1"/>
          <p:nvPr/>
        </p:nvSpPr>
        <p:spPr>
          <a:xfrm>
            <a:off x="7301007" y="5198656"/>
            <a:ext cx="89835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dk1"/>
                </a:solidFill>
                <a:latin typeface="Cutive"/>
                <a:ea typeface="Cutive"/>
                <a:cs typeface="Cutive"/>
                <a:sym typeface="Cutive"/>
              </a:rPr>
              <a:t>I</a:t>
            </a:r>
            <a:endParaRPr/>
          </a:p>
        </p:txBody>
      </p:sp>
      <p:sp>
        <p:nvSpPr>
          <p:cNvPr id="750" name="Google Shape;750;p21"/>
          <p:cNvSpPr txBox="1"/>
          <p:nvPr/>
        </p:nvSpPr>
        <p:spPr>
          <a:xfrm>
            <a:off x="5918751" y="1180705"/>
            <a:ext cx="213204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B5791F"/>
                </a:solidFill>
                <a:latin typeface="Calibri"/>
                <a:ea typeface="Calibri"/>
                <a:cs typeface="Calibri"/>
                <a:sym typeface="Calibri"/>
              </a:rPr>
              <a:t>DOMANDA DI INTERVENTO</a:t>
            </a:r>
            <a:endParaRPr/>
          </a:p>
        </p:txBody>
      </p:sp>
      <p:sp>
        <p:nvSpPr>
          <p:cNvPr id="751" name="Google Shape;751;p21"/>
          <p:cNvSpPr txBox="1"/>
          <p:nvPr/>
        </p:nvSpPr>
        <p:spPr>
          <a:xfrm>
            <a:off x="5533765" y="1998086"/>
            <a:ext cx="2132048" cy="129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ORGANIZZAZIONE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Narrazione del problema nel là-e-allora: il contesto in cui la collusione è fallita</a:t>
            </a:r>
            <a:endParaRPr/>
          </a:p>
        </p:txBody>
      </p:sp>
      <p:sp>
        <p:nvSpPr>
          <p:cNvPr id="752" name="Google Shape;752;p21"/>
          <p:cNvSpPr txBox="1"/>
          <p:nvPr/>
        </p:nvSpPr>
        <p:spPr>
          <a:xfrm>
            <a:off x="9195446" y="1175639"/>
            <a:ext cx="178988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B5791F"/>
                </a:solidFill>
                <a:latin typeface="Calibri"/>
                <a:ea typeface="Calibri"/>
                <a:cs typeface="Calibri"/>
                <a:sym typeface="Calibri"/>
              </a:rPr>
              <a:t>ANALISI DELLA DOMANDA</a:t>
            </a:r>
            <a:endParaRPr/>
          </a:p>
        </p:txBody>
      </p:sp>
      <p:sp>
        <p:nvSpPr>
          <p:cNvPr id="753" name="Google Shape;753;p21"/>
          <p:cNvSpPr/>
          <p:nvPr/>
        </p:nvSpPr>
        <p:spPr>
          <a:xfrm>
            <a:off x="1298449" y="1754558"/>
            <a:ext cx="3129328" cy="3072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Quando la dinamica collusiva è gestita, la lettura integrata I–S–O consente di ricostruire i processi di simbolizzazione affettiva del là-e-allora attraverso il qui-ed-ora della relazione [Carli, 2016].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4" name="Google Shape;794;p2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795" name="Google Shape;795;p2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96" name="Google Shape;796;p23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97" name="Google Shape;797;p23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98" name="Google Shape;798;p23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9" name="Google Shape;799;p23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0" name="Google Shape;800;p23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1" name="Google Shape;801;p23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2" name="Google Shape;802;p23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3" name="Google Shape;803;p23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4" name="Google Shape;804;p23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B4791F"/>
          </a:solidFill>
          <a:ln w="13950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5" name="Google Shape;805;p23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6" name="Google Shape;806;p23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7" name="Google Shape;807;p23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8" name="Google Shape;808;p23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9" name="Google Shape;809;p23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0" name="Google Shape;810;p23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1" name="Google Shape;811;p23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2" name="Google Shape;812;p23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3" name="Google Shape;813;p23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4.2 L'ASSETTO DELL'“AMICO ESTRANEO”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4" name="Google Shape;814;p23"/>
          <p:cNvSpPr/>
          <p:nvPr/>
        </p:nvSpPr>
        <p:spPr>
          <a:xfrm>
            <a:off x="1298449" y="676656"/>
            <a:ext cx="5737782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L'assetto dell'“Amico Estraneo”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15" name="Google Shape;815;p23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16" name="Google Shape;816;p23"/>
          <p:cNvSpPr/>
          <p:nvPr/>
        </p:nvSpPr>
        <p:spPr>
          <a:xfrm>
            <a:off x="1353549" y="2056553"/>
            <a:ext cx="3924479" cy="2525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L'assetto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dell'Amico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Estraneo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[Carli, </a:t>
            </a:r>
            <a:r>
              <a:rPr lang="en-US" sz="16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Paniccia</a:t>
            </a:r>
            <a:r>
              <a:rPr lang="en-US" sz="16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1993]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consente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osservare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il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fallimento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processi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simbolizzazione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affettiva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fungendo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da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generatore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funzione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alfa </a:t>
            </a:r>
            <a:r>
              <a:rPr lang="en-US" sz="16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</a:t>
            </a:r>
            <a:r>
              <a:rPr lang="en-US" sz="16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Bion</a:t>
            </a:r>
            <a:r>
              <a:rPr lang="en-US" sz="16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1972] 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per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contenuti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psichici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non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ancora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elaborati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7" name="Google Shape;817;p23"/>
          <p:cNvSpPr/>
          <p:nvPr/>
        </p:nvSpPr>
        <p:spPr>
          <a:xfrm>
            <a:off x="5717178" y="5747075"/>
            <a:ext cx="6249219" cy="990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Richiede la disponibilità a coltivare una solitudine consapevole: non isolamento, ma posizione esistenziale generativa.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18" name="Google Shape;818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70418" y="1357030"/>
            <a:ext cx="2146300" cy="3784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" name="Google Shape;819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73232" y="1357030"/>
            <a:ext cx="2032000" cy="3810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20" name="Google Shape;820;p23"/>
          <p:cNvGrpSpPr/>
          <p:nvPr/>
        </p:nvGrpSpPr>
        <p:grpSpPr>
          <a:xfrm>
            <a:off x="6214826" y="5233070"/>
            <a:ext cx="5253926" cy="557939"/>
            <a:chOff x="6524786" y="5155580"/>
            <a:chExt cx="5253926" cy="557939"/>
          </a:xfrm>
        </p:grpSpPr>
        <p:sp>
          <p:nvSpPr>
            <p:cNvPr id="821" name="Google Shape;821;p23"/>
            <p:cNvSpPr/>
            <p:nvPr/>
          </p:nvSpPr>
          <p:spPr>
            <a:xfrm>
              <a:off x="8609308" y="5155580"/>
              <a:ext cx="1084881" cy="557939"/>
            </a:xfrm>
            <a:prstGeom prst="triangle">
              <a:avLst>
                <a:gd name="adj" fmla="val 50000"/>
              </a:avLst>
            </a:prstGeom>
            <a:solidFill>
              <a:srgbClr val="D8D8D8"/>
            </a:solidFill>
            <a:ln w="12700" cap="flat" cmpd="sng">
              <a:solidFill>
                <a:srgbClr val="D8D8D8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822" name="Google Shape;822;p23"/>
            <p:cNvCxnSpPr/>
            <p:nvPr/>
          </p:nvCxnSpPr>
          <p:spPr>
            <a:xfrm>
              <a:off x="6524786" y="5155958"/>
              <a:ext cx="5253926" cy="0"/>
            </a:xfrm>
            <a:prstGeom prst="straightConnector1">
              <a:avLst/>
            </a:prstGeom>
            <a:noFill/>
            <a:ln w="76200" cap="flat" cmpd="sng">
              <a:solidFill>
                <a:srgbClr val="D8D8D8"/>
              </a:solidFill>
              <a:prstDash val="solid"/>
              <a:miter lim="8000"/>
              <a:headEnd type="none" w="sm" len="sm"/>
              <a:tailEnd type="none" w="sm" len="sm"/>
            </a:ln>
          </p:spPr>
        </p:cxn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8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8" name="Google Shape;828;p2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829" name="Google Shape;829;p2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30" name="Google Shape;830;p24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31" name="Google Shape;831;p24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32" name="Google Shape;832;p24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3" name="Google Shape;833;p24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4" name="Google Shape;834;p24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5" name="Google Shape;835;p24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6" name="Google Shape;836;p24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7" name="Google Shape;837;p24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8" name="Google Shape;838;p24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9" name="Google Shape;839;p24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0" name="Google Shape;840;p24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5C7A5E"/>
          </a:solidFill>
          <a:ln w="13950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1" name="Google Shape;841;p24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2" name="Google Shape;842;p24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3" name="Google Shape;843;p24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4" name="Google Shape;844;p24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5" name="Google Shape;845;p24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6" name="Google Shape;846;p24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7" name="Google Shape;847;p24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5. PASSARE DALLA RICHIESTA ALLA DOMANDA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8" name="Google Shape;848;p24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Intervento ortopedico o analisi della domanda?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49" name="Google Shape;849;p24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50" name="Google Shape;850;p24"/>
          <p:cNvSpPr/>
          <p:nvPr/>
        </p:nvSpPr>
        <p:spPr>
          <a:xfrm>
            <a:off x="1298448" y="160020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Intervento ortopedico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1" name="Google Shape;851;p24"/>
          <p:cNvSpPr/>
          <p:nvPr/>
        </p:nvSpPr>
        <p:spPr>
          <a:xfrm>
            <a:off x="1298448" y="2002536"/>
            <a:ext cx="4897984" cy="2523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Assume come “dato” il problema formulato dal cliente. Centralità del sintomo, parametri normativi, nessun lavoro sulla relazione cliente-consulente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52" name="Google Shape;852;p24"/>
          <p:cNvCxnSpPr/>
          <p:nvPr/>
        </p:nvCxnSpPr>
        <p:spPr>
          <a:xfrm>
            <a:off x="6333592" y="1600200"/>
            <a:ext cx="0" cy="292608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53" name="Google Shape;853;p24"/>
          <p:cNvSpPr/>
          <p:nvPr/>
        </p:nvSpPr>
        <p:spPr>
          <a:xfrm>
            <a:off x="6470752" y="160020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Intervento fondato sull'analisi della domanda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4" name="Google Shape;854;p24"/>
          <p:cNvSpPr/>
          <p:nvPr/>
        </p:nvSpPr>
        <p:spPr>
          <a:xfrm>
            <a:off x="6470752" y="2002536"/>
            <a:ext cx="4897984" cy="2523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Considera sintomo e relazione elementi da decodificare, per costruire un nuovo sistema di significato e sostenere la nascita di una committenza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" name="Google Shape;860;p2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861" name="Google Shape;861;p2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62" name="Google Shape;862;p25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63" name="Google Shape;863;p25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64" name="Google Shape;864;p25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5" name="Google Shape;865;p25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6" name="Google Shape;866;p25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7" name="Google Shape;867;p25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8" name="Google Shape;868;p25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9" name="Google Shape;869;p25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0" name="Google Shape;870;p25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1" name="Google Shape;871;p25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2" name="Google Shape;872;p25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5C7A5E"/>
          </a:solidFill>
          <a:ln w="13950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3" name="Google Shape;873;p25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4" name="Google Shape;874;p25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5" name="Google Shape;875;p25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6" name="Google Shape;876;p25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25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8" name="Google Shape;878;p25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9" name="Google Shape;879;p25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5. PASSARE DALLA RICHIESTA ALLA DOMANDA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0" name="Google Shape;880;p25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Dal testo al pre-testo: tre fonti di indizi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81" name="Google Shape;881;p25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82" name="Google Shape;882;p25"/>
          <p:cNvSpPr/>
          <p:nvPr/>
        </p:nvSpPr>
        <p:spPr>
          <a:xfrm>
            <a:off x="1298448" y="1417320"/>
            <a:ext cx="1034460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Carli [1993] — la richiesta è trattata come un pre-testo su cui costruire pensiero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3" name="Google Shape;883;p25"/>
          <p:cNvSpPr/>
          <p:nvPr/>
        </p:nvSpPr>
        <p:spPr>
          <a:xfrm>
            <a:off x="1367898" y="2117015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4" name="Google Shape;884;p25"/>
          <p:cNvSpPr/>
          <p:nvPr/>
        </p:nvSpPr>
        <p:spPr>
          <a:xfrm>
            <a:off x="1367898" y="2117015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5" name="Google Shape;885;p25"/>
          <p:cNvSpPr/>
          <p:nvPr/>
        </p:nvSpPr>
        <p:spPr>
          <a:xfrm>
            <a:off x="1843387" y="2071295"/>
            <a:ext cx="6432512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Esplorazione del contenuto della richiesta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6" name="Google Shape;886;p25"/>
          <p:cNvSpPr/>
          <p:nvPr/>
        </p:nvSpPr>
        <p:spPr>
          <a:xfrm>
            <a:off x="1843387" y="2437055"/>
            <a:ext cx="7948796" cy="658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Le categorie implicite con cui il cliente definisce il problema, il sistema di aspettative sul punto di arrivo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87" name="Google Shape;887;p25"/>
          <p:cNvCxnSpPr/>
          <p:nvPr/>
        </p:nvCxnSpPr>
        <p:spPr>
          <a:xfrm>
            <a:off x="1298448" y="3113827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88" name="Google Shape;888;p25"/>
          <p:cNvSpPr/>
          <p:nvPr/>
        </p:nvSpPr>
        <p:spPr>
          <a:xfrm>
            <a:off x="1367898" y="329532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9" name="Google Shape;889;p25"/>
          <p:cNvSpPr/>
          <p:nvPr/>
        </p:nvSpPr>
        <p:spPr>
          <a:xfrm>
            <a:off x="1367898" y="329532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0" name="Google Shape;890;p25"/>
          <p:cNvSpPr/>
          <p:nvPr/>
        </p:nvSpPr>
        <p:spPr>
          <a:xfrm>
            <a:off x="1843387" y="3249600"/>
            <a:ext cx="6941798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Relazione proposta al consulente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1" name="Google Shape;891;p25"/>
          <p:cNvSpPr/>
          <p:nvPr/>
        </p:nvSpPr>
        <p:spPr>
          <a:xfrm>
            <a:off x="1843387" y="3615360"/>
            <a:ext cx="7184866" cy="658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modo in cui il cliente organizza la relazione è pregno di simbolizzazioni affettive agite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92" name="Google Shape;892;p25"/>
          <p:cNvCxnSpPr/>
          <p:nvPr/>
        </p:nvCxnSpPr>
        <p:spPr>
          <a:xfrm>
            <a:off x="1298448" y="4363200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893" name="Google Shape;893;p25"/>
          <p:cNvGrpSpPr/>
          <p:nvPr/>
        </p:nvGrpSpPr>
        <p:grpSpPr>
          <a:xfrm>
            <a:off x="1367898" y="4508350"/>
            <a:ext cx="329184" cy="340759"/>
            <a:chOff x="1367898" y="4392600"/>
            <a:chExt cx="329184" cy="340759"/>
          </a:xfrm>
        </p:grpSpPr>
        <p:sp>
          <p:nvSpPr>
            <p:cNvPr id="894" name="Google Shape;894;p25"/>
            <p:cNvSpPr/>
            <p:nvPr/>
          </p:nvSpPr>
          <p:spPr>
            <a:xfrm>
              <a:off x="1367898" y="4404175"/>
              <a:ext cx="329184" cy="329184"/>
            </a:xfrm>
            <a:prstGeom prst="ellipse">
              <a:avLst/>
            </a:prstGeom>
            <a:solidFill>
              <a:srgbClr val="FFFFFF"/>
            </a:solidFill>
            <a:ln w="15875" cap="flat" cmpd="sng">
              <a:solidFill>
                <a:srgbClr val="5C7A5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5" name="Google Shape;895;p25"/>
            <p:cNvSpPr/>
            <p:nvPr/>
          </p:nvSpPr>
          <p:spPr>
            <a:xfrm>
              <a:off x="1367898" y="4392600"/>
              <a:ext cx="329184" cy="3291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rgbClr val="5C7A5E"/>
                </a:buClr>
                <a:buSzPts val="1800"/>
                <a:buFont typeface="Calibri"/>
                <a:buNone/>
              </a:pPr>
              <a:r>
                <a:rPr lang="en-US" sz="1800" b="1">
                  <a:solidFill>
                    <a:srgbClr val="5C7A5E"/>
                  </a:solidFill>
                  <a:latin typeface="Calibri"/>
                  <a:ea typeface="Calibri"/>
                  <a:cs typeface="Calibri"/>
                  <a:sym typeface="Calibri"/>
                </a:rPr>
                <a:t>3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96" name="Google Shape;896;p25"/>
          <p:cNvSpPr/>
          <p:nvPr/>
        </p:nvSpPr>
        <p:spPr>
          <a:xfrm>
            <a:off x="1843386" y="4451055"/>
            <a:ext cx="6802903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Emozioni del consulente stesso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7" name="Google Shape;897;p25"/>
          <p:cNvSpPr/>
          <p:nvPr/>
        </p:nvSpPr>
        <p:spPr>
          <a:xfrm>
            <a:off x="1843387" y="4816815"/>
            <a:ext cx="7080694" cy="658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Osservare e metabolizzare le proprie reazioni emotive entro la relazione come indizi da esplorare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3" name="Google Shape;903;p2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904" name="Google Shape;904;p2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05" name="Google Shape;905;p26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06" name="Google Shape;906;p26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07" name="Google Shape;907;p26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8" name="Google Shape;908;p26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9" name="Google Shape;909;p26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0" name="Google Shape;910;p26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1" name="Google Shape;911;p26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2" name="Google Shape;912;p26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3" name="Google Shape;913;p26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4" name="Google Shape;914;p26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5" name="Google Shape;915;p26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6" name="Google Shape;916;p26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7" name="Google Shape;917;p26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7A5C8E"/>
          </a:solidFill>
          <a:ln w="13950" cap="flat" cmpd="sng">
            <a:solidFill>
              <a:srgbClr val="7A5C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8" name="Google Shape;918;p26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9" name="Google Shape;919;p26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0" name="Google Shape;920;p26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1" name="Google Shape;921;p26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20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2" name="Google Shape;922;p26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6. SOSTENERE LA NASCITA DELLA COMMITTENZA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3" name="Google Shape;923;p26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La metafora delle due porte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24" name="Google Shape;924;p26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25" name="Google Shape;925;p26"/>
          <p:cNvSpPr/>
          <p:nvPr/>
        </p:nvSpPr>
        <p:spPr>
          <a:xfrm>
            <a:off x="1298448" y="141732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Un'idea lacaniana, ripresa da Recalcati [2017] per il processo di costruzione della committenza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6" name="Google Shape;926;p26"/>
          <p:cNvSpPr/>
          <p:nvPr/>
        </p:nvSpPr>
        <p:spPr>
          <a:xfrm>
            <a:off x="1069847" y="2614431"/>
            <a:ext cx="3619265" cy="2122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Prima porta ➔ il senso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Presa in carico della richiesta e costruzione della relazione di fiducia. Il consulente stabilisce l'alleanza di lavoro, ascoltando il là-e-allora della richiesta e il qui-e-ora della relazione.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7" name="Google Shape;927;p26"/>
          <p:cNvSpPr/>
          <p:nvPr/>
        </p:nvSpPr>
        <p:spPr>
          <a:xfrm>
            <a:off x="6426433" y="2037495"/>
            <a:ext cx="3619273" cy="17771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Seconda porta ➔ il reale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Passaggio dalla condizione di cliente a quella di committente, che assume la responsabilità del cambiamento ed esplora i significati simbolici profondi della propria richiesta.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28" name="Google Shape;928;p26"/>
          <p:cNvPicPr preferRelativeResize="0"/>
          <p:nvPr/>
        </p:nvPicPr>
        <p:blipFill rotWithShape="1">
          <a:blip r:embed="rId3">
            <a:alphaModFix/>
          </a:blip>
          <a:srcRect l="23534" t="9659" r="23626" b="19341"/>
          <a:stretch/>
        </p:blipFill>
        <p:spPr>
          <a:xfrm>
            <a:off x="3291652" y="4584346"/>
            <a:ext cx="398209" cy="54223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9" name="Google Shape;929;p26"/>
          <p:cNvPicPr preferRelativeResize="0"/>
          <p:nvPr/>
        </p:nvPicPr>
        <p:blipFill rotWithShape="1">
          <a:blip r:embed="rId3">
            <a:alphaModFix/>
          </a:blip>
          <a:srcRect l="23534" t="9659" r="23626" b="19341"/>
          <a:stretch/>
        </p:blipFill>
        <p:spPr>
          <a:xfrm>
            <a:off x="7389725" y="3879638"/>
            <a:ext cx="398209" cy="542235"/>
          </a:xfrm>
          <a:prstGeom prst="rect">
            <a:avLst/>
          </a:prstGeom>
          <a:noFill/>
          <a:ln>
            <a:noFill/>
          </a:ln>
        </p:spPr>
      </p:pic>
      <p:sp>
        <p:nvSpPr>
          <p:cNvPr id="930" name="Google Shape;930;p26"/>
          <p:cNvSpPr/>
          <p:nvPr/>
        </p:nvSpPr>
        <p:spPr>
          <a:xfrm>
            <a:off x="1307875" y="3379808"/>
            <a:ext cx="10475153" cy="2766349"/>
          </a:xfrm>
          <a:custGeom>
            <a:avLst/>
            <a:gdLst/>
            <a:ahLst/>
            <a:cxnLst/>
            <a:rect l="l" t="t" r="r" b="b"/>
            <a:pathLst>
              <a:path w="10475153" h="2766349" extrusionOk="0">
                <a:moveTo>
                  <a:pt x="11639" y="2766349"/>
                </a:moveTo>
                <a:cubicBezTo>
                  <a:pt x="3385" y="2708574"/>
                  <a:pt x="-9801" y="2689055"/>
                  <a:pt x="11639" y="2639027"/>
                </a:cubicBezTo>
                <a:cubicBezTo>
                  <a:pt x="17119" y="2626241"/>
                  <a:pt x="25628" y="2614772"/>
                  <a:pt x="34788" y="2604303"/>
                </a:cubicBezTo>
                <a:cubicBezTo>
                  <a:pt x="73627" y="2559916"/>
                  <a:pt x="88016" y="2542385"/>
                  <a:pt x="138960" y="2523281"/>
                </a:cubicBezTo>
                <a:cubicBezTo>
                  <a:pt x="153855" y="2517695"/>
                  <a:pt x="170167" y="2516737"/>
                  <a:pt x="185259" y="2511706"/>
                </a:cubicBezTo>
                <a:cubicBezTo>
                  <a:pt x="254281" y="2488699"/>
                  <a:pt x="236938" y="2484318"/>
                  <a:pt x="312581" y="2465407"/>
                </a:cubicBezTo>
                <a:cubicBezTo>
                  <a:pt x="335349" y="2459715"/>
                  <a:pt x="358939" y="2458031"/>
                  <a:pt x="382029" y="2453833"/>
                </a:cubicBezTo>
                <a:cubicBezTo>
                  <a:pt x="401385" y="2450314"/>
                  <a:pt x="420816" y="2447030"/>
                  <a:pt x="439902" y="2442258"/>
                </a:cubicBezTo>
                <a:cubicBezTo>
                  <a:pt x="582525" y="2406601"/>
                  <a:pt x="457958" y="2426978"/>
                  <a:pt x="613522" y="2407534"/>
                </a:cubicBezTo>
                <a:cubicBezTo>
                  <a:pt x="743740" y="2364127"/>
                  <a:pt x="631747" y="2395220"/>
                  <a:pt x="833441" y="2372810"/>
                </a:cubicBezTo>
                <a:cubicBezTo>
                  <a:pt x="852994" y="2370637"/>
                  <a:pt x="871762" y="2363408"/>
                  <a:pt x="891315" y="2361235"/>
                </a:cubicBezTo>
                <a:cubicBezTo>
                  <a:pt x="941312" y="2355680"/>
                  <a:pt x="991629" y="2353518"/>
                  <a:pt x="1041786" y="2349660"/>
                </a:cubicBezTo>
                <a:cubicBezTo>
                  <a:pt x="1182272" y="2321564"/>
                  <a:pt x="1053099" y="2344450"/>
                  <a:pt x="1331153" y="2326511"/>
                </a:cubicBezTo>
                <a:cubicBezTo>
                  <a:pt x="1373680" y="2323767"/>
                  <a:pt x="1416034" y="2318794"/>
                  <a:pt x="1458474" y="2314936"/>
                </a:cubicBezTo>
                <a:cubicBezTo>
                  <a:pt x="1578441" y="2320935"/>
                  <a:pt x="1647609" y="2313028"/>
                  <a:pt x="1747841" y="2338086"/>
                </a:cubicBezTo>
                <a:cubicBezTo>
                  <a:pt x="1759678" y="2341045"/>
                  <a:pt x="1770991" y="2345802"/>
                  <a:pt x="1782566" y="2349660"/>
                </a:cubicBezTo>
                <a:cubicBezTo>
                  <a:pt x="1790282" y="2357377"/>
                  <a:pt x="1797194" y="2365993"/>
                  <a:pt x="1805715" y="2372810"/>
                </a:cubicBezTo>
                <a:cubicBezTo>
                  <a:pt x="1828069" y="2390693"/>
                  <a:pt x="1861147" y="2408141"/>
                  <a:pt x="1886738" y="2419108"/>
                </a:cubicBezTo>
                <a:cubicBezTo>
                  <a:pt x="1897952" y="2423914"/>
                  <a:pt x="1909887" y="2426825"/>
                  <a:pt x="1921462" y="2430683"/>
                </a:cubicBezTo>
                <a:cubicBezTo>
                  <a:pt x="1929178" y="2438400"/>
                  <a:pt x="1934850" y="2448953"/>
                  <a:pt x="1944611" y="2453833"/>
                </a:cubicBezTo>
                <a:cubicBezTo>
                  <a:pt x="1958839" y="2460947"/>
                  <a:pt x="1976015" y="2459821"/>
                  <a:pt x="1990910" y="2465407"/>
                </a:cubicBezTo>
                <a:cubicBezTo>
                  <a:pt x="2007066" y="2471465"/>
                  <a:pt x="2021776" y="2480840"/>
                  <a:pt x="2037209" y="2488557"/>
                </a:cubicBezTo>
                <a:cubicBezTo>
                  <a:pt x="2154016" y="2473956"/>
                  <a:pt x="2100299" y="2486818"/>
                  <a:pt x="2199254" y="2453833"/>
                </a:cubicBezTo>
                <a:cubicBezTo>
                  <a:pt x="2210829" y="2449975"/>
                  <a:pt x="2223826" y="2449026"/>
                  <a:pt x="2233978" y="2442258"/>
                </a:cubicBezTo>
                <a:cubicBezTo>
                  <a:pt x="2278854" y="2412340"/>
                  <a:pt x="2255505" y="2423507"/>
                  <a:pt x="2303426" y="2407534"/>
                </a:cubicBezTo>
                <a:cubicBezTo>
                  <a:pt x="2322717" y="2388243"/>
                  <a:pt x="2346167" y="2372360"/>
                  <a:pt x="2361300" y="2349660"/>
                </a:cubicBezTo>
                <a:cubicBezTo>
                  <a:pt x="2369016" y="2338085"/>
                  <a:pt x="2375207" y="2325333"/>
                  <a:pt x="2384449" y="2314936"/>
                </a:cubicBezTo>
                <a:cubicBezTo>
                  <a:pt x="2406199" y="2290467"/>
                  <a:pt x="2424615" y="2260129"/>
                  <a:pt x="2453897" y="2245488"/>
                </a:cubicBezTo>
                <a:lnTo>
                  <a:pt x="2500196" y="2222339"/>
                </a:lnTo>
                <a:cubicBezTo>
                  <a:pt x="2543017" y="2179516"/>
                  <a:pt x="2517293" y="2208268"/>
                  <a:pt x="2569644" y="2129741"/>
                </a:cubicBezTo>
                <a:lnTo>
                  <a:pt x="2592793" y="2095017"/>
                </a:lnTo>
                <a:lnTo>
                  <a:pt x="2615943" y="2060293"/>
                </a:lnTo>
                <a:cubicBezTo>
                  <a:pt x="2612085" y="2033285"/>
                  <a:pt x="2614500" y="2004601"/>
                  <a:pt x="2604368" y="1979270"/>
                </a:cubicBezTo>
                <a:cubicBezTo>
                  <a:pt x="2583471" y="1927028"/>
                  <a:pt x="2517814" y="1938068"/>
                  <a:pt x="2477047" y="1932972"/>
                </a:cubicBezTo>
                <a:cubicBezTo>
                  <a:pt x="2396024" y="1936830"/>
                  <a:pt x="2314813" y="1937810"/>
                  <a:pt x="2233978" y="1944546"/>
                </a:cubicBezTo>
                <a:cubicBezTo>
                  <a:pt x="2221819" y="1945559"/>
                  <a:pt x="2210167" y="1950665"/>
                  <a:pt x="2199254" y="1956121"/>
                </a:cubicBezTo>
                <a:cubicBezTo>
                  <a:pt x="2186812" y="1962342"/>
                  <a:pt x="2176105" y="1971554"/>
                  <a:pt x="2164530" y="1979270"/>
                </a:cubicBezTo>
                <a:cubicBezTo>
                  <a:pt x="2160672" y="1990845"/>
                  <a:pt x="2158411" y="2003082"/>
                  <a:pt x="2152955" y="2013995"/>
                </a:cubicBezTo>
                <a:cubicBezTo>
                  <a:pt x="2108078" y="2103750"/>
                  <a:pt x="2147326" y="1996160"/>
                  <a:pt x="2118231" y="2083443"/>
                </a:cubicBezTo>
                <a:cubicBezTo>
                  <a:pt x="2122089" y="2152891"/>
                  <a:pt x="2116671" y="2223483"/>
                  <a:pt x="2129806" y="2291787"/>
                </a:cubicBezTo>
                <a:cubicBezTo>
                  <a:pt x="2146198" y="2377026"/>
                  <a:pt x="2171527" y="2363653"/>
                  <a:pt x="2199254" y="2419108"/>
                </a:cubicBezTo>
                <a:cubicBezTo>
                  <a:pt x="2204710" y="2430021"/>
                  <a:pt x="2204904" y="2443167"/>
                  <a:pt x="2210829" y="2453833"/>
                </a:cubicBezTo>
                <a:cubicBezTo>
                  <a:pt x="2224341" y="2478154"/>
                  <a:pt x="2241695" y="2500132"/>
                  <a:pt x="2257128" y="2523281"/>
                </a:cubicBezTo>
                <a:cubicBezTo>
                  <a:pt x="2279186" y="2556368"/>
                  <a:pt x="2315745" y="2616127"/>
                  <a:pt x="2349725" y="2627453"/>
                </a:cubicBezTo>
                <a:lnTo>
                  <a:pt x="2384449" y="2639027"/>
                </a:lnTo>
                <a:cubicBezTo>
                  <a:pt x="2396024" y="2650602"/>
                  <a:pt x="2405553" y="2664671"/>
                  <a:pt x="2419173" y="2673751"/>
                </a:cubicBezTo>
                <a:cubicBezTo>
                  <a:pt x="2435839" y="2684862"/>
                  <a:pt x="2501145" y="2693713"/>
                  <a:pt x="2511771" y="2696901"/>
                </a:cubicBezTo>
                <a:cubicBezTo>
                  <a:pt x="2664053" y="2742585"/>
                  <a:pt x="2477173" y="2701555"/>
                  <a:pt x="2627517" y="2731625"/>
                </a:cubicBezTo>
                <a:cubicBezTo>
                  <a:pt x="2727831" y="2727767"/>
                  <a:pt x="2828279" y="2726513"/>
                  <a:pt x="2928459" y="2720050"/>
                </a:cubicBezTo>
                <a:cubicBezTo>
                  <a:pt x="2985967" y="2716340"/>
                  <a:pt x="2975316" y="2708337"/>
                  <a:pt x="3021057" y="2696901"/>
                </a:cubicBezTo>
                <a:cubicBezTo>
                  <a:pt x="3040143" y="2692129"/>
                  <a:pt x="3059639" y="2689184"/>
                  <a:pt x="3078930" y="2685326"/>
                </a:cubicBezTo>
                <a:cubicBezTo>
                  <a:pt x="3109796" y="2669893"/>
                  <a:pt x="3142814" y="2658169"/>
                  <a:pt x="3171528" y="2639027"/>
                </a:cubicBezTo>
                <a:lnTo>
                  <a:pt x="3240976" y="2592729"/>
                </a:lnTo>
                <a:cubicBezTo>
                  <a:pt x="3252551" y="2585012"/>
                  <a:pt x="3262503" y="2573978"/>
                  <a:pt x="3275700" y="2569579"/>
                </a:cubicBezTo>
                <a:lnTo>
                  <a:pt x="3310424" y="2558005"/>
                </a:lnTo>
                <a:cubicBezTo>
                  <a:pt x="3370553" y="2497873"/>
                  <a:pt x="3283584" y="2582664"/>
                  <a:pt x="3379872" y="2500131"/>
                </a:cubicBezTo>
                <a:cubicBezTo>
                  <a:pt x="3392300" y="2489478"/>
                  <a:pt x="3402021" y="2475886"/>
                  <a:pt x="3414596" y="2465407"/>
                </a:cubicBezTo>
                <a:cubicBezTo>
                  <a:pt x="3425283" y="2456501"/>
                  <a:pt x="3438980" y="2451564"/>
                  <a:pt x="3449320" y="2442258"/>
                </a:cubicBezTo>
                <a:cubicBezTo>
                  <a:pt x="3492361" y="2403521"/>
                  <a:pt x="3573352" y="2321517"/>
                  <a:pt x="3599791" y="2268638"/>
                </a:cubicBezTo>
                <a:cubicBezTo>
                  <a:pt x="3607507" y="2253205"/>
                  <a:pt x="3614379" y="2237320"/>
                  <a:pt x="3622940" y="2222339"/>
                </a:cubicBezTo>
                <a:cubicBezTo>
                  <a:pt x="3629842" y="2210261"/>
                  <a:pt x="3639869" y="2200058"/>
                  <a:pt x="3646090" y="2187615"/>
                </a:cubicBezTo>
                <a:cubicBezTo>
                  <a:pt x="3665789" y="2148216"/>
                  <a:pt x="3713344" y="1999622"/>
                  <a:pt x="3715538" y="1990845"/>
                </a:cubicBezTo>
                <a:cubicBezTo>
                  <a:pt x="3719396" y="1975412"/>
                  <a:pt x="3723661" y="1960075"/>
                  <a:pt x="3727112" y="1944546"/>
                </a:cubicBezTo>
                <a:cubicBezTo>
                  <a:pt x="3731380" y="1925341"/>
                  <a:pt x="3733511" y="1905653"/>
                  <a:pt x="3738687" y="1886673"/>
                </a:cubicBezTo>
                <a:cubicBezTo>
                  <a:pt x="3745107" y="1863131"/>
                  <a:pt x="3753497" y="1840157"/>
                  <a:pt x="3761836" y="1817225"/>
                </a:cubicBezTo>
                <a:cubicBezTo>
                  <a:pt x="3785811" y="1751295"/>
                  <a:pt x="3795611" y="1738100"/>
                  <a:pt x="3831284" y="1666754"/>
                </a:cubicBezTo>
                <a:cubicBezTo>
                  <a:pt x="3839001" y="1651321"/>
                  <a:pt x="3848978" y="1636824"/>
                  <a:pt x="3854434" y="1620455"/>
                </a:cubicBezTo>
                <a:cubicBezTo>
                  <a:pt x="3869867" y="1574156"/>
                  <a:pt x="3875624" y="1523407"/>
                  <a:pt x="3900733" y="1481559"/>
                </a:cubicBezTo>
                <a:cubicBezTo>
                  <a:pt x="4009285" y="1300640"/>
                  <a:pt x="3875581" y="1526833"/>
                  <a:pt x="3958606" y="1377387"/>
                </a:cubicBezTo>
                <a:cubicBezTo>
                  <a:pt x="3969531" y="1357721"/>
                  <a:pt x="3982664" y="1339322"/>
                  <a:pt x="3993330" y="1319514"/>
                </a:cubicBezTo>
                <a:cubicBezTo>
                  <a:pt x="4009691" y="1289130"/>
                  <a:pt x="4024196" y="1257782"/>
                  <a:pt x="4039629" y="1226916"/>
                </a:cubicBezTo>
                <a:cubicBezTo>
                  <a:pt x="4047345" y="1211483"/>
                  <a:pt x="4053207" y="1194974"/>
                  <a:pt x="4062778" y="1180617"/>
                </a:cubicBezTo>
                <a:lnTo>
                  <a:pt x="4085928" y="1145893"/>
                </a:lnTo>
                <a:cubicBezTo>
                  <a:pt x="4106129" y="1085287"/>
                  <a:pt x="4088875" y="1119797"/>
                  <a:pt x="4155376" y="1053296"/>
                </a:cubicBezTo>
                <a:cubicBezTo>
                  <a:pt x="4166951" y="1041721"/>
                  <a:pt x="4174571" y="1023748"/>
                  <a:pt x="4190100" y="1018572"/>
                </a:cubicBezTo>
                <a:cubicBezTo>
                  <a:pt x="4201675" y="1014714"/>
                  <a:pt x="4213911" y="1012453"/>
                  <a:pt x="4224824" y="1006997"/>
                </a:cubicBezTo>
                <a:cubicBezTo>
                  <a:pt x="4305827" y="966495"/>
                  <a:pt x="4201068" y="995644"/>
                  <a:pt x="4328996" y="949124"/>
                </a:cubicBezTo>
                <a:cubicBezTo>
                  <a:pt x="4347485" y="942401"/>
                  <a:pt x="4367783" y="942321"/>
                  <a:pt x="4386869" y="937549"/>
                </a:cubicBezTo>
                <a:cubicBezTo>
                  <a:pt x="4398705" y="934590"/>
                  <a:pt x="4409663" y="928530"/>
                  <a:pt x="4421593" y="925974"/>
                </a:cubicBezTo>
                <a:cubicBezTo>
                  <a:pt x="4463772" y="916936"/>
                  <a:pt x="4506474" y="910541"/>
                  <a:pt x="4548915" y="902825"/>
                </a:cubicBezTo>
                <a:lnTo>
                  <a:pt x="5058201" y="914400"/>
                </a:lnTo>
                <a:cubicBezTo>
                  <a:pt x="5077534" y="915173"/>
                  <a:pt x="5137695" y="925210"/>
                  <a:pt x="5162373" y="937549"/>
                </a:cubicBezTo>
                <a:cubicBezTo>
                  <a:pt x="5200657" y="956691"/>
                  <a:pt x="5224798" y="988399"/>
                  <a:pt x="5254971" y="1018572"/>
                </a:cubicBezTo>
                <a:cubicBezTo>
                  <a:pt x="5266546" y="1030147"/>
                  <a:pt x="5280615" y="1039676"/>
                  <a:pt x="5289695" y="1053296"/>
                </a:cubicBezTo>
                <a:cubicBezTo>
                  <a:pt x="5297411" y="1064871"/>
                  <a:pt x="5303007" y="1078183"/>
                  <a:pt x="5312844" y="1088020"/>
                </a:cubicBezTo>
                <a:cubicBezTo>
                  <a:pt x="5322681" y="1097857"/>
                  <a:pt x="5335993" y="1103453"/>
                  <a:pt x="5347568" y="1111169"/>
                </a:cubicBezTo>
                <a:cubicBezTo>
                  <a:pt x="5375316" y="1194410"/>
                  <a:pt x="5334899" y="1090418"/>
                  <a:pt x="5428591" y="1215341"/>
                </a:cubicBezTo>
                <a:cubicBezTo>
                  <a:pt x="5479681" y="1283462"/>
                  <a:pt x="5449678" y="1248004"/>
                  <a:pt x="5521188" y="1319514"/>
                </a:cubicBezTo>
                <a:cubicBezTo>
                  <a:pt x="5589096" y="1387422"/>
                  <a:pt x="5480601" y="1281106"/>
                  <a:pt x="5590636" y="1377387"/>
                </a:cubicBezTo>
                <a:cubicBezTo>
                  <a:pt x="5636483" y="1417504"/>
                  <a:pt x="5683313" y="1485443"/>
                  <a:pt x="5741107" y="1504708"/>
                </a:cubicBezTo>
                <a:cubicBezTo>
                  <a:pt x="5780065" y="1517694"/>
                  <a:pt x="5782080" y="1516547"/>
                  <a:pt x="5822130" y="1539433"/>
                </a:cubicBezTo>
                <a:cubicBezTo>
                  <a:pt x="5881675" y="1573459"/>
                  <a:pt x="5832686" y="1558384"/>
                  <a:pt x="5914728" y="1585731"/>
                </a:cubicBezTo>
                <a:cubicBezTo>
                  <a:pt x="5961507" y="1601324"/>
                  <a:pt x="5968436" y="1595118"/>
                  <a:pt x="6018900" y="1608881"/>
                </a:cubicBezTo>
                <a:cubicBezTo>
                  <a:pt x="6163020" y="1648186"/>
                  <a:pt x="6013875" y="1619617"/>
                  <a:pt x="6157796" y="1643605"/>
                </a:cubicBezTo>
                <a:cubicBezTo>
                  <a:pt x="6246535" y="1639747"/>
                  <a:pt x="6335417" y="1638359"/>
                  <a:pt x="6424014" y="1632030"/>
                </a:cubicBezTo>
                <a:cubicBezTo>
                  <a:pt x="6497726" y="1626765"/>
                  <a:pt x="6460820" y="1621279"/>
                  <a:pt x="6516611" y="1608881"/>
                </a:cubicBezTo>
                <a:cubicBezTo>
                  <a:pt x="6638825" y="1581723"/>
                  <a:pt x="6542620" y="1611786"/>
                  <a:pt x="6620783" y="1585731"/>
                </a:cubicBezTo>
                <a:cubicBezTo>
                  <a:pt x="6676670" y="1529846"/>
                  <a:pt x="6608688" y="1600853"/>
                  <a:pt x="6667082" y="1527858"/>
                </a:cubicBezTo>
                <a:cubicBezTo>
                  <a:pt x="6685932" y="1504294"/>
                  <a:pt x="6699169" y="1498749"/>
                  <a:pt x="6724955" y="1481559"/>
                </a:cubicBezTo>
                <a:cubicBezTo>
                  <a:pt x="6732672" y="1469984"/>
                  <a:pt x="6741884" y="1459278"/>
                  <a:pt x="6748105" y="1446835"/>
                </a:cubicBezTo>
                <a:cubicBezTo>
                  <a:pt x="6759967" y="1423111"/>
                  <a:pt x="6766853" y="1376243"/>
                  <a:pt x="6771254" y="1354238"/>
                </a:cubicBezTo>
                <a:cubicBezTo>
                  <a:pt x="6767396" y="1311797"/>
                  <a:pt x="6767085" y="1268883"/>
                  <a:pt x="6759679" y="1226916"/>
                </a:cubicBezTo>
                <a:cubicBezTo>
                  <a:pt x="6751604" y="1181155"/>
                  <a:pt x="6734431" y="1143794"/>
                  <a:pt x="6701806" y="1111169"/>
                </a:cubicBezTo>
                <a:cubicBezTo>
                  <a:pt x="6691969" y="1101332"/>
                  <a:pt x="6679794" y="1093670"/>
                  <a:pt x="6667082" y="1088020"/>
                </a:cubicBezTo>
                <a:cubicBezTo>
                  <a:pt x="6644784" y="1078110"/>
                  <a:pt x="6597634" y="1064870"/>
                  <a:pt x="6597634" y="1064870"/>
                </a:cubicBezTo>
                <a:cubicBezTo>
                  <a:pt x="6578343" y="1068728"/>
                  <a:pt x="6556841" y="1066684"/>
                  <a:pt x="6539760" y="1076445"/>
                </a:cubicBezTo>
                <a:cubicBezTo>
                  <a:pt x="6527682" y="1083347"/>
                  <a:pt x="6525301" y="1100306"/>
                  <a:pt x="6516611" y="1111169"/>
                </a:cubicBezTo>
                <a:cubicBezTo>
                  <a:pt x="6450632" y="1193645"/>
                  <a:pt x="6541575" y="1062152"/>
                  <a:pt x="6470312" y="1169043"/>
                </a:cubicBezTo>
                <a:cubicBezTo>
                  <a:pt x="6464855" y="1185415"/>
                  <a:pt x="6447163" y="1235536"/>
                  <a:pt x="6447163" y="1250065"/>
                </a:cubicBezTo>
                <a:cubicBezTo>
                  <a:pt x="6447163" y="1310011"/>
                  <a:pt x="6454733" y="1357582"/>
                  <a:pt x="6470312" y="1412111"/>
                </a:cubicBezTo>
                <a:cubicBezTo>
                  <a:pt x="6473664" y="1423842"/>
                  <a:pt x="6478535" y="1435104"/>
                  <a:pt x="6481887" y="1446835"/>
                </a:cubicBezTo>
                <a:cubicBezTo>
                  <a:pt x="6486257" y="1462131"/>
                  <a:pt x="6487876" y="1478239"/>
                  <a:pt x="6493462" y="1493134"/>
                </a:cubicBezTo>
                <a:cubicBezTo>
                  <a:pt x="6499520" y="1509290"/>
                  <a:pt x="6508231" y="1524350"/>
                  <a:pt x="6516611" y="1539433"/>
                </a:cubicBezTo>
                <a:cubicBezTo>
                  <a:pt x="6555745" y="1609875"/>
                  <a:pt x="6542566" y="1582715"/>
                  <a:pt x="6586059" y="1643605"/>
                </a:cubicBezTo>
                <a:cubicBezTo>
                  <a:pt x="6594145" y="1654925"/>
                  <a:pt x="6601836" y="1666532"/>
                  <a:pt x="6609209" y="1678329"/>
                </a:cubicBezTo>
                <a:cubicBezTo>
                  <a:pt x="6621133" y="1697406"/>
                  <a:pt x="6629119" y="1719271"/>
                  <a:pt x="6643933" y="1736202"/>
                </a:cubicBezTo>
                <a:cubicBezTo>
                  <a:pt x="6675591" y="1772382"/>
                  <a:pt x="6698418" y="1770256"/>
                  <a:pt x="6736530" y="1794076"/>
                </a:cubicBezTo>
                <a:cubicBezTo>
                  <a:pt x="6757504" y="1807185"/>
                  <a:pt x="6793065" y="1839705"/>
                  <a:pt x="6817553" y="1851949"/>
                </a:cubicBezTo>
                <a:cubicBezTo>
                  <a:pt x="6828466" y="1857405"/>
                  <a:pt x="6840506" y="1860314"/>
                  <a:pt x="6852277" y="1863524"/>
                </a:cubicBezTo>
                <a:cubicBezTo>
                  <a:pt x="6882972" y="1871895"/>
                  <a:pt x="6914691" y="1876612"/>
                  <a:pt x="6944874" y="1886673"/>
                </a:cubicBezTo>
                <a:cubicBezTo>
                  <a:pt x="6956449" y="1890531"/>
                  <a:pt x="6967504" y="1896636"/>
                  <a:pt x="6979598" y="1898248"/>
                </a:cubicBezTo>
                <a:cubicBezTo>
                  <a:pt x="7025650" y="1904388"/>
                  <a:pt x="7072196" y="1905964"/>
                  <a:pt x="7118495" y="1909822"/>
                </a:cubicBezTo>
                <a:cubicBezTo>
                  <a:pt x="7238100" y="1905964"/>
                  <a:pt x="7357808" y="1904537"/>
                  <a:pt x="7477310" y="1898248"/>
                </a:cubicBezTo>
                <a:cubicBezTo>
                  <a:pt x="7504554" y="1896814"/>
                  <a:pt x="7531866" y="1893290"/>
                  <a:pt x="7558333" y="1886673"/>
                </a:cubicBezTo>
                <a:cubicBezTo>
                  <a:pt x="7578490" y="1881634"/>
                  <a:pt x="7596161" y="1868991"/>
                  <a:pt x="7616206" y="1863524"/>
                </a:cubicBezTo>
                <a:cubicBezTo>
                  <a:pt x="7638848" y="1857349"/>
                  <a:pt x="7662564" y="1856147"/>
                  <a:pt x="7685654" y="1851949"/>
                </a:cubicBezTo>
                <a:cubicBezTo>
                  <a:pt x="7718464" y="1845983"/>
                  <a:pt x="7757321" y="1838087"/>
                  <a:pt x="7789826" y="1828800"/>
                </a:cubicBezTo>
                <a:cubicBezTo>
                  <a:pt x="7801557" y="1825448"/>
                  <a:pt x="7813885" y="1823150"/>
                  <a:pt x="7824550" y="1817225"/>
                </a:cubicBezTo>
                <a:cubicBezTo>
                  <a:pt x="8075910" y="1677579"/>
                  <a:pt x="7765200" y="1835324"/>
                  <a:pt x="7940297" y="1747777"/>
                </a:cubicBezTo>
                <a:cubicBezTo>
                  <a:pt x="7948014" y="1740060"/>
                  <a:pt x="7954367" y="1730680"/>
                  <a:pt x="7963447" y="1724627"/>
                </a:cubicBezTo>
                <a:cubicBezTo>
                  <a:pt x="8020051" y="1686891"/>
                  <a:pt x="7997111" y="1717794"/>
                  <a:pt x="8044469" y="1678329"/>
                </a:cubicBezTo>
                <a:cubicBezTo>
                  <a:pt x="8057044" y="1667850"/>
                  <a:pt x="8066765" y="1654258"/>
                  <a:pt x="8079193" y="1643605"/>
                </a:cubicBezTo>
                <a:cubicBezTo>
                  <a:pt x="8128455" y="1601381"/>
                  <a:pt x="8120449" y="1620552"/>
                  <a:pt x="8160216" y="1574157"/>
                </a:cubicBezTo>
                <a:cubicBezTo>
                  <a:pt x="8236788" y="1484822"/>
                  <a:pt x="8151953" y="1573599"/>
                  <a:pt x="8229664" y="1469984"/>
                </a:cubicBezTo>
                <a:cubicBezTo>
                  <a:pt x="8239485" y="1456889"/>
                  <a:pt x="8254874" y="1448580"/>
                  <a:pt x="8264388" y="1435260"/>
                </a:cubicBezTo>
                <a:cubicBezTo>
                  <a:pt x="8274417" y="1421220"/>
                  <a:pt x="8277185" y="1402766"/>
                  <a:pt x="8287538" y="1388962"/>
                </a:cubicBezTo>
                <a:cubicBezTo>
                  <a:pt x="8323698" y="1340748"/>
                  <a:pt x="8403284" y="1250065"/>
                  <a:pt x="8403284" y="1250065"/>
                </a:cubicBezTo>
                <a:cubicBezTo>
                  <a:pt x="8424003" y="1187909"/>
                  <a:pt x="8404540" y="1232958"/>
                  <a:pt x="8461158" y="1157468"/>
                </a:cubicBezTo>
                <a:cubicBezTo>
                  <a:pt x="8481072" y="1130916"/>
                  <a:pt x="8498654" y="1102643"/>
                  <a:pt x="8519031" y="1076445"/>
                </a:cubicBezTo>
                <a:cubicBezTo>
                  <a:pt x="8525731" y="1067831"/>
                  <a:pt x="8535633" y="1062026"/>
                  <a:pt x="8542181" y="1053296"/>
                </a:cubicBezTo>
                <a:cubicBezTo>
                  <a:pt x="8558874" y="1031038"/>
                  <a:pt x="8571786" y="1006106"/>
                  <a:pt x="8588479" y="983848"/>
                </a:cubicBezTo>
                <a:cubicBezTo>
                  <a:pt x="8595027" y="975118"/>
                  <a:pt x="8605286" y="969578"/>
                  <a:pt x="8611629" y="960698"/>
                </a:cubicBezTo>
                <a:cubicBezTo>
                  <a:pt x="8624705" y="942391"/>
                  <a:pt x="8633874" y="921544"/>
                  <a:pt x="8646353" y="902825"/>
                </a:cubicBezTo>
                <a:cubicBezTo>
                  <a:pt x="8669310" y="868389"/>
                  <a:pt x="8720170" y="798078"/>
                  <a:pt x="8750525" y="763929"/>
                </a:cubicBezTo>
                <a:cubicBezTo>
                  <a:pt x="8765025" y="747616"/>
                  <a:pt x="8782223" y="733853"/>
                  <a:pt x="8796824" y="717630"/>
                </a:cubicBezTo>
                <a:cubicBezTo>
                  <a:pt x="8816982" y="695232"/>
                  <a:pt x="8834335" y="670395"/>
                  <a:pt x="8854697" y="648182"/>
                </a:cubicBezTo>
                <a:cubicBezTo>
                  <a:pt x="8876819" y="624049"/>
                  <a:pt x="8902023" y="602867"/>
                  <a:pt x="8924145" y="578734"/>
                </a:cubicBezTo>
                <a:cubicBezTo>
                  <a:pt x="9112936" y="372781"/>
                  <a:pt x="8811549" y="679755"/>
                  <a:pt x="9074616" y="416688"/>
                </a:cubicBezTo>
                <a:lnTo>
                  <a:pt x="9132490" y="358815"/>
                </a:lnTo>
                <a:cubicBezTo>
                  <a:pt x="9147923" y="343382"/>
                  <a:pt x="9160073" y="323745"/>
                  <a:pt x="9178788" y="312516"/>
                </a:cubicBezTo>
                <a:cubicBezTo>
                  <a:pt x="9198079" y="300941"/>
                  <a:pt x="9218664" y="291290"/>
                  <a:pt x="9236662" y="277792"/>
                </a:cubicBezTo>
                <a:cubicBezTo>
                  <a:pt x="9249757" y="267971"/>
                  <a:pt x="9258291" y="252889"/>
                  <a:pt x="9271386" y="243068"/>
                </a:cubicBezTo>
                <a:cubicBezTo>
                  <a:pt x="9313352" y="211593"/>
                  <a:pt x="9352970" y="199347"/>
                  <a:pt x="9398707" y="173620"/>
                </a:cubicBezTo>
                <a:cubicBezTo>
                  <a:pt x="9545043" y="91306"/>
                  <a:pt x="9464335" y="114196"/>
                  <a:pt x="9572328" y="92597"/>
                </a:cubicBezTo>
                <a:cubicBezTo>
                  <a:pt x="9591619" y="81022"/>
                  <a:pt x="9609313" y="66228"/>
                  <a:pt x="9630201" y="57873"/>
                </a:cubicBezTo>
                <a:cubicBezTo>
                  <a:pt x="9648467" y="50567"/>
                  <a:pt x="9668700" y="49717"/>
                  <a:pt x="9688074" y="46298"/>
                </a:cubicBezTo>
                <a:lnTo>
                  <a:pt x="9826971" y="23149"/>
                </a:lnTo>
                <a:cubicBezTo>
                  <a:pt x="9961235" y="772"/>
                  <a:pt x="9872971" y="12953"/>
                  <a:pt x="10093188" y="0"/>
                </a:cubicBezTo>
                <a:cubicBezTo>
                  <a:pt x="10166494" y="3858"/>
                  <a:pt x="10239975" y="5215"/>
                  <a:pt x="10313107" y="11574"/>
                </a:cubicBezTo>
                <a:cubicBezTo>
                  <a:pt x="10328955" y="12952"/>
                  <a:pt x="10344110" y="18779"/>
                  <a:pt x="10359406" y="23149"/>
                </a:cubicBezTo>
                <a:cubicBezTo>
                  <a:pt x="10371137" y="26501"/>
                  <a:pt x="10381990" y="33510"/>
                  <a:pt x="10394130" y="34724"/>
                </a:cubicBezTo>
                <a:cubicBezTo>
                  <a:pt x="10421004" y="37411"/>
                  <a:pt x="10448145" y="34724"/>
                  <a:pt x="10475153" y="34724"/>
                </a:cubicBezTo>
              </a:path>
            </a:pathLst>
          </a:custGeom>
          <a:noFill/>
          <a:ln w="38100" cap="flat" cmpd="sng">
            <a:solidFill>
              <a:srgbClr val="D8D8D8"/>
            </a:solidFill>
            <a:prstDash val="dash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6" name="Google Shape;936;p2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937" name="Google Shape;937;p2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38" name="Google Shape;938;p27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39" name="Google Shape;939;p27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40" name="Google Shape;940;p27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1" name="Google Shape;941;p27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2" name="Google Shape;942;p27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3" name="Google Shape;943;p27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4" name="Google Shape;944;p27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5" name="Google Shape;945;p27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6" name="Google Shape;946;p27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7" name="Google Shape;947;p27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8" name="Google Shape;948;p27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9" name="Google Shape;949;p27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0" name="Google Shape;950;p27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7A5C8E"/>
          </a:solidFill>
          <a:ln w="13950" cap="flat" cmpd="sng">
            <a:solidFill>
              <a:srgbClr val="7A5C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1" name="Google Shape;951;p27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2" name="Google Shape;952;p27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3" name="Google Shape;953;p27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4" name="Google Shape;954;p27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5" name="Google Shape;955;p27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6. SOSTENERE LA NASCITA DELLA COMMITTENZA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6" name="Google Shape;956;p27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Che cosa porta il consulente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57" name="Google Shape;957;p27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58" name="Google Shape;958;p27"/>
          <p:cNvSpPr/>
          <p:nvPr/>
        </p:nvSpPr>
        <p:spPr>
          <a:xfrm>
            <a:off x="1371599" y="1564435"/>
            <a:ext cx="8733100" cy="1772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857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715483"/>
              </a:buClr>
              <a:buSzPts val="1900"/>
              <a:buFont typeface="Noto Sans Symbols"/>
              <a:buChar char="✔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Domande aperte, esplorative, generate dal desiderio di comprendere a fondo</a:t>
            </a:r>
            <a:endParaRPr sz="190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715483"/>
              </a:buClr>
              <a:buSzPts val="1900"/>
              <a:buFont typeface="Noto Sans Symbols"/>
              <a:buChar char="✔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Categorie di lettura delle culture organizzative</a:t>
            </a:r>
            <a:endParaRPr sz="190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715483"/>
              </a:buClr>
              <a:buSzPts val="1900"/>
              <a:buFont typeface="Noto Sans Symbols"/>
              <a:buChar char="✔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Confrontazioni e restituzioni interpretative su elementi impliciti</a:t>
            </a:r>
            <a:endParaRPr sz="190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715483"/>
              </a:buClr>
              <a:buSzPts val="1900"/>
              <a:buFont typeface="Noto Sans Symbols"/>
              <a:buChar char="✔"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Dubbi su assiomi indiscussi che fondano la narrazione del committente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59" name="Google Shape;959;p27"/>
          <p:cNvCxnSpPr/>
          <p:nvPr/>
        </p:nvCxnSpPr>
        <p:spPr>
          <a:xfrm>
            <a:off x="1298447" y="34290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60" name="Google Shape;960;p27"/>
          <p:cNvSpPr/>
          <p:nvPr/>
        </p:nvSpPr>
        <p:spPr>
          <a:xfrm>
            <a:off x="1689498" y="3986784"/>
            <a:ext cx="7590424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Se il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cliente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non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accoglie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la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proposta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interpretativa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il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lavoro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resta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confinato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a un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approfondimento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tecnico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del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contenuto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richiesta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entro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relazione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consulenza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esperta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;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oppure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conclude con un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invio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6" name="Google Shape;966;p2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967" name="Google Shape;967;p2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68" name="Google Shape;968;p28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69" name="Google Shape;969;p28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70" name="Google Shape;970;p28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1" name="Google Shape;971;p28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2" name="Google Shape;972;p28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3" name="Google Shape;973;p28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4" name="Google Shape;974;p28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5" name="Google Shape;975;p28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6" name="Google Shape;976;p28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7" name="Google Shape;977;p28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8" name="Google Shape;978;p28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9" name="Google Shape;979;p28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0" name="Google Shape;980;p28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1" name="Google Shape;981;p28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2" name="Google Shape;982;p28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8C5A3C"/>
          </a:solidFill>
          <a:ln w="13950" cap="flat" cmpd="sng">
            <a:solidFill>
              <a:srgbClr val="8C5A3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3" name="Google Shape;983;p28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4" name="Google Shape;984;p28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5" name="Google Shape;985;p28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C5A3C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C5A3C"/>
                </a:solidFill>
                <a:latin typeface="Calibri"/>
                <a:ea typeface="Calibri"/>
                <a:cs typeface="Calibri"/>
                <a:sym typeface="Calibri"/>
              </a:rPr>
              <a:t>7. ACCOMPAGNARE L'INTERVENTO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6" name="Google Shape;986;p28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 salto di paradigma irrinunciabile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87" name="Google Shape;987;p28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88" name="Google Shape;988;p28"/>
          <p:cNvSpPr/>
          <p:nvPr/>
        </p:nvSpPr>
        <p:spPr>
          <a:xfrm>
            <a:off x="1298449" y="1508760"/>
            <a:ext cx="9558604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L'analisi della domanda non ha un perimetro di spazio e tempo definito: è un assetto che prosegue lungo tutta la durata della consulenza, comprendendo progettazione e gestione dell'intervento.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89" name="Google Shape;989;p28"/>
          <p:cNvCxnSpPr/>
          <p:nvPr/>
        </p:nvCxnSpPr>
        <p:spPr>
          <a:xfrm>
            <a:off x="1298448" y="25146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90" name="Google Shape;990;p28"/>
          <p:cNvSpPr/>
          <p:nvPr/>
        </p:nvSpPr>
        <p:spPr>
          <a:xfrm>
            <a:off x="1491674" y="2775206"/>
            <a:ext cx="4384718" cy="10881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857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Wingdings" pitchFamily="2" charset="2"/>
              <a:buChar char="ü"/>
            </a:pP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Si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allontana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da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concezione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colmativa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della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formazione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come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trasmissione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saperi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obiettivo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ortopedico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correttivo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91" name="Google Shape;991;p28"/>
          <p:cNvCxnSpPr/>
          <p:nvPr/>
        </p:nvCxnSpPr>
        <p:spPr>
          <a:xfrm>
            <a:off x="6333592" y="2697480"/>
            <a:ext cx="0" cy="182880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92" name="Google Shape;992;p28"/>
          <p:cNvSpPr/>
          <p:nvPr/>
        </p:nvSpPr>
        <p:spPr>
          <a:xfrm>
            <a:off x="6538636" y="2786226"/>
            <a:ext cx="4897984" cy="1426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857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Wingdings" pitchFamily="2" charset="2"/>
              <a:buChar char="ü"/>
            </a:pP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Si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ridefinisce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come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occasione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elaborazione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condivisa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significati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;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spazio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pensiero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costruzione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nuove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categorie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lettura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sé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3" name="Google Shape;993;p28"/>
          <p:cNvSpPr/>
          <p:nvPr/>
        </p:nvSpPr>
        <p:spPr>
          <a:xfrm>
            <a:off x="1298449" y="4754880"/>
            <a:ext cx="9824822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formatore rinuncia alla seduzione del sapere esperto per mantenere un assetto esploratorio, riflessivo e dubitativo, accompagnando il gruppo a pensare le emozioni e a costruire nuovo senso condiviso.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9" name="Google Shape;999;p2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000" name="Google Shape;1000;p2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01" name="Google Shape;1001;p29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5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02" name="Google Shape;1002;p29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03" name="Google Shape;1003;p29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8A1F2B"/>
          </a:solidFill>
          <a:ln w="1395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4" name="Google Shape;1004;p29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5" name="Google Shape;1005;p29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35486B"/>
          </a:solidFill>
          <a:ln w="13950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6" name="Google Shape;1006;p29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7" name="Google Shape;1007;p29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1F6E68"/>
          </a:solidFill>
          <a:ln w="13950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8" name="Google Shape;1008;p29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9" name="Google Shape;1009;p29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B4791F"/>
          </a:solidFill>
          <a:ln w="13950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0" name="Google Shape;1010;p29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1" name="Google Shape;1011;p29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5C7A5E"/>
          </a:solidFill>
          <a:ln w="13950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2" name="Google Shape;1012;p29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3" name="Google Shape;1013;p29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7A5C8E"/>
          </a:solidFill>
          <a:ln w="13950" cap="flat" cmpd="sng">
            <a:solidFill>
              <a:srgbClr val="7A5C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4" name="Google Shape;1014;p29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5" name="Google Shape;1015;p29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8C5A3C"/>
          </a:solidFill>
          <a:ln w="13950" cap="flat" cmpd="sng">
            <a:solidFill>
              <a:srgbClr val="8C5A3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6" name="Google Shape;1016;p29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7" name="Google Shape;1017;p29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8" name="Google Shape;1018;p29"/>
          <p:cNvSpPr/>
          <p:nvPr/>
        </p:nvSpPr>
        <p:spPr>
          <a:xfrm>
            <a:off x="1682497" y="1836330"/>
            <a:ext cx="5221448" cy="3174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senso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l'analisi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domanda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è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“un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fatto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relazionale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”, e come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distingue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dall'analisi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bisogni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fuochi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relazionali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Quaglino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rischi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comporta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trascurarne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uno?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modelli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consulenza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Schein 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quando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è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opportuno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adottare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ciascuno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Perché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Carli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definisce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l'analisi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domanda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una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“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teoria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tecnica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”?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cos'è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la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collusione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secondo Carli 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Paniccia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 Come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distingue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risposta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agita 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gestita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019" name="Google Shape;1019;p29"/>
          <p:cNvSpPr/>
          <p:nvPr/>
        </p:nvSpPr>
        <p:spPr>
          <a:xfrm>
            <a:off x="2479489" y="559912"/>
            <a:ext cx="6462261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Punti rilevanti su cui focalizzare lo studio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20" name="Google Shape;1020;p29"/>
          <p:cNvCxnSpPr/>
          <p:nvPr/>
        </p:nvCxnSpPr>
        <p:spPr>
          <a:xfrm>
            <a:off x="1111170" y="1074117"/>
            <a:ext cx="10531885" cy="1667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021" name="Google Shape;1021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14413" y="280406"/>
            <a:ext cx="1090817" cy="1090817"/>
          </a:xfrm>
          <a:prstGeom prst="ellipse">
            <a:avLst/>
          </a:prstGeom>
          <a:noFill/>
          <a:ln>
            <a:noFill/>
          </a:ln>
        </p:spPr>
      </p:pic>
      <p:sp>
        <p:nvSpPr>
          <p:cNvPr id="1022" name="Google Shape;1022;p29"/>
          <p:cNvSpPr/>
          <p:nvPr/>
        </p:nvSpPr>
        <p:spPr>
          <a:xfrm>
            <a:off x="6903945" y="1803673"/>
            <a:ext cx="4830847" cy="36060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 sono le misure di sicurezza del cliente (Ancona) e le trappole relazionali (Schein)?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Come funziona il triangolo ISO come strumento interpretativo delle dinamiche collusive?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cosa caratterizza l'assetto dell'“Amico Estraneo”, e perché richiede “solitudine consapevole”?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 sono le tre fonti di indizi per passare dal testo al pre-testo nell'analisi della domanda?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cosa rappresenta, nella metafora delle due porte, il passaggio dal senso al reale?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2503</Words>
  <Application>Microsoft Macintosh PowerPoint</Application>
  <PresentationFormat>Widescreen</PresentationFormat>
  <Paragraphs>450</Paragraphs>
  <Slides>23</Slides>
  <Notes>23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23</vt:i4>
      </vt:variant>
    </vt:vector>
  </HeadingPairs>
  <TitlesOfParts>
    <vt:vector size="30" baseType="lpstr">
      <vt:lpstr>Cutive</vt:lpstr>
      <vt:lpstr>Calibri Light</vt:lpstr>
      <vt:lpstr>Arial</vt:lpstr>
      <vt:lpstr>Calibri</vt:lpstr>
      <vt:lpstr>Noto Sans Symbols</vt:lpstr>
      <vt:lpstr>Wingdings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PptxGenJS</dc:creator>
  <cp:lastModifiedBy>Chiara Savarese</cp:lastModifiedBy>
  <cp:revision>4</cp:revision>
  <dcterms:created xsi:type="dcterms:W3CDTF">2026-08-04T16:04:48Z</dcterms:created>
  <dcterms:modified xsi:type="dcterms:W3CDTF">2026-09-14T14:52:29Z</dcterms:modified>
</cp:coreProperties>
</file>