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12192000" cy="6858000"/>
  <p:notesSz cx="6858000" cy="12192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userDrawn="1">
          <p15:clr>
            <a:srgbClr val="A4A3A4"/>
          </p15:clr>
        </p15:guide>
        <p15:guide id="2" pos="4067" userDrawn="1">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27" roundtripDataSignature="AMtx7mgSxBxGaVWUOv67mbu3hNWtEnR4z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6EB7DF33-2E9A-43F6-A666-9F9B1B42B782}">
  <a:tblStyle styleId="{6EB7DF33-2E9A-43F6-A666-9F9B1B42B782}" styleName="Table_0">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1"/>
    <p:restoredTop sz="94674"/>
  </p:normalViewPr>
  <p:slideViewPr>
    <p:cSldViewPr snapToGrid="0" showGuides="1">
      <p:cViewPr varScale="1">
        <p:scale>
          <a:sx n="119" d="100"/>
          <a:sy n="119" d="100"/>
        </p:scale>
        <p:origin x="760" y="192"/>
      </p:cViewPr>
      <p:guideLst>
        <p:guide orient="horz" pos="2160"/>
        <p:guide pos="4067"/>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customschemas.google.com/relationships/presentationmetadata" Target="meta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914400"/>
            <a:ext cx="4572225" cy="4572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5791200"/>
            <a:ext cx="5486400" cy="54864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
        <p:cNvGrpSpPr/>
        <p:nvPr/>
      </p:nvGrpSpPr>
      <p:grpSpPr>
        <a:xfrm>
          <a:off x="0" y="0"/>
          <a:ext cx="0" cy="0"/>
          <a:chOff x="0" y="0"/>
          <a:chExt cx="0" cy="0"/>
        </a:xfrm>
      </p:grpSpPr>
      <p:sp>
        <p:nvSpPr>
          <p:cNvPr id="8" name="Google Shape;8;p1: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9" name="Google Shape;9;p1: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10" name="Google Shape;10;p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1</a:t>
            </a:fld>
            <a:endParaRPr sz="1800">
              <a:solidFill>
                <a:schemeClr val="dk1"/>
              </a:solidFill>
              <a:latin typeface="Arial"/>
              <a:ea typeface="Arial"/>
              <a:cs typeface="Arial"/>
              <a:sym typeface="Aria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
        <p:cNvGrpSpPr/>
        <p:nvPr/>
      </p:nvGrpSpPr>
      <p:grpSpPr>
        <a:xfrm>
          <a:off x="0" y="0"/>
          <a:ext cx="0" cy="0"/>
          <a:chOff x="0" y="0"/>
          <a:chExt cx="0" cy="0"/>
        </a:xfrm>
      </p:grpSpPr>
      <p:sp>
        <p:nvSpPr>
          <p:cNvPr id="33" name="Google Shape;33;p2: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4" name="Google Shape;34;p2: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35" name="Google Shape;35;p2: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2</a:t>
            </a:fld>
            <a:endParaRPr sz="1800">
              <a:solidFill>
                <a:schemeClr val="dk1"/>
              </a:solidFill>
              <a:latin typeface="Arial"/>
              <a:ea typeface="Arial"/>
              <a:cs typeface="Arial"/>
              <a:sym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
        <p:cNvGrpSpPr/>
        <p:nvPr/>
      </p:nvGrpSpPr>
      <p:grpSpPr>
        <a:xfrm>
          <a:off x="0" y="0"/>
          <a:ext cx="0" cy="0"/>
          <a:chOff x="0" y="0"/>
          <a:chExt cx="0" cy="0"/>
        </a:xfrm>
      </p:grpSpPr>
      <p:sp>
        <p:nvSpPr>
          <p:cNvPr id="73" name="Google Shape;73;p3:notes"/>
          <p:cNvSpPr>
            <a:spLocks noGrp="1" noRot="1" noChangeAspect="1"/>
          </p:cNvSpPr>
          <p:nvPr>
            <p:ph type="sldImg" idx="2"/>
          </p:nvPr>
        </p:nvSpPr>
        <p:spPr>
          <a:xfrm>
            <a:off x="-1166813" y="0"/>
            <a:ext cx="5334001" cy="30003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74" name="Google Shape;74;p3: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75" name="Google Shape;75;p3: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3</a:t>
            </a:fld>
            <a:endParaRPr sz="1800">
              <a:solidFill>
                <a:schemeClr val="dk1"/>
              </a:solidFill>
              <a:latin typeface="Arial"/>
              <a:ea typeface="Arial"/>
              <a:cs typeface="Arial"/>
              <a:sym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
        <p:cNvGrpSpPr/>
        <p:nvPr/>
      </p:nvGrpSpPr>
      <p:grpSpPr>
        <a:xfrm>
          <a:off x="0" y="0"/>
          <a:ext cx="0" cy="0"/>
          <a:chOff x="0" y="0"/>
          <a:chExt cx="0" cy="0"/>
        </a:xfrm>
      </p:grpSpPr>
      <p:sp>
        <p:nvSpPr>
          <p:cNvPr id="102" name="Google Shape;102;p4:notes"/>
          <p:cNvSpPr>
            <a:spLocks noGrp="1" noRot="1" noChangeAspect="1"/>
          </p:cNvSpPr>
          <p:nvPr>
            <p:ph type="sldImg" idx="2"/>
          </p:nvPr>
        </p:nvSpPr>
        <p:spPr>
          <a:xfrm>
            <a:off x="-1166813" y="0"/>
            <a:ext cx="5334001" cy="30003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03" name="Google Shape;103;p4: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104" name="Google Shape;104;p4: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4</a:t>
            </a:fld>
            <a:endParaRPr sz="1800">
              <a:solidFill>
                <a:schemeClr val="dk1"/>
              </a:solidFill>
              <a:latin typeface="Arial"/>
              <a:ea typeface="Arial"/>
              <a:cs typeface="Arial"/>
              <a:sym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5:notes"/>
          <p:cNvSpPr>
            <a:spLocks noGrp="1" noRot="1" noChangeAspect="1"/>
          </p:cNvSpPr>
          <p:nvPr>
            <p:ph type="sldImg" idx="2"/>
          </p:nvPr>
        </p:nvSpPr>
        <p:spPr>
          <a:xfrm>
            <a:off x="-1166813" y="0"/>
            <a:ext cx="5334001" cy="30003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30" name="Google Shape;130;p5: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131" name="Google Shape;131;p5: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5</a:t>
            </a:fld>
            <a:endParaRPr sz="1800">
              <a:solidFill>
                <a:schemeClr val="dk1"/>
              </a:solidFill>
              <a:latin typeface="Arial"/>
              <a:ea typeface="Arial"/>
              <a:cs typeface="Arial"/>
              <a:sym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6: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52" name="Google Shape;152;p6: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153" name="Google Shape;153;p6: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6</a:t>
            </a:fld>
            <a:endParaRPr sz="1800">
              <a:solidFill>
                <a:schemeClr val="dk1"/>
              </a:solidFill>
              <a:latin typeface="Arial"/>
              <a:ea typeface="Arial"/>
              <a:cs typeface="Arial"/>
              <a:sym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7: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180" name="Google Shape;180;p7: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181" name="Google Shape;181;p7: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7</a:t>
            </a:fld>
            <a:endParaRPr sz="1800">
              <a:solidFill>
                <a:schemeClr val="dk1"/>
              </a:solidFill>
              <a:latin typeface="Arial"/>
              <a:ea typeface="Arial"/>
              <a:cs typeface="Arial"/>
              <a:sym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6"/>
        <p:cNvGrpSpPr/>
        <p:nvPr/>
      </p:nvGrpSpPr>
      <p:grpSpPr>
        <a:xfrm>
          <a:off x="0" y="0"/>
          <a:ext cx="0" cy="0"/>
          <a:chOff x="0" y="0"/>
          <a:chExt cx="0" cy="0"/>
        </a:xfrm>
      </p:grpSpPr>
      <p:sp>
        <p:nvSpPr>
          <p:cNvPr id="207" name="Google Shape;207;p8: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08" name="Google Shape;208;p8: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209" name="Google Shape;209;p8: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8</a:t>
            </a:fld>
            <a:endParaRPr sz="1800">
              <a:solidFill>
                <a:schemeClr val="dk1"/>
              </a:solidFill>
              <a:latin typeface="Arial"/>
              <a:ea typeface="Arial"/>
              <a:cs typeface="Arial"/>
              <a:sym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p9: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43" name="Google Shape;243;p9: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244" name="Google Shape;244;p9: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9</a:t>
            </a:fld>
            <a:endParaRPr sz="1800">
              <a:solidFill>
                <a:schemeClr val="dk1"/>
              </a:solidFill>
              <a:latin typeface="Arial"/>
              <a:ea typeface="Arial"/>
              <a:cs typeface="Arial"/>
              <a:sym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
        <p:cNvGrpSpPr/>
        <p:nvPr/>
      </p:nvGrpSpPr>
      <p:grpSpPr>
        <a:xfrm>
          <a:off x="0" y="0"/>
          <a:ext cx="0" cy="0"/>
          <a:chOff x="0" y="0"/>
          <a:chExt cx="0" cy="0"/>
        </a:xfrm>
      </p:grpSpPr>
      <p:sp>
        <p:nvSpPr>
          <p:cNvPr id="290" name="Google Shape;290;p10: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291" name="Google Shape;291;p10: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292" name="Google Shape;292;p10: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10</a:t>
            </a:fld>
            <a:endParaRPr sz="1800">
              <a:solidFill>
                <a:schemeClr val="dk1"/>
              </a:solidFill>
              <a:latin typeface="Arial"/>
              <a:ea typeface="Arial"/>
              <a:cs typeface="Arial"/>
              <a:sym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5"/>
        <p:cNvGrpSpPr/>
        <p:nvPr/>
      </p:nvGrpSpPr>
      <p:grpSpPr>
        <a:xfrm>
          <a:off x="0" y="0"/>
          <a:ext cx="0" cy="0"/>
          <a:chOff x="0" y="0"/>
          <a:chExt cx="0" cy="0"/>
        </a:xfrm>
      </p:grpSpPr>
      <p:sp>
        <p:nvSpPr>
          <p:cNvPr id="316" name="Google Shape;316;p11: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17" name="Google Shape;317;p11: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318" name="Google Shape;318;p1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11</a:t>
            </a:fld>
            <a:endParaRPr sz="1800">
              <a:solidFill>
                <a:schemeClr val="dk1"/>
              </a:solidFill>
              <a:latin typeface="Arial"/>
              <a:ea typeface="Arial"/>
              <a:cs typeface="Arial"/>
              <a:sym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12:notes"/>
          <p:cNvSpPr>
            <a:spLocks noGrp="1" noRot="1" noChangeAspect="1"/>
          </p:cNvSpPr>
          <p:nvPr>
            <p:ph type="sldImg" idx="2"/>
          </p:nvPr>
        </p:nvSpPr>
        <p:spPr>
          <a:xfrm>
            <a:off x="-1166813" y="0"/>
            <a:ext cx="5334001" cy="30003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47" name="Google Shape;347;p12: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348" name="Google Shape;348;p12: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12</a:t>
            </a:fld>
            <a:endParaRPr sz="1800">
              <a:solidFill>
                <a:schemeClr val="dk1"/>
              </a:solidFill>
              <a:latin typeface="Arial"/>
              <a:ea typeface="Arial"/>
              <a:cs typeface="Arial"/>
              <a:sym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13: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380" name="Google Shape;380;p13: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381" name="Google Shape;381;p13: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13</a:t>
            </a:fld>
            <a:endParaRPr sz="1800">
              <a:solidFill>
                <a:schemeClr val="dk1"/>
              </a:solidFill>
              <a:latin typeface="Arial"/>
              <a:ea typeface="Arial"/>
              <a:cs typeface="Arial"/>
              <a:sym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4"/>
        <p:cNvGrpSpPr/>
        <p:nvPr/>
      </p:nvGrpSpPr>
      <p:grpSpPr>
        <a:xfrm>
          <a:off x="0" y="0"/>
          <a:ext cx="0" cy="0"/>
          <a:chOff x="0" y="0"/>
          <a:chExt cx="0" cy="0"/>
        </a:xfrm>
      </p:grpSpPr>
      <p:sp>
        <p:nvSpPr>
          <p:cNvPr id="405" name="Google Shape;405;p14: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06" name="Google Shape;406;p14: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407" name="Google Shape;407;p14: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14</a:t>
            </a:fld>
            <a:endParaRPr sz="1800">
              <a:solidFill>
                <a:schemeClr val="dk1"/>
              </a:solidFill>
              <a:latin typeface="Arial"/>
              <a:ea typeface="Arial"/>
              <a:cs typeface="Arial"/>
              <a:sym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0"/>
        <p:cNvGrpSpPr/>
        <p:nvPr/>
      </p:nvGrpSpPr>
      <p:grpSpPr>
        <a:xfrm>
          <a:off x="0" y="0"/>
          <a:ext cx="0" cy="0"/>
          <a:chOff x="0" y="0"/>
          <a:chExt cx="0" cy="0"/>
        </a:xfrm>
      </p:grpSpPr>
      <p:sp>
        <p:nvSpPr>
          <p:cNvPr id="431" name="Google Shape;431;p15: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32" name="Google Shape;432;p15: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433" name="Google Shape;433;p15: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15</a:t>
            </a:fld>
            <a:endParaRPr sz="1800">
              <a:solidFill>
                <a:schemeClr val="dk1"/>
              </a:solidFill>
              <a:latin typeface="Arial"/>
              <a:ea typeface="Arial"/>
              <a:cs typeface="Arial"/>
              <a:sym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6"/>
        <p:cNvGrpSpPr/>
        <p:nvPr/>
      </p:nvGrpSpPr>
      <p:grpSpPr>
        <a:xfrm>
          <a:off x="0" y="0"/>
          <a:ext cx="0" cy="0"/>
          <a:chOff x="0" y="0"/>
          <a:chExt cx="0" cy="0"/>
        </a:xfrm>
      </p:grpSpPr>
      <p:sp>
        <p:nvSpPr>
          <p:cNvPr id="457" name="Google Shape;457;p16: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58" name="Google Shape;458;p16: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459" name="Google Shape;459;p16: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16</a:t>
            </a:fld>
            <a:endParaRPr sz="1800">
              <a:solidFill>
                <a:schemeClr val="dk1"/>
              </a:solidFill>
              <a:latin typeface="Arial"/>
              <a:ea typeface="Arial"/>
              <a:cs typeface="Arial"/>
              <a:sym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5"/>
        <p:cNvGrpSpPr/>
        <p:nvPr/>
      </p:nvGrpSpPr>
      <p:grpSpPr>
        <a:xfrm>
          <a:off x="0" y="0"/>
          <a:ext cx="0" cy="0"/>
          <a:chOff x="0" y="0"/>
          <a:chExt cx="0" cy="0"/>
        </a:xfrm>
      </p:grpSpPr>
      <p:sp>
        <p:nvSpPr>
          <p:cNvPr id="486" name="Google Shape;486;p17: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487" name="Google Shape;487;p17: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488" name="Google Shape;488;p17: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17</a:t>
            </a:fld>
            <a:endParaRPr sz="1800">
              <a:solidFill>
                <a:schemeClr val="dk1"/>
              </a:solidFill>
              <a:latin typeface="Arial"/>
              <a:ea typeface="Arial"/>
              <a:cs typeface="Arial"/>
              <a:sym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18:notes"/>
          <p:cNvSpPr>
            <a:spLocks noGrp="1" noRot="1" noChangeAspect="1"/>
          </p:cNvSpPr>
          <p:nvPr>
            <p:ph type="sldImg" idx="2"/>
          </p:nvPr>
        </p:nvSpPr>
        <p:spPr>
          <a:xfrm>
            <a:off x="0" y="0"/>
            <a:ext cx="3000000" cy="3000000"/>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16" name="Google Shape;516;p18: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517" name="Google Shape;517;p18: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18</a:t>
            </a:fld>
            <a:endParaRPr sz="1800">
              <a:solidFill>
                <a:schemeClr val="dk1"/>
              </a:solidFill>
              <a:latin typeface="Arial"/>
              <a:ea typeface="Arial"/>
              <a:cs typeface="Arial"/>
              <a:sym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8"/>
        <p:cNvGrpSpPr/>
        <p:nvPr/>
      </p:nvGrpSpPr>
      <p:grpSpPr>
        <a:xfrm>
          <a:off x="0" y="0"/>
          <a:ext cx="0" cy="0"/>
          <a:chOff x="0" y="0"/>
          <a:chExt cx="0" cy="0"/>
        </a:xfrm>
      </p:grpSpPr>
      <p:sp>
        <p:nvSpPr>
          <p:cNvPr id="539" name="Google Shape;539;p19:notes"/>
          <p:cNvSpPr>
            <a:spLocks noGrp="1" noRot="1" noChangeAspect="1"/>
          </p:cNvSpPr>
          <p:nvPr>
            <p:ph type="sldImg" idx="2"/>
          </p:nvPr>
        </p:nvSpPr>
        <p:spPr>
          <a:xfrm>
            <a:off x="-1166813" y="0"/>
            <a:ext cx="5334001" cy="30003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40" name="Google Shape;540;p19: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541" name="Google Shape;541;p19: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19</a:t>
            </a:fld>
            <a:endParaRPr sz="1800">
              <a:solidFill>
                <a:schemeClr val="dk1"/>
              </a:solidFill>
              <a:latin typeface="Arial"/>
              <a:ea typeface="Arial"/>
              <a:cs typeface="Arial"/>
              <a:sym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6"/>
        <p:cNvGrpSpPr/>
        <p:nvPr/>
      </p:nvGrpSpPr>
      <p:grpSpPr>
        <a:xfrm>
          <a:off x="0" y="0"/>
          <a:ext cx="0" cy="0"/>
          <a:chOff x="0" y="0"/>
          <a:chExt cx="0" cy="0"/>
        </a:xfrm>
      </p:grpSpPr>
      <p:sp>
        <p:nvSpPr>
          <p:cNvPr id="567" name="Google Shape;567;p20:notes"/>
          <p:cNvSpPr>
            <a:spLocks noGrp="1" noRot="1" noChangeAspect="1"/>
          </p:cNvSpPr>
          <p:nvPr>
            <p:ph type="sldImg" idx="2"/>
          </p:nvPr>
        </p:nvSpPr>
        <p:spPr>
          <a:xfrm>
            <a:off x="-1166813" y="0"/>
            <a:ext cx="5334001" cy="30003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68" name="Google Shape;568;p20: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569" name="Google Shape;569;p20: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20</a:t>
            </a:fld>
            <a:endParaRPr sz="1800">
              <a:solidFill>
                <a:schemeClr val="dk1"/>
              </a:solidFill>
              <a:latin typeface="Arial"/>
              <a:ea typeface="Arial"/>
              <a:cs typeface="Arial"/>
              <a:sym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1"/>
        <p:cNvGrpSpPr/>
        <p:nvPr/>
      </p:nvGrpSpPr>
      <p:grpSpPr>
        <a:xfrm>
          <a:off x="0" y="0"/>
          <a:ext cx="0" cy="0"/>
          <a:chOff x="0" y="0"/>
          <a:chExt cx="0" cy="0"/>
        </a:xfrm>
      </p:grpSpPr>
      <p:sp>
        <p:nvSpPr>
          <p:cNvPr id="592" name="Google Shape;592;p21:notes"/>
          <p:cNvSpPr>
            <a:spLocks noGrp="1" noRot="1" noChangeAspect="1"/>
          </p:cNvSpPr>
          <p:nvPr>
            <p:ph type="sldImg" idx="2"/>
          </p:nvPr>
        </p:nvSpPr>
        <p:spPr>
          <a:xfrm>
            <a:off x="-1166813" y="0"/>
            <a:ext cx="5334001" cy="3000375"/>
          </a:xfrm>
          <a:custGeom>
            <a:avLst/>
            <a:gdLst/>
            <a:ahLst/>
            <a:cxnLst/>
            <a:rect l="l" t="t" r="r" b="b"/>
            <a:pathLst>
              <a:path w="120000" h="120000" extrusionOk="0">
                <a:moveTo>
                  <a:pt x="0" y="0"/>
                </a:moveTo>
                <a:lnTo>
                  <a:pt x="120000" y="0"/>
                </a:lnTo>
                <a:lnTo>
                  <a:pt x="120000" y="120000"/>
                </a:lnTo>
                <a:lnTo>
                  <a:pt x="0" y="120000"/>
                </a:lnTo>
                <a:close/>
              </a:path>
            </a:pathLst>
          </a:custGeom>
          <a:noFill/>
          <a:ln>
            <a:noFill/>
          </a:ln>
        </p:spPr>
      </p:sp>
      <p:sp>
        <p:nvSpPr>
          <p:cNvPr id="593" name="Google Shape;593;p21:notes"/>
          <p:cNvSpPr txBox="1">
            <a:spLocks noGrp="1"/>
          </p:cNvSpPr>
          <p:nvPr>
            <p:ph type="body" idx="1"/>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200">
              <a:solidFill>
                <a:schemeClr val="dk1"/>
              </a:solidFill>
              <a:latin typeface="Arial"/>
              <a:ea typeface="Arial"/>
              <a:cs typeface="Arial"/>
              <a:sym typeface="Arial"/>
            </a:endParaRPr>
          </a:p>
        </p:txBody>
      </p:sp>
      <p:sp>
        <p:nvSpPr>
          <p:cNvPr id="594" name="Google Shape;594;p21:notes"/>
          <p:cNvSpPr txBox="1">
            <a:spLocks noGrp="1"/>
          </p:cNvSpPr>
          <p:nvPr>
            <p:ph type="sldNum" idx="12"/>
          </p:nvPr>
        </p:nvSpPr>
        <p:spPr>
          <a:xfrm>
            <a:off x="0" y="0"/>
            <a:ext cx="3000000" cy="3000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fld id="{00000000-1234-1234-1234-123412341234}" type="slidenum">
              <a:rPr lang="en-US" sz="1800">
                <a:solidFill>
                  <a:schemeClr val="dk1"/>
                </a:solidFill>
                <a:latin typeface="Arial"/>
                <a:ea typeface="Arial"/>
                <a:cs typeface="Arial"/>
                <a:sym typeface="Arial"/>
              </a:rPr>
              <a:t>21</a:t>
            </a:fld>
            <a:endParaRPr sz="1800">
              <a:solidFill>
                <a:schemeClr val="dk1"/>
              </a:solidFill>
              <a:latin typeface="Arial"/>
              <a:ea typeface="Arial"/>
              <a:cs typeface="Arial"/>
              <a:sym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EFAULT">
  <p:cSld name="DEFAULT">
    <p:bg>
      <p:bgPr>
        <a:solidFill>
          <a:schemeClr val="lt1"/>
        </a:solidFill>
        <a:effectLst/>
      </p:bgPr>
    </p:bg>
    <p:spTree>
      <p:nvGrpSpPr>
        <p:cNvPr id="1" name="Shape 6"/>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spc="0">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1"/>
        <p:cNvGrpSpPr/>
        <p:nvPr/>
      </p:nvGrpSpPr>
      <p:grpSpPr>
        <a:xfrm>
          <a:off x="0" y="0"/>
          <a:ext cx="0" cy="0"/>
          <a:chOff x="0" y="0"/>
          <a:chExt cx="0" cy="0"/>
        </a:xfrm>
      </p:grpSpPr>
      <p:sp>
        <p:nvSpPr>
          <p:cNvPr id="12" name="Google Shape;12;p1"/>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3" name="Google Shape;13;p1"/>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14" name="Google Shape;14;p1"/>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p:txBody>
      </p:sp>
      <p:cxnSp>
        <p:nvCxnSpPr>
          <p:cNvPr id="15" name="Google Shape;15;p1"/>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16" name="Google Shape;16;p1"/>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 name="Google Shape;17;p1"/>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18" name="Google Shape;18;p1"/>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 name="Google Shape;19;p1"/>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20" name="Google Shape;20;p1"/>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 name="Google Shape;21;p1"/>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22" name="Google Shape;22;p1"/>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 name="Google Shape;23;p1"/>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24" name="Google Shape;24;p1"/>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25" name="Google Shape;25;p1"/>
          <p:cNvSpPr/>
          <p:nvPr/>
        </p:nvSpPr>
        <p:spPr>
          <a:xfrm>
            <a:off x="1298448" y="1417320"/>
            <a:ext cx="10344607" cy="36576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6B6B6B"/>
              </a:buClr>
              <a:buSzPts val="1700"/>
              <a:buFont typeface="Calibri"/>
              <a:buNone/>
            </a:pPr>
            <a:r>
              <a:rPr lang="en-US" sz="1700" b="1">
                <a:solidFill>
                  <a:srgbClr val="6B6B6B"/>
                </a:solidFill>
                <a:latin typeface="Calibri"/>
                <a:ea typeface="Calibri"/>
                <a:cs typeface="Calibri"/>
                <a:sym typeface="Calibri"/>
              </a:rPr>
              <a:t>PSICOLOGIA DELLA FORMAZIONE</a:t>
            </a:r>
            <a:endParaRPr sz="1700">
              <a:solidFill>
                <a:schemeClr val="dk1"/>
              </a:solidFill>
              <a:latin typeface="Calibri"/>
              <a:ea typeface="Calibri"/>
              <a:cs typeface="Calibri"/>
              <a:sym typeface="Calibri"/>
            </a:endParaRPr>
          </a:p>
        </p:txBody>
      </p:sp>
      <p:sp>
        <p:nvSpPr>
          <p:cNvPr id="26" name="Google Shape;26;p1"/>
          <p:cNvSpPr/>
          <p:nvPr/>
        </p:nvSpPr>
        <p:spPr>
          <a:xfrm>
            <a:off x="1298448" y="1874520"/>
            <a:ext cx="10344607" cy="14630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3800"/>
              <a:buFont typeface="Calibri"/>
              <a:buNone/>
            </a:pPr>
            <a:r>
              <a:rPr lang="en-US" sz="3800" b="1">
                <a:solidFill>
                  <a:srgbClr val="8A1F2B"/>
                </a:solidFill>
                <a:latin typeface="Calibri"/>
                <a:ea typeface="Calibri"/>
                <a:cs typeface="Calibri"/>
                <a:sym typeface="Calibri"/>
              </a:rPr>
              <a:t>L'analisi dei bisogni</a:t>
            </a:r>
            <a:endParaRPr sz="3800">
              <a:solidFill>
                <a:schemeClr val="dk1"/>
              </a:solidFill>
              <a:latin typeface="Calibri"/>
              <a:ea typeface="Calibri"/>
              <a:cs typeface="Calibri"/>
              <a:sym typeface="Calibri"/>
            </a:endParaRPr>
          </a:p>
          <a:p>
            <a:pPr marL="0" marR="0" lvl="0" indent="0" algn="l" rtl="0">
              <a:spcBef>
                <a:spcPts val="0"/>
              </a:spcBef>
              <a:spcAft>
                <a:spcPts val="0"/>
              </a:spcAft>
              <a:buClr>
                <a:srgbClr val="8A1F2B"/>
              </a:buClr>
              <a:buSzPts val="3800"/>
              <a:buFont typeface="Calibri"/>
              <a:buNone/>
            </a:pPr>
            <a:r>
              <a:rPr lang="en-US" sz="3800" b="1">
                <a:solidFill>
                  <a:srgbClr val="8A1F2B"/>
                </a:solidFill>
                <a:latin typeface="Calibri"/>
                <a:ea typeface="Calibri"/>
                <a:cs typeface="Calibri"/>
                <a:sym typeface="Calibri"/>
              </a:rPr>
              <a:t>di formazione</a:t>
            </a:r>
            <a:endParaRPr sz="3800">
              <a:solidFill>
                <a:schemeClr val="dk1"/>
              </a:solidFill>
              <a:latin typeface="Calibri"/>
              <a:ea typeface="Calibri"/>
              <a:cs typeface="Calibri"/>
              <a:sym typeface="Calibri"/>
            </a:endParaRPr>
          </a:p>
        </p:txBody>
      </p:sp>
      <p:sp>
        <p:nvSpPr>
          <p:cNvPr id="27" name="Google Shape;27;p1"/>
          <p:cNvSpPr/>
          <p:nvPr/>
        </p:nvSpPr>
        <p:spPr>
          <a:xfrm>
            <a:off x="1298448" y="3063240"/>
            <a:ext cx="10344607" cy="41148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6B6B6B"/>
              </a:buClr>
              <a:buSzPts val="2000"/>
              <a:buFont typeface="Calibri"/>
              <a:buNone/>
            </a:pPr>
            <a:r>
              <a:rPr lang="en-US" sz="2000" i="1">
                <a:solidFill>
                  <a:srgbClr val="6B6B6B"/>
                </a:solidFill>
                <a:latin typeface="Calibri"/>
                <a:ea typeface="Calibri"/>
                <a:cs typeface="Calibri"/>
                <a:sym typeface="Calibri"/>
              </a:rPr>
              <a:t>Ascoltare per progettare</a:t>
            </a:r>
            <a:endParaRPr sz="2000">
              <a:solidFill>
                <a:schemeClr val="dk1"/>
              </a:solidFill>
              <a:latin typeface="Calibri"/>
              <a:ea typeface="Calibri"/>
              <a:cs typeface="Calibri"/>
              <a:sym typeface="Calibri"/>
            </a:endParaRPr>
          </a:p>
        </p:txBody>
      </p:sp>
      <p:cxnSp>
        <p:nvCxnSpPr>
          <p:cNvPr id="28" name="Google Shape;28;p1"/>
          <p:cNvCxnSpPr/>
          <p:nvPr/>
        </p:nvCxnSpPr>
        <p:spPr>
          <a:xfrm>
            <a:off x="1298448" y="3611880"/>
            <a:ext cx="1005840" cy="0"/>
          </a:xfrm>
          <a:prstGeom prst="straightConnector1">
            <a:avLst/>
          </a:prstGeom>
          <a:noFill/>
          <a:ln w="25400" cap="flat" cmpd="sng">
            <a:solidFill>
              <a:srgbClr val="8A1F2B"/>
            </a:solidFill>
            <a:prstDash val="solid"/>
            <a:round/>
            <a:headEnd type="none" w="sm" len="sm"/>
            <a:tailEnd type="none" w="sm" len="sm"/>
          </a:ln>
        </p:spPr>
      </p:cxnSp>
      <p:sp>
        <p:nvSpPr>
          <p:cNvPr id="29" name="Google Shape;29;p1"/>
          <p:cNvSpPr/>
          <p:nvPr/>
        </p:nvSpPr>
        <p:spPr>
          <a:xfrm>
            <a:off x="1298448" y="3794760"/>
            <a:ext cx="10344607" cy="38404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292929"/>
              </a:buClr>
              <a:buSzPts val="2000"/>
              <a:buFont typeface="Calibri"/>
              <a:buNone/>
            </a:pPr>
            <a:r>
              <a:rPr lang="en-US" sz="2000" b="1">
                <a:solidFill>
                  <a:srgbClr val="292929"/>
                </a:solidFill>
                <a:latin typeface="Calibri"/>
                <a:ea typeface="Calibri"/>
                <a:cs typeface="Calibri"/>
                <a:sym typeface="Calibri"/>
              </a:rPr>
              <a:t>Capitolo 4</a:t>
            </a:r>
            <a:endParaRPr sz="2000">
              <a:solidFill>
                <a:schemeClr val="dk1"/>
              </a:solidFill>
              <a:latin typeface="Calibri"/>
              <a:ea typeface="Calibri"/>
              <a:cs typeface="Calibri"/>
              <a:sym typeface="Calibri"/>
            </a:endParaRPr>
          </a:p>
        </p:txBody>
      </p:sp>
      <p:sp>
        <p:nvSpPr>
          <p:cNvPr id="30" name="Google Shape;30;p1"/>
          <p:cNvSpPr/>
          <p:nvPr/>
        </p:nvSpPr>
        <p:spPr>
          <a:xfrm>
            <a:off x="1298448" y="4206240"/>
            <a:ext cx="10344607" cy="36576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6B6B6B"/>
              </a:buClr>
              <a:buSzPts val="1900"/>
              <a:buFont typeface="Calibri"/>
              <a:buNone/>
            </a:pPr>
            <a:r>
              <a:rPr lang="en-US" sz="1900" i="1">
                <a:solidFill>
                  <a:srgbClr val="6B6B6B"/>
                </a:solidFill>
                <a:latin typeface="Calibri"/>
                <a:ea typeface="Calibri"/>
                <a:cs typeface="Calibri"/>
                <a:sym typeface="Calibri"/>
              </a:rPr>
              <a:t>Serena Candeo, Andrea Biagioni, Claudio Giovanni Cortese</a:t>
            </a:r>
            <a:endParaRPr sz="1900">
              <a:solidFill>
                <a:schemeClr val="dk1"/>
              </a:solidFill>
              <a:latin typeface="Calibri"/>
              <a:ea typeface="Calibri"/>
              <a:cs typeface="Calibri"/>
              <a:sym typeface="Calibri"/>
            </a:endParaRPr>
          </a:p>
        </p:txBody>
      </p:sp>
      <p:sp>
        <p:nvSpPr>
          <p:cNvPr id="31" name="Google Shape;31;p1"/>
          <p:cNvSpPr/>
          <p:nvPr/>
        </p:nvSpPr>
        <p:spPr>
          <a:xfrm>
            <a:off x="1298448" y="6326715"/>
            <a:ext cx="10344607" cy="32004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Farnese &amp; Ghislieri (2026). </a:t>
            </a:r>
            <a:r>
              <a:rPr lang="en-US" sz="1200" i="1">
                <a:solidFill>
                  <a:srgbClr val="6B6B6B"/>
                </a:solidFill>
                <a:latin typeface="Calibri"/>
                <a:ea typeface="Calibri"/>
                <a:cs typeface="Calibri"/>
                <a:sym typeface="Calibri"/>
              </a:rPr>
              <a:t>Psicologia della formazione. Dall'apprendimento delle persone allo sviluppo organizzativo</a:t>
            </a:r>
            <a:r>
              <a:rPr lang="en-US" sz="1200">
                <a:solidFill>
                  <a:srgbClr val="6B6B6B"/>
                </a:solidFill>
                <a:latin typeface="Calibri"/>
                <a:ea typeface="Calibri"/>
                <a:cs typeface="Calibri"/>
                <a:sym typeface="Calibri"/>
              </a:rPr>
              <a:t>. Milano: Cortina.</a:t>
            </a:r>
            <a:endParaRPr sz="1200">
              <a:solidFill>
                <a:schemeClr val="dk1"/>
              </a:solidFill>
              <a:latin typeface="Calibri"/>
              <a:ea typeface="Calibri"/>
              <a:cs typeface="Calibri"/>
              <a:sym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6"/>
        <p:cNvGrpSpPr/>
        <p:nvPr/>
      </p:nvGrpSpPr>
      <p:grpSpPr>
        <a:xfrm>
          <a:off x="0" y="0"/>
          <a:ext cx="0" cy="0"/>
          <a:chOff x="0" y="0"/>
          <a:chExt cx="0" cy="0"/>
        </a:xfrm>
      </p:grpSpPr>
      <p:sp>
        <p:nvSpPr>
          <p:cNvPr id="37" name="Google Shape;37;p2"/>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8" name="Google Shape;38;p2"/>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39" name="Google Shape;39;p2"/>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40" name="Google Shape;40;p2"/>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41" name="Google Shape;41;p2"/>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 name="Google Shape;42;p2"/>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43" name="Google Shape;43;p2"/>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 name="Google Shape;44;p2"/>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45" name="Google Shape;45;p2"/>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 name="Google Shape;46;p2"/>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47" name="Google Shape;47;p2"/>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8" name="Google Shape;48;p2"/>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49" name="Google Shape;49;p2"/>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50" name="Google Shape;50;p2"/>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8A1F2B"/>
              </a:buClr>
              <a:buSzPts val="1700"/>
              <a:buFont typeface="Calibri"/>
              <a:buNone/>
            </a:pPr>
            <a:r>
              <a:rPr lang="en-US" sz="1700" b="1">
                <a:solidFill>
                  <a:srgbClr val="8A1F2B"/>
                </a:solidFill>
                <a:latin typeface="Calibri"/>
                <a:ea typeface="Calibri"/>
                <a:cs typeface="Calibri"/>
                <a:sym typeface="Calibri"/>
              </a:rPr>
              <a:t>STRUTTURA DEL CAPITOLO</a:t>
            </a:r>
            <a:endParaRPr sz="1700">
              <a:solidFill>
                <a:schemeClr val="dk1"/>
              </a:solidFill>
              <a:latin typeface="Calibri"/>
              <a:ea typeface="Calibri"/>
              <a:cs typeface="Calibri"/>
              <a:sym typeface="Calibri"/>
            </a:endParaRPr>
          </a:p>
        </p:txBody>
      </p:sp>
      <p:sp>
        <p:nvSpPr>
          <p:cNvPr id="51" name="Google Shape;51;p2"/>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Indice</a:t>
            </a:r>
            <a:endParaRPr sz="2700">
              <a:solidFill>
                <a:schemeClr val="dk1"/>
              </a:solidFill>
              <a:latin typeface="Calibri"/>
              <a:ea typeface="Calibri"/>
              <a:cs typeface="Calibri"/>
              <a:sym typeface="Calibri"/>
            </a:endParaRPr>
          </a:p>
        </p:txBody>
      </p:sp>
      <p:cxnSp>
        <p:nvCxnSpPr>
          <p:cNvPr id="52" name="Google Shape;52;p2"/>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53" name="Google Shape;53;p2"/>
          <p:cNvSpPr/>
          <p:nvPr/>
        </p:nvSpPr>
        <p:spPr>
          <a:xfrm>
            <a:off x="1298448" y="1737360"/>
            <a:ext cx="329184" cy="329184"/>
          </a:xfrm>
          <a:prstGeom prst="ellipse">
            <a:avLst/>
          </a:prstGeom>
          <a:solidFill>
            <a:srgbClr val="FFFFFF"/>
          </a:solidFill>
          <a:ln w="15875" cap="flat" cmpd="sng">
            <a:solidFill>
              <a:srgbClr val="8A1F2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4" name="Google Shape;54;p2"/>
          <p:cNvSpPr/>
          <p:nvPr/>
        </p:nvSpPr>
        <p:spPr>
          <a:xfrm>
            <a:off x="1298448" y="1737360"/>
            <a:ext cx="329184" cy="32918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8A1F2B"/>
              </a:buClr>
              <a:buSzPts val="1800"/>
              <a:buFont typeface="Calibri"/>
              <a:buNone/>
            </a:pPr>
            <a:r>
              <a:rPr lang="en-US" sz="1800" b="1">
                <a:solidFill>
                  <a:srgbClr val="8A1F2B"/>
                </a:solidFill>
                <a:latin typeface="Calibri"/>
                <a:ea typeface="Calibri"/>
                <a:cs typeface="Calibri"/>
                <a:sym typeface="Calibri"/>
              </a:rPr>
              <a:t>1</a:t>
            </a:r>
            <a:endParaRPr sz="1800">
              <a:solidFill>
                <a:schemeClr val="dk1"/>
              </a:solidFill>
              <a:latin typeface="Calibri"/>
              <a:ea typeface="Calibri"/>
              <a:cs typeface="Calibri"/>
              <a:sym typeface="Calibri"/>
            </a:endParaRPr>
          </a:p>
        </p:txBody>
      </p:sp>
      <p:sp>
        <p:nvSpPr>
          <p:cNvPr id="55" name="Google Shape;55;p2"/>
          <p:cNvSpPr/>
          <p:nvPr/>
        </p:nvSpPr>
        <p:spPr>
          <a:xfrm>
            <a:off x="1773936" y="1691640"/>
            <a:ext cx="9686239"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Declinazioni dell'analisi dei bisogni</a:t>
            </a:r>
            <a:endParaRPr sz="1900">
              <a:solidFill>
                <a:schemeClr val="dk1"/>
              </a:solidFill>
              <a:latin typeface="Calibri"/>
              <a:ea typeface="Calibri"/>
              <a:cs typeface="Calibri"/>
              <a:sym typeface="Calibri"/>
            </a:endParaRPr>
          </a:p>
        </p:txBody>
      </p:sp>
      <p:sp>
        <p:nvSpPr>
          <p:cNvPr id="56" name="Google Shape;56;p2"/>
          <p:cNvSpPr/>
          <p:nvPr/>
        </p:nvSpPr>
        <p:spPr>
          <a:xfrm>
            <a:off x="1773936" y="2057400"/>
            <a:ext cx="9686239" cy="54864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TNA e LNA a confronto, un'evoluzione storica</a:t>
            </a:r>
            <a:endParaRPr sz="1800">
              <a:solidFill>
                <a:schemeClr val="dk1"/>
              </a:solidFill>
              <a:latin typeface="Calibri"/>
              <a:ea typeface="Calibri"/>
              <a:cs typeface="Calibri"/>
              <a:sym typeface="Calibri"/>
            </a:endParaRPr>
          </a:p>
        </p:txBody>
      </p:sp>
      <p:cxnSp>
        <p:nvCxnSpPr>
          <p:cNvPr id="57" name="Google Shape;57;p2"/>
          <p:cNvCxnSpPr/>
          <p:nvPr/>
        </p:nvCxnSpPr>
        <p:spPr>
          <a:xfrm>
            <a:off x="1298448" y="2660904"/>
            <a:ext cx="10070287" cy="0"/>
          </a:xfrm>
          <a:prstGeom prst="straightConnector1">
            <a:avLst/>
          </a:prstGeom>
          <a:noFill/>
          <a:ln w="9525" cap="flat" cmpd="sng">
            <a:solidFill>
              <a:srgbClr val="DEDAD6"/>
            </a:solidFill>
            <a:prstDash val="solid"/>
            <a:round/>
            <a:headEnd type="none" w="sm" len="sm"/>
            <a:tailEnd type="none" w="sm" len="sm"/>
          </a:ln>
        </p:spPr>
      </p:cxnSp>
      <p:sp>
        <p:nvSpPr>
          <p:cNvPr id="58" name="Google Shape;58;p2"/>
          <p:cNvSpPr/>
          <p:nvPr/>
        </p:nvSpPr>
        <p:spPr>
          <a:xfrm>
            <a:off x="1298448" y="2743200"/>
            <a:ext cx="329184" cy="329184"/>
          </a:xfrm>
          <a:prstGeom prst="ellipse">
            <a:avLst/>
          </a:prstGeom>
          <a:solidFill>
            <a:srgbClr val="FFFFFF"/>
          </a:solidFill>
          <a:ln w="15875" cap="flat" cmpd="sng">
            <a:solidFill>
              <a:srgbClr val="3548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9" name="Google Shape;59;p2"/>
          <p:cNvSpPr/>
          <p:nvPr/>
        </p:nvSpPr>
        <p:spPr>
          <a:xfrm>
            <a:off x="1298448" y="2743200"/>
            <a:ext cx="329184" cy="32918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35486B"/>
              </a:buClr>
              <a:buSzPts val="1800"/>
              <a:buFont typeface="Calibri"/>
              <a:buNone/>
            </a:pPr>
            <a:r>
              <a:rPr lang="en-US" sz="1800" b="1">
                <a:solidFill>
                  <a:srgbClr val="35486B"/>
                </a:solidFill>
                <a:latin typeface="Calibri"/>
                <a:ea typeface="Calibri"/>
                <a:cs typeface="Calibri"/>
                <a:sym typeface="Calibri"/>
              </a:rPr>
              <a:t>2</a:t>
            </a:r>
            <a:endParaRPr sz="1800">
              <a:solidFill>
                <a:schemeClr val="dk1"/>
              </a:solidFill>
              <a:latin typeface="Calibri"/>
              <a:ea typeface="Calibri"/>
              <a:cs typeface="Calibri"/>
              <a:sym typeface="Calibri"/>
            </a:endParaRPr>
          </a:p>
        </p:txBody>
      </p:sp>
      <p:sp>
        <p:nvSpPr>
          <p:cNvPr id="60" name="Google Shape;60;p2"/>
          <p:cNvSpPr/>
          <p:nvPr/>
        </p:nvSpPr>
        <p:spPr>
          <a:xfrm>
            <a:off x="1773936" y="2697480"/>
            <a:ext cx="9686239"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Fonti di informazione per l'analisi dei bisogni</a:t>
            </a:r>
            <a:endParaRPr sz="1900">
              <a:solidFill>
                <a:schemeClr val="dk1"/>
              </a:solidFill>
              <a:latin typeface="Calibri"/>
              <a:ea typeface="Calibri"/>
              <a:cs typeface="Calibri"/>
              <a:sym typeface="Calibri"/>
            </a:endParaRPr>
          </a:p>
        </p:txBody>
      </p:sp>
      <p:sp>
        <p:nvSpPr>
          <p:cNvPr id="61" name="Google Shape;61;p2"/>
          <p:cNvSpPr/>
          <p:nvPr/>
        </p:nvSpPr>
        <p:spPr>
          <a:xfrm>
            <a:off x="1773936" y="3063240"/>
            <a:ext cx="9686239" cy="54864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Fonti esterne e interne, i cinque stakeholder coinvolti</a:t>
            </a:r>
            <a:endParaRPr sz="1800">
              <a:solidFill>
                <a:schemeClr val="dk1"/>
              </a:solidFill>
              <a:latin typeface="Calibri"/>
              <a:ea typeface="Calibri"/>
              <a:cs typeface="Calibri"/>
              <a:sym typeface="Calibri"/>
            </a:endParaRPr>
          </a:p>
        </p:txBody>
      </p:sp>
      <p:cxnSp>
        <p:nvCxnSpPr>
          <p:cNvPr id="62" name="Google Shape;62;p2"/>
          <p:cNvCxnSpPr/>
          <p:nvPr/>
        </p:nvCxnSpPr>
        <p:spPr>
          <a:xfrm>
            <a:off x="1298448" y="3666744"/>
            <a:ext cx="10070287" cy="0"/>
          </a:xfrm>
          <a:prstGeom prst="straightConnector1">
            <a:avLst/>
          </a:prstGeom>
          <a:noFill/>
          <a:ln w="9525" cap="flat" cmpd="sng">
            <a:solidFill>
              <a:srgbClr val="DEDAD6"/>
            </a:solidFill>
            <a:prstDash val="solid"/>
            <a:round/>
            <a:headEnd type="none" w="sm" len="sm"/>
            <a:tailEnd type="none" w="sm" len="sm"/>
          </a:ln>
        </p:spPr>
      </p:cxnSp>
      <p:sp>
        <p:nvSpPr>
          <p:cNvPr id="63" name="Google Shape;63;p2"/>
          <p:cNvSpPr/>
          <p:nvPr/>
        </p:nvSpPr>
        <p:spPr>
          <a:xfrm>
            <a:off x="1298448" y="3749040"/>
            <a:ext cx="329184" cy="329184"/>
          </a:xfrm>
          <a:prstGeom prst="ellipse">
            <a:avLst/>
          </a:prstGeom>
          <a:solidFill>
            <a:srgbClr val="FFFFFF"/>
          </a:solidFill>
          <a:ln w="15875" cap="flat" cmpd="sng">
            <a:solidFill>
              <a:srgbClr val="1F6E6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4" name="Google Shape;64;p2"/>
          <p:cNvSpPr/>
          <p:nvPr/>
        </p:nvSpPr>
        <p:spPr>
          <a:xfrm>
            <a:off x="1298448" y="3749040"/>
            <a:ext cx="329184" cy="32918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1F6E68"/>
              </a:buClr>
              <a:buSzPts val="1800"/>
              <a:buFont typeface="Calibri"/>
              <a:buNone/>
            </a:pPr>
            <a:r>
              <a:rPr lang="en-US" sz="1800" b="1">
                <a:solidFill>
                  <a:srgbClr val="1F6E68"/>
                </a:solidFill>
                <a:latin typeface="Calibri"/>
                <a:ea typeface="Calibri"/>
                <a:cs typeface="Calibri"/>
                <a:sym typeface="Calibri"/>
              </a:rPr>
              <a:t>3</a:t>
            </a:r>
            <a:endParaRPr sz="1800">
              <a:solidFill>
                <a:schemeClr val="dk1"/>
              </a:solidFill>
              <a:latin typeface="Calibri"/>
              <a:ea typeface="Calibri"/>
              <a:cs typeface="Calibri"/>
              <a:sym typeface="Calibri"/>
            </a:endParaRPr>
          </a:p>
        </p:txBody>
      </p:sp>
      <p:sp>
        <p:nvSpPr>
          <p:cNvPr id="65" name="Google Shape;65;p2"/>
          <p:cNvSpPr/>
          <p:nvPr/>
        </p:nvSpPr>
        <p:spPr>
          <a:xfrm>
            <a:off x="1773936" y="3703320"/>
            <a:ext cx="9686239"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Metodi per l'analisi dei bisogni e criteri per la scelta</a:t>
            </a:r>
            <a:endParaRPr sz="1900">
              <a:solidFill>
                <a:schemeClr val="dk1"/>
              </a:solidFill>
              <a:latin typeface="Calibri"/>
              <a:ea typeface="Calibri"/>
              <a:cs typeface="Calibri"/>
              <a:sym typeface="Calibri"/>
            </a:endParaRPr>
          </a:p>
        </p:txBody>
      </p:sp>
      <p:sp>
        <p:nvSpPr>
          <p:cNvPr id="66" name="Google Shape;66;p2"/>
          <p:cNvSpPr/>
          <p:nvPr/>
        </p:nvSpPr>
        <p:spPr>
          <a:xfrm>
            <a:off x="1773936" y="4069080"/>
            <a:ext cx="9686239" cy="54864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Metodi consolidati ed emergenti, criteri di scelta</a:t>
            </a:r>
            <a:endParaRPr sz="1800">
              <a:solidFill>
                <a:schemeClr val="dk1"/>
              </a:solidFill>
              <a:latin typeface="Calibri"/>
              <a:ea typeface="Calibri"/>
              <a:cs typeface="Calibri"/>
              <a:sym typeface="Calibri"/>
            </a:endParaRPr>
          </a:p>
        </p:txBody>
      </p:sp>
      <p:cxnSp>
        <p:nvCxnSpPr>
          <p:cNvPr id="67" name="Google Shape;67;p2"/>
          <p:cNvCxnSpPr/>
          <p:nvPr/>
        </p:nvCxnSpPr>
        <p:spPr>
          <a:xfrm>
            <a:off x="1298448" y="4672584"/>
            <a:ext cx="10070287" cy="0"/>
          </a:xfrm>
          <a:prstGeom prst="straightConnector1">
            <a:avLst/>
          </a:prstGeom>
          <a:noFill/>
          <a:ln w="9525" cap="flat" cmpd="sng">
            <a:solidFill>
              <a:srgbClr val="DEDAD6"/>
            </a:solidFill>
            <a:prstDash val="solid"/>
            <a:round/>
            <a:headEnd type="none" w="sm" len="sm"/>
            <a:tailEnd type="none" w="sm" len="sm"/>
          </a:ln>
        </p:spPr>
      </p:cxnSp>
      <p:sp>
        <p:nvSpPr>
          <p:cNvPr id="68" name="Google Shape;68;p2"/>
          <p:cNvSpPr/>
          <p:nvPr/>
        </p:nvSpPr>
        <p:spPr>
          <a:xfrm>
            <a:off x="1298448" y="4754880"/>
            <a:ext cx="329184" cy="329184"/>
          </a:xfrm>
          <a:prstGeom prst="ellipse">
            <a:avLst/>
          </a:prstGeom>
          <a:solidFill>
            <a:srgbClr val="FFFFFF"/>
          </a:solidFill>
          <a:ln w="15875" cap="flat" cmpd="sng">
            <a:solidFill>
              <a:srgbClr val="B4791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9" name="Google Shape;69;p2"/>
          <p:cNvSpPr/>
          <p:nvPr/>
        </p:nvSpPr>
        <p:spPr>
          <a:xfrm>
            <a:off x="1298448" y="4754880"/>
            <a:ext cx="329184" cy="32918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B4791F"/>
              </a:buClr>
              <a:buSzPts val="1800"/>
              <a:buFont typeface="Calibri"/>
              <a:buNone/>
            </a:pPr>
            <a:r>
              <a:rPr lang="en-US" sz="1800" b="1">
                <a:solidFill>
                  <a:srgbClr val="B4791F"/>
                </a:solidFill>
                <a:latin typeface="Calibri"/>
                <a:ea typeface="Calibri"/>
                <a:cs typeface="Calibri"/>
                <a:sym typeface="Calibri"/>
              </a:rPr>
              <a:t>4</a:t>
            </a:r>
            <a:endParaRPr sz="1800">
              <a:solidFill>
                <a:schemeClr val="dk1"/>
              </a:solidFill>
              <a:latin typeface="Calibri"/>
              <a:ea typeface="Calibri"/>
              <a:cs typeface="Calibri"/>
              <a:sym typeface="Calibri"/>
            </a:endParaRPr>
          </a:p>
        </p:txBody>
      </p:sp>
      <p:sp>
        <p:nvSpPr>
          <p:cNvPr id="70" name="Google Shape;70;p2"/>
          <p:cNvSpPr/>
          <p:nvPr/>
        </p:nvSpPr>
        <p:spPr>
          <a:xfrm>
            <a:off x="1773936" y="4709160"/>
            <a:ext cx="9686239"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Output del processo di analisi dei bisogni</a:t>
            </a:r>
            <a:endParaRPr sz="1900">
              <a:solidFill>
                <a:schemeClr val="dk1"/>
              </a:solidFill>
              <a:latin typeface="Calibri"/>
              <a:ea typeface="Calibri"/>
              <a:cs typeface="Calibri"/>
              <a:sym typeface="Calibri"/>
            </a:endParaRPr>
          </a:p>
        </p:txBody>
      </p:sp>
      <p:sp>
        <p:nvSpPr>
          <p:cNvPr id="71" name="Google Shape;71;p2"/>
          <p:cNvSpPr/>
          <p:nvPr/>
        </p:nvSpPr>
        <p:spPr>
          <a:xfrm>
            <a:off x="1773936" y="5074920"/>
            <a:ext cx="9686239" cy="54864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Ascoltare e farsi ascoltare, trasversalità e priorità</a:t>
            </a:r>
            <a:endParaRPr sz="1800">
              <a:solidFill>
                <a:schemeClr val="dk1"/>
              </a:solidFill>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76"/>
        <p:cNvGrpSpPr/>
        <p:nvPr/>
      </p:nvGrpSpPr>
      <p:grpSpPr>
        <a:xfrm>
          <a:off x="0" y="0"/>
          <a:ext cx="0" cy="0"/>
          <a:chOff x="0" y="0"/>
          <a:chExt cx="0" cy="0"/>
        </a:xfrm>
      </p:grpSpPr>
      <p:sp>
        <p:nvSpPr>
          <p:cNvPr id="77" name="Google Shape;77;p3"/>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78" name="Google Shape;78;p3"/>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79" name="Google Shape;79;p3"/>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80" name="Google Shape;80;p3"/>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81" name="Google Shape;81;p3"/>
          <p:cNvSpPr/>
          <p:nvPr/>
        </p:nvSpPr>
        <p:spPr>
          <a:xfrm>
            <a:off x="283464" y="2340864"/>
            <a:ext cx="347472" cy="347472"/>
          </a:xfrm>
          <a:prstGeom prst="ellipse">
            <a:avLst/>
          </a:prstGeom>
          <a:solidFill>
            <a:srgbClr val="8A1F2B"/>
          </a:solidFill>
          <a:ln w="15875" cap="flat" cmpd="sng">
            <a:solidFill>
              <a:srgbClr val="8A1F2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2" name="Google Shape;82;p3"/>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83" name="Google Shape;83;p3"/>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4" name="Google Shape;84;p3"/>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85" name="Google Shape;85;p3"/>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6" name="Google Shape;86;p3"/>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87" name="Google Shape;87;p3"/>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8" name="Google Shape;88;p3"/>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89" name="Google Shape;89;p3"/>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90" name="Google Shape;90;p3"/>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8A1F2B"/>
              </a:buClr>
              <a:buSzPts val="1700"/>
              <a:buFont typeface="Calibri"/>
              <a:buNone/>
            </a:pPr>
            <a:r>
              <a:rPr lang="en-US" sz="1700" b="1">
                <a:solidFill>
                  <a:srgbClr val="8A1F2B"/>
                </a:solidFill>
                <a:latin typeface="Calibri"/>
                <a:ea typeface="Calibri"/>
                <a:cs typeface="Calibri"/>
                <a:sym typeface="Calibri"/>
              </a:rPr>
              <a:t>1. DECLINAZIONI DELL'ANALISI DEI BISOGNI</a:t>
            </a:r>
            <a:endParaRPr sz="1700">
              <a:solidFill>
                <a:schemeClr val="dk1"/>
              </a:solidFill>
              <a:latin typeface="Calibri"/>
              <a:ea typeface="Calibri"/>
              <a:cs typeface="Calibri"/>
              <a:sym typeface="Calibri"/>
            </a:endParaRPr>
          </a:p>
        </p:txBody>
      </p:sp>
      <p:sp>
        <p:nvSpPr>
          <p:cNvPr id="91" name="Google Shape;91;p3"/>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Che cos'è l'analisi dei bisogni</a:t>
            </a:r>
            <a:endParaRPr sz="2700">
              <a:solidFill>
                <a:schemeClr val="dk1"/>
              </a:solidFill>
              <a:latin typeface="Calibri"/>
              <a:ea typeface="Calibri"/>
              <a:cs typeface="Calibri"/>
              <a:sym typeface="Calibri"/>
            </a:endParaRPr>
          </a:p>
        </p:txBody>
      </p:sp>
      <p:cxnSp>
        <p:nvCxnSpPr>
          <p:cNvPr id="92" name="Google Shape;92;p3"/>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93" name="Google Shape;93;p3"/>
          <p:cNvSpPr/>
          <p:nvPr/>
        </p:nvSpPr>
        <p:spPr>
          <a:xfrm>
            <a:off x="1252728" y="1316736"/>
            <a:ext cx="914400" cy="9144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8A1F2B"/>
              </a:buClr>
              <a:buSzPts val="5400"/>
              <a:buFont typeface="Calibri"/>
              <a:buNone/>
            </a:pPr>
            <a:r>
              <a:rPr lang="en-US" sz="5400" b="1">
                <a:solidFill>
                  <a:srgbClr val="8A1F2B"/>
                </a:solidFill>
                <a:latin typeface="Calibri"/>
                <a:ea typeface="Calibri"/>
                <a:cs typeface="Calibri"/>
                <a:sym typeface="Calibri"/>
              </a:rPr>
              <a:t>“</a:t>
            </a:r>
            <a:endParaRPr sz="5400">
              <a:solidFill>
                <a:schemeClr val="dk1"/>
              </a:solidFill>
              <a:latin typeface="Calibri"/>
              <a:ea typeface="Calibri"/>
              <a:cs typeface="Calibri"/>
              <a:sym typeface="Calibri"/>
            </a:endParaRPr>
          </a:p>
        </p:txBody>
      </p:sp>
      <p:sp>
        <p:nvSpPr>
          <p:cNvPr id="94" name="Google Shape;94;p3"/>
          <p:cNvSpPr/>
          <p:nvPr/>
        </p:nvSpPr>
        <p:spPr>
          <a:xfrm>
            <a:off x="1755648" y="1554480"/>
            <a:ext cx="9887407" cy="1188720"/>
          </a:xfrm>
          <a:prstGeom prst="rect">
            <a:avLst/>
          </a:prstGeom>
          <a:noFill/>
          <a:ln>
            <a:noFill/>
          </a:ln>
        </p:spPr>
        <p:txBody>
          <a:bodyPr spcFirstLastPara="1" wrap="square" lIns="91425" tIns="45700" rIns="91425" bIns="45700" anchor="t" anchorCtr="0">
            <a:noAutofit/>
          </a:bodyPr>
          <a:lstStyle/>
          <a:p>
            <a:pPr marL="0" marR="0" lvl="0" indent="0" algn="l" rtl="0">
              <a:lnSpc>
                <a:spcPct val="112000"/>
              </a:lnSpc>
              <a:spcBef>
                <a:spcPts val="0"/>
              </a:spcBef>
              <a:spcAft>
                <a:spcPts val="0"/>
              </a:spcAft>
              <a:buClr>
                <a:srgbClr val="292929"/>
              </a:buClr>
              <a:buSzPts val="1800"/>
              <a:buFont typeface="Calibri"/>
              <a:buNone/>
            </a:pPr>
            <a:r>
              <a:rPr lang="en-US" sz="1800" i="1">
                <a:solidFill>
                  <a:srgbClr val="292929"/>
                </a:solidFill>
                <a:latin typeface="Calibri"/>
                <a:ea typeface="Calibri"/>
                <a:cs typeface="Calibri"/>
                <a:sym typeface="Calibri"/>
              </a:rPr>
              <a:t>Un'indagine che permette l'esame dell'attuale contesto organizzativo, del mercato in cui l'organizzazione opera e delle competenze necessarie ad agire nello stesso</a:t>
            </a:r>
            <a:endParaRPr sz="1800">
              <a:solidFill>
                <a:schemeClr val="dk1"/>
              </a:solidFill>
              <a:latin typeface="Calibri"/>
              <a:ea typeface="Calibri"/>
              <a:cs typeface="Calibri"/>
              <a:sym typeface="Calibri"/>
            </a:endParaRPr>
          </a:p>
          <a:p>
            <a:pPr marL="0" marR="0" lvl="0" indent="0" algn="l" rtl="0">
              <a:lnSpc>
                <a:spcPct val="112000"/>
              </a:lnSpc>
              <a:spcBef>
                <a:spcPts val="0"/>
              </a:spcBef>
              <a:spcAft>
                <a:spcPts val="0"/>
              </a:spcAft>
              <a:buClr>
                <a:srgbClr val="8A1F2B"/>
              </a:buClr>
              <a:buSzPts val="1600"/>
              <a:buFont typeface="Calibri"/>
              <a:buNone/>
            </a:pPr>
            <a:r>
              <a:rPr lang="en-US" sz="1600" b="1">
                <a:solidFill>
                  <a:srgbClr val="8A1F2B"/>
                </a:solidFill>
                <a:latin typeface="Calibri"/>
                <a:ea typeface="Calibri"/>
                <a:cs typeface="Calibri"/>
                <a:sym typeface="Calibri"/>
              </a:rPr>
              <a:t>Candeo, Biagioni, Cortese</a:t>
            </a:r>
            <a:endParaRPr sz="1800">
              <a:solidFill>
                <a:schemeClr val="dk1"/>
              </a:solidFill>
              <a:latin typeface="Calibri"/>
              <a:ea typeface="Calibri"/>
              <a:cs typeface="Calibri"/>
              <a:sym typeface="Calibri"/>
            </a:endParaRPr>
          </a:p>
        </p:txBody>
      </p:sp>
      <p:cxnSp>
        <p:nvCxnSpPr>
          <p:cNvPr id="95" name="Google Shape;95;p3"/>
          <p:cNvCxnSpPr/>
          <p:nvPr/>
        </p:nvCxnSpPr>
        <p:spPr>
          <a:xfrm>
            <a:off x="1298448" y="2788920"/>
            <a:ext cx="10344607" cy="0"/>
          </a:xfrm>
          <a:prstGeom prst="straightConnector1">
            <a:avLst/>
          </a:prstGeom>
          <a:noFill/>
          <a:ln w="12700" cap="flat" cmpd="sng">
            <a:solidFill>
              <a:srgbClr val="DEDAD6"/>
            </a:solidFill>
            <a:prstDash val="solid"/>
            <a:round/>
            <a:headEnd type="none" w="sm" len="sm"/>
            <a:tailEnd type="none" w="sm" len="sm"/>
          </a:ln>
        </p:spPr>
      </p:cxnSp>
      <p:sp>
        <p:nvSpPr>
          <p:cNvPr id="96" name="Google Shape;96;p3"/>
          <p:cNvSpPr/>
          <p:nvPr/>
        </p:nvSpPr>
        <p:spPr>
          <a:xfrm>
            <a:off x="1298448" y="2971800"/>
            <a:ext cx="10344607" cy="36576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8A1F2B"/>
              </a:buClr>
              <a:buSzPts val="1800"/>
              <a:buFont typeface="Calibri"/>
              <a:buNone/>
            </a:pPr>
            <a:r>
              <a:rPr lang="en-US" sz="1800" b="1">
                <a:solidFill>
                  <a:srgbClr val="8A1F2B"/>
                </a:solidFill>
                <a:latin typeface="Calibri"/>
                <a:ea typeface="Calibri"/>
                <a:cs typeface="Calibri"/>
                <a:sym typeface="Calibri"/>
              </a:rPr>
              <a:t>Richiede figure specializzate in grado di:</a:t>
            </a:r>
            <a:endParaRPr sz="1800">
              <a:solidFill>
                <a:schemeClr val="dk1"/>
              </a:solidFill>
              <a:latin typeface="Calibri"/>
              <a:ea typeface="Calibri"/>
              <a:cs typeface="Calibri"/>
              <a:sym typeface="Calibri"/>
            </a:endParaRPr>
          </a:p>
        </p:txBody>
      </p:sp>
      <p:sp>
        <p:nvSpPr>
          <p:cNvPr id="97" name="Google Shape;97;p3"/>
          <p:cNvSpPr/>
          <p:nvPr/>
        </p:nvSpPr>
        <p:spPr>
          <a:xfrm>
            <a:off x="1298448" y="3391350"/>
            <a:ext cx="274320" cy="36576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8A1F2B"/>
              </a:buClr>
              <a:buSzPts val="1800"/>
              <a:buFont typeface="Calibri"/>
              <a:buNone/>
            </a:pPr>
            <a:r>
              <a:rPr lang="en-US" sz="1800" b="1">
                <a:solidFill>
                  <a:srgbClr val="8A1F2B"/>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98" name="Google Shape;98;p3"/>
          <p:cNvSpPr/>
          <p:nvPr/>
        </p:nvSpPr>
        <p:spPr>
          <a:xfrm>
            <a:off x="1591056" y="3391350"/>
            <a:ext cx="10051999" cy="731520"/>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292929"/>
              </a:buClr>
              <a:buSzPts val="1800"/>
              <a:buFont typeface="Calibri"/>
              <a:buNone/>
            </a:pPr>
            <a:r>
              <a:rPr lang="en-US" sz="1800" dirty="0" err="1">
                <a:solidFill>
                  <a:srgbClr val="292929"/>
                </a:solidFill>
                <a:latin typeface="Calibri"/>
                <a:ea typeface="Calibri"/>
                <a:cs typeface="Calibri"/>
                <a:sym typeface="Calibri"/>
              </a:rPr>
              <a:t>Progettarla</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indirizzarne</a:t>
            </a:r>
            <a:r>
              <a:rPr lang="en-US" sz="1800" dirty="0">
                <a:solidFill>
                  <a:srgbClr val="292929"/>
                </a:solidFill>
                <a:latin typeface="Calibri"/>
                <a:ea typeface="Calibri"/>
                <a:cs typeface="Calibri"/>
                <a:sym typeface="Calibri"/>
              </a:rPr>
              <a:t> e </a:t>
            </a:r>
            <a:r>
              <a:rPr lang="en-US" sz="1800" dirty="0" err="1">
                <a:solidFill>
                  <a:srgbClr val="292929"/>
                </a:solidFill>
                <a:latin typeface="Calibri"/>
                <a:ea typeface="Calibri"/>
                <a:cs typeface="Calibri"/>
                <a:sym typeface="Calibri"/>
              </a:rPr>
              <a:t>guidarne</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i</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passaggi</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utilizzare</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i</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risultati</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nelle</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pratiche</a:t>
            </a:r>
            <a:r>
              <a:rPr lang="en-US" sz="1800" dirty="0">
                <a:solidFill>
                  <a:srgbClr val="292929"/>
                </a:solidFill>
                <a:latin typeface="Calibri"/>
                <a:ea typeface="Calibri"/>
                <a:cs typeface="Calibri"/>
                <a:sym typeface="Calibri"/>
              </a:rPr>
              <a:t> HRM</a:t>
            </a:r>
            <a:endParaRPr sz="1800" dirty="0">
              <a:solidFill>
                <a:schemeClr val="dk1"/>
              </a:solidFill>
              <a:latin typeface="Calibri"/>
              <a:ea typeface="Calibri"/>
              <a:cs typeface="Calibri"/>
              <a:sym typeface="Calibri"/>
            </a:endParaRPr>
          </a:p>
        </p:txBody>
      </p:sp>
      <p:sp>
        <p:nvSpPr>
          <p:cNvPr id="99" name="Google Shape;99;p3"/>
          <p:cNvSpPr/>
          <p:nvPr/>
        </p:nvSpPr>
        <p:spPr>
          <a:xfrm>
            <a:off x="1298448" y="3878130"/>
            <a:ext cx="274320" cy="36576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8A1F2B"/>
              </a:buClr>
              <a:buSzPts val="1800"/>
              <a:buFont typeface="Calibri"/>
              <a:buNone/>
            </a:pPr>
            <a:r>
              <a:rPr lang="en-US" sz="1800" b="1">
                <a:solidFill>
                  <a:srgbClr val="8A1F2B"/>
                </a:solidFill>
                <a:latin typeface="Calibri"/>
                <a:ea typeface="Calibri"/>
                <a:cs typeface="Calibri"/>
                <a:sym typeface="Calibri"/>
              </a:rPr>
              <a:t>—</a:t>
            </a:r>
            <a:endParaRPr sz="1800">
              <a:solidFill>
                <a:schemeClr val="dk1"/>
              </a:solidFill>
              <a:latin typeface="Calibri"/>
              <a:ea typeface="Calibri"/>
              <a:cs typeface="Calibri"/>
              <a:sym typeface="Calibri"/>
            </a:endParaRPr>
          </a:p>
        </p:txBody>
      </p:sp>
      <p:sp>
        <p:nvSpPr>
          <p:cNvPr id="100" name="Google Shape;100;p3"/>
          <p:cNvSpPr/>
          <p:nvPr/>
        </p:nvSpPr>
        <p:spPr>
          <a:xfrm>
            <a:off x="1591056" y="3878130"/>
            <a:ext cx="10051999" cy="731520"/>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292929"/>
              </a:buClr>
              <a:buSzPts val="1800"/>
              <a:buFont typeface="Calibri"/>
              <a:buNone/>
            </a:pPr>
            <a:r>
              <a:rPr lang="en-US" sz="1800" dirty="0" err="1">
                <a:solidFill>
                  <a:srgbClr val="292929"/>
                </a:solidFill>
                <a:latin typeface="Calibri"/>
                <a:ea typeface="Calibri"/>
                <a:cs typeface="Calibri"/>
                <a:sym typeface="Calibri"/>
              </a:rPr>
              <a:t>Interfacciarsi</a:t>
            </a:r>
            <a:r>
              <a:rPr lang="en-US" sz="1800" dirty="0">
                <a:solidFill>
                  <a:srgbClr val="292929"/>
                </a:solidFill>
                <a:latin typeface="Calibri"/>
                <a:ea typeface="Calibri"/>
                <a:cs typeface="Calibri"/>
                <a:sym typeface="Calibri"/>
              </a:rPr>
              <a:t> con </a:t>
            </a:r>
            <a:r>
              <a:rPr lang="en-US" sz="1800" dirty="0" err="1">
                <a:solidFill>
                  <a:srgbClr val="292929"/>
                </a:solidFill>
                <a:latin typeface="Calibri"/>
                <a:ea typeface="Calibri"/>
                <a:cs typeface="Calibri"/>
                <a:sym typeface="Calibri"/>
              </a:rPr>
              <a:t>molteplici</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interlocutori</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interni</a:t>
            </a:r>
            <a:r>
              <a:rPr lang="en-US" sz="1800" dirty="0">
                <a:solidFill>
                  <a:srgbClr val="292929"/>
                </a:solidFill>
                <a:latin typeface="Calibri"/>
                <a:ea typeface="Calibri"/>
                <a:cs typeface="Calibri"/>
                <a:sym typeface="Calibri"/>
              </a:rPr>
              <a:t> ed </a:t>
            </a:r>
            <a:r>
              <a:rPr lang="en-US" sz="1800" dirty="0" err="1">
                <a:solidFill>
                  <a:srgbClr val="292929"/>
                </a:solidFill>
                <a:latin typeface="Calibri"/>
                <a:ea typeface="Calibri"/>
                <a:cs typeface="Calibri"/>
                <a:sym typeface="Calibri"/>
              </a:rPr>
              <a:t>esterni</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alimentando</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una</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cultura</a:t>
            </a:r>
            <a:r>
              <a:rPr lang="en-US" sz="1800" dirty="0">
                <a:solidFill>
                  <a:srgbClr val="292929"/>
                </a:solidFill>
                <a:latin typeface="Calibri"/>
                <a:ea typeface="Calibri"/>
                <a:cs typeface="Calibri"/>
                <a:sym typeface="Calibri"/>
              </a:rPr>
              <a:t> </a:t>
            </a:r>
            <a:r>
              <a:rPr lang="en-US" sz="1800" dirty="0" err="1">
                <a:solidFill>
                  <a:srgbClr val="292929"/>
                </a:solidFill>
                <a:latin typeface="Calibri"/>
                <a:ea typeface="Calibri"/>
                <a:cs typeface="Calibri"/>
                <a:sym typeface="Calibri"/>
              </a:rPr>
              <a:t>dell'apprendimento</a:t>
            </a:r>
            <a:endParaRPr sz="1800" dirty="0">
              <a:solidFill>
                <a:schemeClr val="dk1"/>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05"/>
        <p:cNvGrpSpPr/>
        <p:nvPr/>
      </p:nvGrpSpPr>
      <p:grpSpPr>
        <a:xfrm>
          <a:off x="0" y="0"/>
          <a:ext cx="0" cy="0"/>
          <a:chOff x="0" y="0"/>
          <a:chExt cx="0" cy="0"/>
        </a:xfrm>
      </p:grpSpPr>
      <p:sp>
        <p:nvSpPr>
          <p:cNvPr id="106" name="Google Shape;106;p4"/>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07" name="Google Shape;107;p4"/>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108" name="Google Shape;108;p4"/>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109" name="Google Shape;109;p4"/>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110" name="Google Shape;110;p4"/>
          <p:cNvSpPr/>
          <p:nvPr/>
        </p:nvSpPr>
        <p:spPr>
          <a:xfrm>
            <a:off x="283464" y="2340864"/>
            <a:ext cx="347472" cy="347472"/>
          </a:xfrm>
          <a:prstGeom prst="ellipse">
            <a:avLst/>
          </a:prstGeom>
          <a:solidFill>
            <a:srgbClr val="8A1F2B"/>
          </a:solidFill>
          <a:ln w="15875" cap="flat" cmpd="sng">
            <a:solidFill>
              <a:srgbClr val="8A1F2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1" name="Google Shape;111;p4"/>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112" name="Google Shape;112;p4"/>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3" name="Google Shape;113;p4"/>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114" name="Google Shape;114;p4"/>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5" name="Google Shape;115;p4"/>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116" name="Google Shape;116;p4"/>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7" name="Google Shape;117;p4"/>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118" name="Google Shape;118;p4"/>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119" name="Google Shape;119;p4"/>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8A1F2B"/>
              </a:buClr>
              <a:buSzPts val="1700"/>
              <a:buFont typeface="Calibri"/>
              <a:buNone/>
            </a:pPr>
            <a:r>
              <a:rPr lang="en-US" sz="1700" b="1">
                <a:solidFill>
                  <a:srgbClr val="8A1F2B"/>
                </a:solidFill>
                <a:latin typeface="Calibri"/>
                <a:ea typeface="Calibri"/>
                <a:cs typeface="Calibri"/>
                <a:sym typeface="Calibri"/>
              </a:rPr>
              <a:t>1. DECLINAZIONI DELL'ANALISI DEI BISOGNI</a:t>
            </a:r>
            <a:endParaRPr sz="1700">
              <a:solidFill>
                <a:schemeClr val="dk1"/>
              </a:solidFill>
              <a:latin typeface="Calibri"/>
              <a:ea typeface="Calibri"/>
              <a:cs typeface="Calibri"/>
              <a:sym typeface="Calibri"/>
            </a:endParaRPr>
          </a:p>
        </p:txBody>
      </p:sp>
      <p:sp>
        <p:nvSpPr>
          <p:cNvPr id="120" name="Google Shape;120;p4"/>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TNA e LNA: due accezioni</a:t>
            </a:r>
            <a:endParaRPr sz="2700">
              <a:solidFill>
                <a:schemeClr val="dk1"/>
              </a:solidFill>
              <a:latin typeface="Calibri"/>
              <a:ea typeface="Calibri"/>
              <a:cs typeface="Calibri"/>
              <a:sym typeface="Calibri"/>
            </a:endParaRPr>
          </a:p>
        </p:txBody>
      </p:sp>
      <p:cxnSp>
        <p:nvCxnSpPr>
          <p:cNvPr id="121" name="Google Shape;121;p4"/>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122" name="Google Shape;122;p4"/>
          <p:cNvSpPr/>
          <p:nvPr/>
        </p:nvSpPr>
        <p:spPr>
          <a:xfrm>
            <a:off x="1298448" y="16916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1900"/>
              <a:buFont typeface="Calibri"/>
              <a:buNone/>
            </a:pPr>
            <a:r>
              <a:rPr lang="en-US" sz="1900" b="1">
                <a:solidFill>
                  <a:srgbClr val="8A1F2B"/>
                </a:solidFill>
                <a:latin typeface="Calibri"/>
                <a:ea typeface="Calibri"/>
                <a:cs typeface="Calibri"/>
                <a:sym typeface="Calibri"/>
              </a:rPr>
              <a:t>Training Needs Analysis (TNA)</a:t>
            </a:r>
            <a:endParaRPr sz="1900">
              <a:solidFill>
                <a:schemeClr val="dk1"/>
              </a:solidFill>
              <a:latin typeface="Calibri"/>
              <a:ea typeface="Calibri"/>
              <a:cs typeface="Calibri"/>
              <a:sym typeface="Calibri"/>
            </a:endParaRPr>
          </a:p>
        </p:txBody>
      </p:sp>
      <p:sp>
        <p:nvSpPr>
          <p:cNvPr id="123" name="Google Shape;123;p4"/>
          <p:cNvSpPr/>
          <p:nvPr/>
        </p:nvSpPr>
        <p:spPr>
          <a:xfrm>
            <a:off x="1298448" y="2093976"/>
            <a:ext cx="4897984" cy="234086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Riconosce come soluzione ai gap di competenza uno o più interventi d'aula: trasferimento di conoscenze unidirezionale, dal formatore al gruppo di discenti (v. formazione colmativa, Capitolo 3)</a:t>
            </a:r>
            <a:endParaRPr sz="1800">
              <a:solidFill>
                <a:schemeClr val="dk1"/>
              </a:solidFill>
              <a:latin typeface="Calibri"/>
              <a:ea typeface="Calibri"/>
              <a:cs typeface="Calibri"/>
              <a:sym typeface="Calibri"/>
            </a:endParaRPr>
          </a:p>
        </p:txBody>
      </p:sp>
      <p:cxnSp>
        <p:nvCxnSpPr>
          <p:cNvPr id="124" name="Google Shape;124;p4"/>
          <p:cNvCxnSpPr/>
          <p:nvPr/>
        </p:nvCxnSpPr>
        <p:spPr>
          <a:xfrm>
            <a:off x="6333592" y="1691640"/>
            <a:ext cx="0" cy="2743200"/>
          </a:xfrm>
          <a:prstGeom prst="straightConnector1">
            <a:avLst/>
          </a:prstGeom>
          <a:noFill/>
          <a:ln w="9525" cap="flat" cmpd="sng">
            <a:solidFill>
              <a:srgbClr val="DEDAD6"/>
            </a:solidFill>
            <a:prstDash val="solid"/>
            <a:round/>
            <a:headEnd type="none" w="sm" len="sm"/>
            <a:tailEnd type="none" w="sm" len="sm"/>
          </a:ln>
        </p:spPr>
      </p:cxnSp>
      <p:sp>
        <p:nvSpPr>
          <p:cNvPr id="125" name="Google Shape;125;p4"/>
          <p:cNvSpPr/>
          <p:nvPr/>
        </p:nvSpPr>
        <p:spPr>
          <a:xfrm>
            <a:off x="6470752" y="16916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1900"/>
              <a:buFont typeface="Calibri"/>
              <a:buNone/>
            </a:pPr>
            <a:r>
              <a:rPr lang="en-US" sz="1900" b="1">
                <a:solidFill>
                  <a:srgbClr val="8A1F2B"/>
                </a:solidFill>
                <a:latin typeface="Calibri"/>
                <a:ea typeface="Calibri"/>
                <a:cs typeface="Calibri"/>
                <a:sym typeface="Calibri"/>
              </a:rPr>
              <a:t>Learning Needs Analysis (LNA)</a:t>
            </a:r>
            <a:endParaRPr sz="1900">
              <a:solidFill>
                <a:schemeClr val="dk1"/>
              </a:solidFill>
              <a:latin typeface="Calibri"/>
              <a:ea typeface="Calibri"/>
              <a:cs typeface="Calibri"/>
              <a:sym typeface="Calibri"/>
            </a:endParaRPr>
          </a:p>
        </p:txBody>
      </p:sp>
      <p:sp>
        <p:nvSpPr>
          <p:cNvPr id="126" name="Google Shape;126;p4"/>
          <p:cNvSpPr/>
          <p:nvPr/>
        </p:nvSpPr>
        <p:spPr>
          <a:xfrm>
            <a:off x="6470752" y="2093976"/>
            <a:ext cx="4897984" cy="234086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Metodologie più ampie, ben oltre l'addestramento: criterio guida sono le caratteristiche dei discenti, le preferenze di apprendimento, le strategie di sviluppo (v. formazione integrativa e soprattutto maturativa, Capitolo 3)</a:t>
            </a:r>
            <a:endParaRPr sz="1800">
              <a:solidFill>
                <a:schemeClr val="dk1"/>
              </a:solidFill>
              <a:latin typeface="Calibri"/>
              <a:ea typeface="Calibri"/>
              <a:cs typeface="Calibri"/>
              <a:sym typeface="Calibri"/>
            </a:endParaRPr>
          </a:p>
        </p:txBody>
      </p:sp>
      <p:sp>
        <p:nvSpPr>
          <p:cNvPr id="127" name="Google Shape;127;p4"/>
          <p:cNvSpPr/>
          <p:nvPr/>
        </p:nvSpPr>
        <p:spPr>
          <a:xfrm>
            <a:off x="6379615" y="4434840"/>
            <a:ext cx="4897985" cy="900935"/>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292929"/>
              </a:buClr>
              <a:buSzPts val="1800"/>
              <a:buFont typeface="Calibri"/>
              <a:buNone/>
            </a:pPr>
            <a:r>
              <a:rPr lang="en-US" sz="1800" i="1" dirty="0">
                <a:solidFill>
                  <a:srgbClr val="292929"/>
                </a:solidFill>
                <a:latin typeface="Calibri"/>
                <a:ea typeface="Calibri"/>
                <a:cs typeface="Calibri"/>
                <a:sym typeface="Calibri"/>
              </a:rPr>
              <a:t>La LNA </a:t>
            </a:r>
            <a:r>
              <a:rPr lang="en-US" sz="1800" i="1" dirty="0" err="1">
                <a:solidFill>
                  <a:srgbClr val="292929"/>
                </a:solidFill>
                <a:latin typeface="Calibri"/>
                <a:ea typeface="Calibri"/>
                <a:cs typeface="Calibri"/>
                <a:sym typeface="Calibri"/>
              </a:rPr>
              <a:t>si</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estende</a:t>
            </a:r>
            <a:r>
              <a:rPr lang="en-US" sz="1800" i="1" dirty="0">
                <a:solidFill>
                  <a:srgbClr val="292929"/>
                </a:solidFill>
                <a:latin typeface="Calibri"/>
                <a:ea typeface="Calibri"/>
                <a:cs typeface="Calibri"/>
                <a:sym typeface="Calibri"/>
              </a:rPr>
              <a:t> a </a:t>
            </a:r>
            <a:r>
              <a:rPr lang="en-US" sz="1800" i="1" dirty="0" err="1">
                <a:solidFill>
                  <a:srgbClr val="292929"/>
                </a:solidFill>
                <a:latin typeface="Calibri"/>
                <a:ea typeface="Calibri"/>
                <a:cs typeface="Calibri"/>
                <a:sym typeface="Calibri"/>
              </a:rPr>
              <a:t>contesti</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informali</a:t>
            </a:r>
            <a:r>
              <a:rPr lang="en-US" sz="1800" i="1" dirty="0">
                <a:solidFill>
                  <a:srgbClr val="292929"/>
                </a:solidFill>
                <a:latin typeface="Calibri"/>
                <a:ea typeface="Calibri"/>
                <a:cs typeface="Calibri"/>
                <a:sym typeface="Calibri"/>
              </a:rPr>
              <a:t> (outdoor, workshop </a:t>
            </a:r>
            <a:r>
              <a:rPr lang="en-US" sz="1800" i="1" dirty="0" err="1">
                <a:solidFill>
                  <a:srgbClr val="292929"/>
                </a:solidFill>
                <a:latin typeface="Calibri"/>
                <a:ea typeface="Calibri"/>
                <a:cs typeface="Calibri"/>
                <a:sym typeface="Calibri"/>
              </a:rPr>
              <a:t>tematico</a:t>
            </a:r>
            <a:r>
              <a:rPr lang="en-US" sz="1800" i="1" dirty="0">
                <a:solidFill>
                  <a:srgbClr val="292929"/>
                </a:solidFill>
                <a:latin typeface="Calibri"/>
                <a:ea typeface="Calibri"/>
                <a:cs typeface="Calibri"/>
                <a:sym typeface="Calibri"/>
              </a:rPr>
              <a:t>) e a </a:t>
            </a:r>
            <a:r>
              <a:rPr lang="en-US" sz="1800" i="1" dirty="0" err="1">
                <a:solidFill>
                  <a:srgbClr val="292929"/>
                </a:solidFill>
                <a:latin typeface="Calibri"/>
                <a:ea typeface="Calibri"/>
                <a:cs typeface="Calibri"/>
                <a:sym typeface="Calibri"/>
              </a:rPr>
              <a:t>processi</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multidirezionali</a:t>
            </a:r>
            <a:r>
              <a:rPr lang="en-US" sz="1800" i="1" dirty="0">
                <a:solidFill>
                  <a:srgbClr val="292929"/>
                </a:solidFill>
                <a:latin typeface="Calibri"/>
                <a:ea typeface="Calibri"/>
                <a:cs typeface="Calibri"/>
                <a:sym typeface="Calibri"/>
              </a:rPr>
              <a:t> (roleplay, </a:t>
            </a:r>
            <a:r>
              <a:rPr lang="en-US" sz="1800" i="1" dirty="0" err="1">
                <a:solidFill>
                  <a:srgbClr val="292929"/>
                </a:solidFill>
                <a:latin typeface="Calibri"/>
                <a:ea typeface="Calibri"/>
                <a:cs typeface="Calibri"/>
                <a:sym typeface="Calibri"/>
              </a:rPr>
              <a:t>gioco</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formativo</a:t>
            </a:r>
            <a:r>
              <a:rPr lang="en-US" sz="1800" i="1" dirty="0">
                <a:solidFill>
                  <a:srgbClr val="292929"/>
                </a:solidFill>
                <a:latin typeface="Calibri"/>
                <a:ea typeface="Calibri"/>
                <a:cs typeface="Calibri"/>
                <a:sym typeface="Calibri"/>
              </a:rPr>
              <a:t>).</a:t>
            </a:r>
            <a:endParaRPr sz="1800" dirty="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32"/>
        <p:cNvGrpSpPr/>
        <p:nvPr/>
      </p:nvGrpSpPr>
      <p:grpSpPr>
        <a:xfrm>
          <a:off x="0" y="0"/>
          <a:ext cx="0" cy="0"/>
          <a:chOff x="0" y="0"/>
          <a:chExt cx="0" cy="0"/>
        </a:xfrm>
      </p:grpSpPr>
      <p:sp>
        <p:nvSpPr>
          <p:cNvPr id="133" name="Google Shape;133;p5"/>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34" name="Google Shape;134;p5"/>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135" name="Google Shape;135;p5"/>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136" name="Google Shape;136;p5"/>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137" name="Google Shape;137;p5"/>
          <p:cNvSpPr/>
          <p:nvPr/>
        </p:nvSpPr>
        <p:spPr>
          <a:xfrm>
            <a:off x="283464" y="2340864"/>
            <a:ext cx="347472" cy="347472"/>
          </a:xfrm>
          <a:prstGeom prst="ellipse">
            <a:avLst/>
          </a:prstGeom>
          <a:solidFill>
            <a:srgbClr val="8A1F2B"/>
          </a:solidFill>
          <a:ln w="15875" cap="flat" cmpd="sng">
            <a:solidFill>
              <a:srgbClr val="8A1F2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8" name="Google Shape;138;p5"/>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139" name="Google Shape;139;p5"/>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0" name="Google Shape;140;p5"/>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141" name="Google Shape;141;p5"/>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2" name="Google Shape;142;p5"/>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143" name="Google Shape;143;p5"/>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4" name="Google Shape;144;p5"/>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145" name="Google Shape;145;p5"/>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5</a:t>
            </a:r>
            <a:endParaRPr sz="1200">
              <a:solidFill>
                <a:schemeClr val="dk1"/>
              </a:solidFill>
              <a:latin typeface="Calibri"/>
              <a:ea typeface="Calibri"/>
              <a:cs typeface="Calibri"/>
              <a:sym typeface="Calibri"/>
            </a:endParaRPr>
          </a:p>
        </p:txBody>
      </p:sp>
      <p:sp>
        <p:nvSpPr>
          <p:cNvPr id="146" name="Google Shape;146;p5"/>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8A1F2B"/>
              </a:buClr>
              <a:buSzPts val="1700"/>
              <a:buFont typeface="Calibri"/>
              <a:buNone/>
            </a:pPr>
            <a:r>
              <a:rPr lang="en-US" sz="1700" b="1">
                <a:solidFill>
                  <a:srgbClr val="8A1F2B"/>
                </a:solidFill>
                <a:latin typeface="Calibri"/>
                <a:ea typeface="Calibri"/>
                <a:cs typeface="Calibri"/>
                <a:sym typeface="Calibri"/>
              </a:rPr>
              <a:t>1. DECLINAZIONI DELL'ANALISI DEI BISOGNI</a:t>
            </a:r>
            <a:endParaRPr sz="1700">
              <a:solidFill>
                <a:schemeClr val="dk1"/>
              </a:solidFill>
              <a:latin typeface="Calibri"/>
              <a:ea typeface="Calibri"/>
              <a:cs typeface="Calibri"/>
              <a:sym typeface="Calibri"/>
            </a:endParaRPr>
          </a:p>
        </p:txBody>
      </p:sp>
      <p:sp>
        <p:nvSpPr>
          <p:cNvPr id="147" name="Google Shape;147;p5"/>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Tabella 1 — TNA e LNA a confronto</a:t>
            </a:r>
            <a:endParaRPr sz="2700">
              <a:solidFill>
                <a:schemeClr val="dk1"/>
              </a:solidFill>
              <a:latin typeface="Calibri"/>
              <a:ea typeface="Calibri"/>
              <a:cs typeface="Calibri"/>
              <a:sym typeface="Calibri"/>
            </a:endParaRPr>
          </a:p>
        </p:txBody>
      </p:sp>
      <p:cxnSp>
        <p:nvCxnSpPr>
          <p:cNvPr id="148" name="Google Shape;148;p5"/>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graphicFrame>
        <p:nvGraphicFramePr>
          <p:cNvPr id="149" name="Google Shape;149;p5"/>
          <p:cNvGraphicFramePr/>
          <p:nvPr/>
        </p:nvGraphicFramePr>
        <p:xfrm>
          <a:off x="1298448" y="1645920"/>
          <a:ext cx="10344600" cy="4206275"/>
        </p:xfrm>
        <a:graphic>
          <a:graphicData uri="http://schemas.openxmlformats.org/drawingml/2006/table">
            <a:tbl>
              <a:tblPr>
                <a:noFill/>
                <a:tableStyleId>{6EB7DF33-2E9A-43F6-A666-9F9B1B42B782}</a:tableStyleId>
              </a:tblPr>
              <a:tblGrid>
                <a:gridCol w="2194550">
                  <a:extLst>
                    <a:ext uri="{9D8B030D-6E8A-4147-A177-3AD203B41FA5}">
                      <a16:colId xmlns:a16="http://schemas.microsoft.com/office/drawing/2014/main" val="20000"/>
                    </a:ext>
                  </a:extLst>
                </a:gridCol>
                <a:gridCol w="4075025">
                  <a:extLst>
                    <a:ext uri="{9D8B030D-6E8A-4147-A177-3AD203B41FA5}">
                      <a16:colId xmlns:a16="http://schemas.microsoft.com/office/drawing/2014/main" val="20001"/>
                    </a:ext>
                  </a:extLst>
                </a:gridCol>
                <a:gridCol w="4075025">
                  <a:extLst>
                    <a:ext uri="{9D8B030D-6E8A-4147-A177-3AD203B41FA5}">
                      <a16:colId xmlns:a16="http://schemas.microsoft.com/office/drawing/2014/main" val="20002"/>
                    </a:ext>
                  </a:extLst>
                </a:gridCol>
              </a:tblGrid>
              <a:tr h="502925">
                <a:tc>
                  <a:txBody>
                    <a:bodyPr/>
                    <a:lstStyle/>
                    <a:p>
                      <a:pPr marL="0" marR="0" lvl="0" indent="0" algn="l" rtl="0">
                        <a:spcBef>
                          <a:spcPts val="0"/>
                        </a:spcBef>
                        <a:spcAft>
                          <a:spcPts val="0"/>
                        </a:spcAft>
                        <a:buClr>
                          <a:schemeClr val="dk1"/>
                        </a:buClr>
                        <a:buSzPts val="1500"/>
                        <a:buFont typeface="Calibri"/>
                        <a:buNone/>
                      </a:pP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8A1F2B"/>
                    </a:solidFill>
                  </a:tcPr>
                </a:tc>
                <a:tc>
                  <a:txBody>
                    <a:bodyPr/>
                    <a:lstStyle/>
                    <a:p>
                      <a:pPr marL="0" marR="0" lvl="0" indent="0" algn="l" rtl="0">
                        <a:spcBef>
                          <a:spcPts val="0"/>
                        </a:spcBef>
                        <a:spcAft>
                          <a:spcPts val="0"/>
                        </a:spcAft>
                        <a:buClr>
                          <a:srgbClr val="FFFFFF"/>
                        </a:buClr>
                        <a:buSzPts val="1500"/>
                        <a:buFont typeface="Calibri"/>
                        <a:buNone/>
                      </a:pPr>
                      <a:r>
                        <a:rPr lang="en-US" sz="1500" b="1" u="none" strike="noStrike" cap="none">
                          <a:solidFill>
                            <a:srgbClr val="FFFFFF"/>
                          </a:solidFill>
                          <a:latin typeface="Calibri"/>
                          <a:ea typeface="Calibri"/>
                          <a:cs typeface="Calibri"/>
                          <a:sym typeface="Calibri"/>
                        </a:rPr>
                        <a:t>TNA — addestramento</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8A1F2B"/>
                    </a:solidFill>
                  </a:tcPr>
                </a:tc>
                <a:tc>
                  <a:txBody>
                    <a:bodyPr/>
                    <a:lstStyle/>
                    <a:p>
                      <a:pPr marL="0" marR="0" lvl="0" indent="0" algn="l" rtl="0">
                        <a:spcBef>
                          <a:spcPts val="0"/>
                        </a:spcBef>
                        <a:spcAft>
                          <a:spcPts val="0"/>
                        </a:spcAft>
                        <a:buClr>
                          <a:srgbClr val="FFFFFF"/>
                        </a:buClr>
                        <a:buSzPts val="1500"/>
                        <a:buFont typeface="Calibri"/>
                        <a:buNone/>
                      </a:pPr>
                      <a:r>
                        <a:rPr lang="en-US" sz="1500" b="1" u="none" strike="noStrike" cap="none">
                          <a:solidFill>
                            <a:srgbClr val="FFFFFF"/>
                          </a:solidFill>
                          <a:latin typeface="Calibri"/>
                          <a:ea typeface="Calibri"/>
                          <a:cs typeface="Calibri"/>
                          <a:sym typeface="Calibri"/>
                        </a:rPr>
                        <a:t>LNA — apprendimento</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8A1F2B"/>
                    </a:solidFill>
                  </a:tcPr>
                </a:tc>
                <a:extLst>
                  <a:ext uri="{0D108BD9-81ED-4DB2-BD59-A6C34878D82A}">
                    <a16:rowId xmlns:a16="http://schemas.microsoft.com/office/drawing/2014/main" val="10000"/>
                  </a:ext>
                </a:extLst>
              </a:tr>
              <a:tr h="777250">
                <a:tc>
                  <a:txBody>
                    <a:bodyPr/>
                    <a:lstStyle/>
                    <a:p>
                      <a:pPr marL="0" marR="0" lvl="0" indent="0" algn="l" rtl="0">
                        <a:spcBef>
                          <a:spcPts val="0"/>
                        </a:spcBef>
                        <a:spcAft>
                          <a:spcPts val="0"/>
                        </a:spcAft>
                        <a:buClr>
                          <a:srgbClr val="292929"/>
                        </a:buClr>
                        <a:buSzPts val="1500"/>
                        <a:buFont typeface="Calibri"/>
                        <a:buNone/>
                      </a:pPr>
                      <a:r>
                        <a:rPr lang="en-US" sz="1500" b="1" u="none" strike="noStrike" cap="none">
                          <a:solidFill>
                            <a:srgbClr val="292929"/>
                          </a:solidFill>
                          <a:latin typeface="Calibri"/>
                          <a:ea typeface="Calibri"/>
                          <a:cs typeface="Calibri"/>
                          <a:sym typeface="Calibri"/>
                        </a:rPr>
                        <a:t>Domanda di partenza</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7F3F0"/>
                    </a:solidFill>
                  </a:tcPr>
                </a:tc>
                <a:tc>
                  <a:txBody>
                    <a:bodyPr/>
                    <a:lstStyle/>
                    <a:p>
                      <a:pPr marL="0" marR="0" lvl="0" indent="0" algn="l" rtl="0">
                        <a:spcBef>
                          <a:spcPts val="0"/>
                        </a:spcBef>
                        <a:spcAft>
                          <a:spcPts val="0"/>
                        </a:spcAft>
                        <a:buClr>
                          <a:srgbClr val="292929"/>
                        </a:buClr>
                        <a:buSzPts val="1500"/>
                        <a:buFont typeface="Calibri"/>
                        <a:buNone/>
                      </a:pPr>
                      <a:r>
                        <a:rPr lang="en-US" sz="1500" u="none" strike="noStrike" cap="none">
                          <a:solidFill>
                            <a:srgbClr val="292929"/>
                          </a:solidFill>
                          <a:latin typeface="Calibri"/>
                          <a:ea typeface="Calibri"/>
                          <a:cs typeface="Calibri"/>
                          <a:sym typeface="Calibri"/>
                        </a:rPr>
                        <a:t>Uniformazione dei processi a parametri predefiniti</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7F3F0"/>
                    </a:solidFill>
                  </a:tcPr>
                </a:tc>
                <a:tc>
                  <a:txBody>
                    <a:bodyPr/>
                    <a:lstStyle/>
                    <a:p>
                      <a:pPr marL="0" marR="0" lvl="0" indent="0" algn="l" rtl="0">
                        <a:spcBef>
                          <a:spcPts val="0"/>
                        </a:spcBef>
                        <a:spcAft>
                          <a:spcPts val="0"/>
                        </a:spcAft>
                        <a:buClr>
                          <a:srgbClr val="292929"/>
                        </a:buClr>
                        <a:buSzPts val="1500"/>
                        <a:buFont typeface="Calibri"/>
                        <a:buNone/>
                      </a:pPr>
                      <a:r>
                        <a:rPr lang="en-US" sz="1500" u="none" strike="noStrike" cap="none">
                          <a:solidFill>
                            <a:srgbClr val="292929"/>
                          </a:solidFill>
                          <a:latin typeface="Calibri"/>
                          <a:ea typeface="Calibri"/>
                          <a:cs typeface="Calibri"/>
                          <a:sym typeface="Calibri"/>
                        </a:rPr>
                        <a:t>Aggiornamento delle competenze alle richieste esterne e interne</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7F3F0"/>
                    </a:solidFill>
                  </a:tcPr>
                </a:tc>
                <a:extLst>
                  <a:ext uri="{0D108BD9-81ED-4DB2-BD59-A6C34878D82A}">
                    <a16:rowId xmlns:a16="http://schemas.microsoft.com/office/drawing/2014/main" val="10001"/>
                  </a:ext>
                </a:extLst>
              </a:tr>
              <a:tr h="685800">
                <a:tc>
                  <a:txBody>
                    <a:bodyPr/>
                    <a:lstStyle/>
                    <a:p>
                      <a:pPr marL="0" marR="0" lvl="0" indent="0" algn="l" rtl="0">
                        <a:spcBef>
                          <a:spcPts val="0"/>
                        </a:spcBef>
                        <a:spcAft>
                          <a:spcPts val="0"/>
                        </a:spcAft>
                        <a:buClr>
                          <a:srgbClr val="292929"/>
                        </a:buClr>
                        <a:buSzPts val="1500"/>
                        <a:buFont typeface="Calibri"/>
                        <a:buNone/>
                      </a:pPr>
                      <a:r>
                        <a:rPr lang="en-US" sz="1500" b="1" u="none" strike="noStrike" cap="none">
                          <a:solidFill>
                            <a:srgbClr val="292929"/>
                          </a:solidFill>
                          <a:latin typeface="Calibri"/>
                          <a:ea typeface="Calibri"/>
                          <a:cs typeface="Calibri"/>
                          <a:sym typeface="Calibri"/>
                        </a:rPr>
                        <a:t>Teoria guida</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Clr>
                          <a:srgbClr val="292929"/>
                        </a:buClr>
                        <a:buSzPts val="1500"/>
                        <a:buFont typeface="Calibri"/>
                        <a:buNone/>
                      </a:pPr>
                      <a:r>
                        <a:rPr lang="en-US" sz="1500" u="none" strike="noStrike" cap="none">
                          <a:solidFill>
                            <a:srgbClr val="292929"/>
                          </a:solidFill>
                          <a:latin typeface="Calibri"/>
                          <a:ea typeface="Calibri"/>
                          <a:cs typeface="Calibri"/>
                          <a:sym typeface="Calibri"/>
                        </a:rPr>
                        <a:t>Comportamentismo e modellamento del comportamento</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Clr>
                          <a:srgbClr val="292929"/>
                        </a:buClr>
                        <a:buSzPts val="1500"/>
                        <a:buFont typeface="Calibri"/>
                        <a:buNone/>
                      </a:pPr>
                      <a:r>
                        <a:rPr lang="en-US" sz="1500" u="none" strike="noStrike" cap="none">
                          <a:solidFill>
                            <a:srgbClr val="292929"/>
                          </a:solidFill>
                          <a:latin typeface="Calibri"/>
                          <a:ea typeface="Calibri"/>
                          <a:cs typeface="Calibri"/>
                          <a:sym typeface="Calibri"/>
                        </a:rPr>
                        <a:t>Apprendimento contestuale e competenze trasversali</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FFFFF"/>
                    </a:solidFill>
                  </a:tcPr>
                </a:tc>
                <a:extLst>
                  <a:ext uri="{0D108BD9-81ED-4DB2-BD59-A6C34878D82A}">
                    <a16:rowId xmlns:a16="http://schemas.microsoft.com/office/drawing/2014/main" val="10002"/>
                  </a:ext>
                </a:extLst>
              </a:tr>
              <a:tr h="777250">
                <a:tc>
                  <a:txBody>
                    <a:bodyPr/>
                    <a:lstStyle/>
                    <a:p>
                      <a:pPr marL="0" marR="0" lvl="0" indent="0" algn="l" rtl="0">
                        <a:spcBef>
                          <a:spcPts val="0"/>
                        </a:spcBef>
                        <a:spcAft>
                          <a:spcPts val="0"/>
                        </a:spcAft>
                        <a:buClr>
                          <a:srgbClr val="292929"/>
                        </a:buClr>
                        <a:buSzPts val="1500"/>
                        <a:buFont typeface="Calibri"/>
                        <a:buNone/>
                      </a:pPr>
                      <a:r>
                        <a:rPr lang="en-US" sz="1500" b="1" u="none" strike="noStrike" cap="none">
                          <a:solidFill>
                            <a:srgbClr val="292929"/>
                          </a:solidFill>
                          <a:latin typeface="Calibri"/>
                          <a:ea typeface="Calibri"/>
                          <a:cs typeface="Calibri"/>
                          <a:sym typeface="Calibri"/>
                        </a:rPr>
                        <a:t>Ruolo del discente</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7F3F0"/>
                    </a:solidFill>
                  </a:tcPr>
                </a:tc>
                <a:tc>
                  <a:txBody>
                    <a:bodyPr/>
                    <a:lstStyle/>
                    <a:p>
                      <a:pPr marL="0" marR="0" lvl="0" indent="0" algn="l" rtl="0">
                        <a:spcBef>
                          <a:spcPts val="0"/>
                        </a:spcBef>
                        <a:spcAft>
                          <a:spcPts val="0"/>
                        </a:spcAft>
                        <a:buClr>
                          <a:srgbClr val="292929"/>
                        </a:buClr>
                        <a:buSzPts val="1500"/>
                        <a:buFont typeface="Calibri"/>
                        <a:buNone/>
                      </a:pPr>
                      <a:r>
                        <a:rPr lang="en-US" sz="1500" u="none" strike="noStrike" cap="none">
                          <a:solidFill>
                            <a:srgbClr val="292929"/>
                          </a:solidFill>
                          <a:latin typeface="Calibri"/>
                          <a:ea typeface="Calibri"/>
                          <a:cs typeface="Calibri"/>
                          <a:sym typeface="Calibri"/>
                        </a:rPr>
                        <a:t>Passivo rispetto al processo di apprendimento</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7F3F0"/>
                    </a:solidFill>
                  </a:tcPr>
                </a:tc>
                <a:tc>
                  <a:txBody>
                    <a:bodyPr/>
                    <a:lstStyle/>
                    <a:p>
                      <a:pPr marL="0" marR="0" lvl="0" indent="0" algn="l" rtl="0">
                        <a:spcBef>
                          <a:spcPts val="0"/>
                        </a:spcBef>
                        <a:spcAft>
                          <a:spcPts val="0"/>
                        </a:spcAft>
                        <a:buClr>
                          <a:srgbClr val="292929"/>
                        </a:buClr>
                        <a:buSzPts val="1500"/>
                        <a:buFont typeface="Calibri"/>
                        <a:buNone/>
                      </a:pPr>
                      <a:r>
                        <a:rPr lang="en-US" sz="1500" u="none" strike="noStrike" cap="none">
                          <a:solidFill>
                            <a:srgbClr val="292929"/>
                          </a:solidFill>
                          <a:latin typeface="Calibri"/>
                          <a:ea typeface="Calibri"/>
                          <a:cs typeface="Calibri"/>
                          <a:sym typeface="Calibri"/>
                        </a:rPr>
                        <a:t>Attivo: riconosciuto come “partecipante”</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7F3F0"/>
                    </a:solidFill>
                  </a:tcPr>
                </a:tc>
                <a:extLst>
                  <a:ext uri="{0D108BD9-81ED-4DB2-BD59-A6C34878D82A}">
                    <a16:rowId xmlns:a16="http://schemas.microsoft.com/office/drawing/2014/main" val="10003"/>
                  </a:ext>
                </a:extLst>
              </a:tr>
              <a:tr h="685800">
                <a:tc>
                  <a:txBody>
                    <a:bodyPr/>
                    <a:lstStyle/>
                    <a:p>
                      <a:pPr marL="0" marR="0" lvl="0" indent="0" algn="l" rtl="0">
                        <a:spcBef>
                          <a:spcPts val="0"/>
                        </a:spcBef>
                        <a:spcAft>
                          <a:spcPts val="0"/>
                        </a:spcAft>
                        <a:buClr>
                          <a:srgbClr val="292929"/>
                        </a:buClr>
                        <a:buSzPts val="1500"/>
                        <a:buFont typeface="Calibri"/>
                        <a:buNone/>
                      </a:pPr>
                      <a:r>
                        <a:rPr lang="en-US" sz="1500" b="1" u="none" strike="noStrike" cap="none">
                          <a:solidFill>
                            <a:srgbClr val="292929"/>
                          </a:solidFill>
                          <a:latin typeface="Calibri"/>
                          <a:ea typeface="Calibri"/>
                          <a:cs typeface="Calibri"/>
                          <a:sym typeface="Calibri"/>
                        </a:rPr>
                        <a:t>Processo</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Clr>
                          <a:srgbClr val="292929"/>
                        </a:buClr>
                        <a:buSzPts val="1500"/>
                        <a:buFont typeface="Calibri"/>
                        <a:buNone/>
                      </a:pPr>
                      <a:r>
                        <a:rPr lang="en-US" sz="1500" u="none" strike="noStrike" cap="none">
                          <a:solidFill>
                            <a:srgbClr val="292929"/>
                          </a:solidFill>
                          <a:latin typeface="Calibri"/>
                          <a:ea typeface="Calibri"/>
                          <a:cs typeface="Calibri"/>
                          <a:sym typeface="Calibri"/>
                        </a:rPr>
                        <a:t>Dati su gap comportamentali vs benchmark interno</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FFFFF"/>
                    </a:solidFill>
                  </a:tcPr>
                </a:tc>
                <a:tc>
                  <a:txBody>
                    <a:bodyPr/>
                    <a:lstStyle/>
                    <a:p>
                      <a:pPr marL="0" marR="0" lvl="0" indent="0" algn="l" rtl="0">
                        <a:spcBef>
                          <a:spcPts val="0"/>
                        </a:spcBef>
                        <a:spcAft>
                          <a:spcPts val="0"/>
                        </a:spcAft>
                        <a:buClr>
                          <a:srgbClr val="292929"/>
                        </a:buClr>
                        <a:buSzPts val="1500"/>
                        <a:buFont typeface="Calibri"/>
                        <a:buNone/>
                      </a:pPr>
                      <a:r>
                        <a:rPr lang="en-US" sz="1500" u="none" strike="noStrike" cap="none">
                          <a:solidFill>
                            <a:srgbClr val="292929"/>
                          </a:solidFill>
                          <a:latin typeface="Calibri"/>
                          <a:ea typeface="Calibri"/>
                          <a:cs typeface="Calibri"/>
                          <a:sym typeface="Calibri"/>
                        </a:rPr>
                        <a:t>Dati su gap di competenza vs ostacoli interni/esterni</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FFFFF"/>
                    </a:solidFill>
                  </a:tcPr>
                </a:tc>
                <a:extLst>
                  <a:ext uri="{0D108BD9-81ED-4DB2-BD59-A6C34878D82A}">
                    <a16:rowId xmlns:a16="http://schemas.microsoft.com/office/drawing/2014/main" val="10004"/>
                  </a:ext>
                </a:extLst>
              </a:tr>
              <a:tr h="777250">
                <a:tc>
                  <a:txBody>
                    <a:bodyPr/>
                    <a:lstStyle/>
                    <a:p>
                      <a:pPr marL="0" marR="0" lvl="0" indent="0" algn="l" rtl="0">
                        <a:spcBef>
                          <a:spcPts val="0"/>
                        </a:spcBef>
                        <a:spcAft>
                          <a:spcPts val="0"/>
                        </a:spcAft>
                        <a:buClr>
                          <a:srgbClr val="292929"/>
                        </a:buClr>
                        <a:buSzPts val="1500"/>
                        <a:buFont typeface="Calibri"/>
                        <a:buNone/>
                      </a:pPr>
                      <a:r>
                        <a:rPr lang="en-US" sz="1500" b="1" u="none" strike="noStrike" cap="none">
                          <a:solidFill>
                            <a:srgbClr val="292929"/>
                          </a:solidFill>
                          <a:latin typeface="Calibri"/>
                          <a:ea typeface="Calibri"/>
                          <a:cs typeface="Calibri"/>
                          <a:sym typeface="Calibri"/>
                        </a:rPr>
                        <a:t>Output</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7F3F0"/>
                    </a:solidFill>
                  </a:tcPr>
                </a:tc>
                <a:tc>
                  <a:txBody>
                    <a:bodyPr/>
                    <a:lstStyle/>
                    <a:p>
                      <a:pPr marL="0" marR="0" lvl="0" indent="0" algn="l" rtl="0">
                        <a:spcBef>
                          <a:spcPts val="0"/>
                        </a:spcBef>
                        <a:spcAft>
                          <a:spcPts val="0"/>
                        </a:spcAft>
                        <a:buClr>
                          <a:srgbClr val="292929"/>
                        </a:buClr>
                        <a:buSzPts val="1500"/>
                        <a:buFont typeface="Calibri"/>
                        <a:buNone/>
                      </a:pPr>
                      <a:r>
                        <a:rPr lang="en-US" sz="1500" u="none" strike="noStrike" cap="none">
                          <a:solidFill>
                            <a:srgbClr val="292929"/>
                          </a:solidFill>
                          <a:latin typeface="Calibri"/>
                          <a:ea typeface="Calibri"/>
                          <a:cs typeface="Calibri"/>
                          <a:sym typeface="Calibri"/>
                        </a:rPr>
                        <a:t>Interventi formativi unidirezionali</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7F3F0"/>
                    </a:solidFill>
                  </a:tcPr>
                </a:tc>
                <a:tc>
                  <a:txBody>
                    <a:bodyPr/>
                    <a:lstStyle/>
                    <a:p>
                      <a:pPr marL="0" marR="0" lvl="0" indent="0" algn="l" rtl="0">
                        <a:spcBef>
                          <a:spcPts val="0"/>
                        </a:spcBef>
                        <a:spcAft>
                          <a:spcPts val="0"/>
                        </a:spcAft>
                        <a:buClr>
                          <a:srgbClr val="292929"/>
                        </a:buClr>
                        <a:buSzPts val="1500"/>
                        <a:buFont typeface="Calibri"/>
                        <a:buNone/>
                      </a:pPr>
                      <a:r>
                        <a:rPr lang="en-US" sz="1500">
                          <a:solidFill>
                            <a:srgbClr val="292929"/>
                          </a:solidFill>
                          <a:latin typeface="Calibri"/>
                          <a:ea typeface="Calibri"/>
                          <a:cs typeface="Calibri"/>
                          <a:sym typeface="Calibri"/>
                        </a:rPr>
                        <a:t>Sviluppo</a:t>
                      </a:r>
                      <a:r>
                        <a:rPr lang="en-US" sz="1500" u="none" strike="noStrike" cap="none">
                          <a:solidFill>
                            <a:srgbClr val="292929"/>
                          </a:solidFill>
                          <a:latin typeface="Calibri"/>
                          <a:ea typeface="Calibri"/>
                          <a:cs typeface="Calibri"/>
                          <a:sym typeface="Calibri"/>
                        </a:rPr>
                        <a:t> di conoscenza multidirezionale e contestuale</a:t>
                      </a:r>
                      <a:endParaRPr sz="1500" u="none" strike="noStrike" cap="none">
                        <a:latin typeface="Calibri"/>
                        <a:ea typeface="Calibri"/>
                        <a:cs typeface="Calibri"/>
                        <a:sym typeface="Calibri"/>
                      </a:endParaRPr>
                    </a:p>
                  </a:txBody>
                  <a:tcPr marL="91450" marR="91450" marT="45725" marB="45725" anchor="ctr">
                    <a:lnL w="9525" cap="flat" cmpd="sng">
                      <a:solidFill>
                        <a:srgbClr val="DEDAD6"/>
                      </a:solidFill>
                      <a:prstDash val="solid"/>
                      <a:round/>
                      <a:headEnd type="none" w="sm" len="sm"/>
                      <a:tailEnd type="none" w="sm" len="sm"/>
                    </a:lnL>
                    <a:lnR w="9525" cap="flat" cmpd="sng">
                      <a:solidFill>
                        <a:srgbClr val="DEDAD6"/>
                      </a:solidFill>
                      <a:prstDash val="solid"/>
                      <a:round/>
                      <a:headEnd type="none" w="sm" len="sm"/>
                      <a:tailEnd type="none" w="sm" len="sm"/>
                    </a:lnR>
                    <a:lnT w="9525" cap="flat" cmpd="sng">
                      <a:solidFill>
                        <a:srgbClr val="DEDAD6"/>
                      </a:solidFill>
                      <a:prstDash val="solid"/>
                      <a:round/>
                      <a:headEnd type="none" w="sm" len="sm"/>
                      <a:tailEnd type="none" w="sm" len="sm"/>
                    </a:lnT>
                    <a:lnB w="9525" cap="flat" cmpd="sng">
                      <a:solidFill>
                        <a:srgbClr val="DEDAD6"/>
                      </a:solidFill>
                      <a:prstDash val="solid"/>
                      <a:round/>
                      <a:headEnd type="none" w="sm" len="sm"/>
                      <a:tailEnd type="none" w="sm" len="sm"/>
                    </a:lnB>
                    <a:solidFill>
                      <a:srgbClr val="F7F3F0"/>
                    </a:solidFill>
                  </a:tcPr>
                </a:tc>
                <a:extLst>
                  <a:ext uri="{0D108BD9-81ED-4DB2-BD59-A6C34878D82A}">
                    <a16:rowId xmlns:a16="http://schemas.microsoft.com/office/drawing/2014/main" val="10005"/>
                  </a:ext>
                </a:extLst>
              </a:tr>
            </a:tbl>
          </a:graphicData>
        </a:graphic>
      </p:graphicFrame>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54"/>
        <p:cNvGrpSpPr/>
        <p:nvPr/>
      </p:nvGrpSpPr>
      <p:grpSpPr>
        <a:xfrm>
          <a:off x="0" y="0"/>
          <a:ext cx="0" cy="0"/>
          <a:chOff x="0" y="0"/>
          <a:chExt cx="0" cy="0"/>
        </a:xfrm>
      </p:grpSpPr>
      <p:sp>
        <p:nvSpPr>
          <p:cNvPr id="155" name="Google Shape;155;p6"/>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56" name="Google Shape;156;p6"/>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157" name="Google Shape;157;p6"/>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158" name="Google Shape;158;p6"/>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159" name="Google Shape;159;p6"/>
          <p:cNvSpPr/>
          <p:nvPr/>
        </p:nvSpPr>
        <p:spPr>
          <a:xfrm>
            <a:off x="283464" y="2340864"/>
            <a:ext cx="347472" cy="347472"/>
          </a:xfrm>
          <a:prstGeom prst="ellipse">
            <a:avLst/>
          </a:prstGeom>
          <a:solidFill>
            <a:srgbClr val="8A1F2B"/>
          </a:solidFill>
          <a:ln w="15875" cap="flat" cmpd="sng">
            <a:solidFill>
              <a:srgbClr val="8A1F2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0" name="Google Shape;160;p6"/>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161" name="Google Shape;161;p6"/>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2" name="Google Shape;162;p6"/>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163" name="Google Shape;163;p6"/>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4" name="Google Shape;164;p6"/>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165" name="Google Shape;165;p6"/>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6" name="Google Shape;166;p6"/>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167" name="Google Shape;167;p6"/>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6</a:t>
            </a:r>
            <a:endParaRPr sz="1200">
              <a:solidFill>
                <a:schemeClr val="dk1"/>
              </a:solidFill>
              <a:latin typeface="Calibri"/>
              <a:ea typeface="Calibri"/>
              <a:cs typeface="Calibri"/>
              <a:sym typeface="Calibri"/>
            </a:endParaRPr>
          </a:p>
        </p:txBody>
      </p:sp>
      <p:sp>
        <p:nvSpPr>
          <p:cNvPr id="168" name="Google Shape;168;p6"/>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8A1F2B"/>
              </a:buClr>
              <a:buSzPts val="1700"/>
              <a:buFont typeface="Calibri"/>
              <a:buNone/>
            </a:pPr>
            <a:r>
              <a:rPr lang="en-US" sz="1700" b="1">
                <a:solidFill>
                  <a:srgbClr val="8A1F2B"/>
                </a:solidFill>
                <a:latin typeface="Calibri"/>
                <a:ea typeface="Calibri"/>
                <a:cs typeface="Calibri"/>
                <a:sym typeface="Calibri"/>
              </a:rPr>
              <a:t>1. DECLINAZIONI DELL'ANALISI DEI BISOGNI</a:t>
            </a:r>
            <a:endParaRPr sz="1700">
              <a:solidFill>
                <a:schemeClr val="dk1"/>
              </a:solidFill>
              <a:latin typeface="Calibri"/>
              <a:ea typeface="Calibri"/>
              <a:cs typeface="Calibri"/>
              <a:sym typeface="Calibri"/>
            </a:endParaRPr>
          </a:p>
        </p:txBody>
      </p:sp>
      <p:sp>
        <p:nvSpPr>
          <p:cNvPr id="169" name="Google Shape;169;p6"/>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Un'evoluzione storica</a:t>
            </a:r>
            <a:endParaRPr sz="2700">
              <a:solidFill>
                <a:schemeClr val="dk1"/>
              </a:solidFill>
              <a:latin typeface="Calibri"/>
              <a:ea typeface="Calibri"/>
              <a:cs typeface="Calibri"/>
              <a:sym typeface="Calibri"/>
            </a:endParaRPr>
          </a:p>
        </p:txBody>
      </p:sp>
      <p:cxnSp>
        <p:nvCxnSpPr>
          <p:cNvPr id="170" name="Google Shape;170;p6"/>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171" name="Google Shape;171;p6"/>
          <p:cNvSpPr/>
          <p:nvPr/>
        </p:nvSpPr>
        <p:spPr>
          <a:xfrm>
            <a:off x="1298450" y="1554472"/>
            <a:ext cx="10344600" cy="6402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6B6B6B"/>
              </a:buClr>
              <a:buSzPts val="1800"/>
              <a:buFont typeface="Calibri"/>
              <a:buNone/>
            </a:pPr>
            <a:r>
              <a:rPr lang="en-US" sz="1800" i="1">
                <a:solidFill>
                  <a:srgbClr val="6B6B6B"/>
                </a:solidFill>
                <a:latin typeface="Calibri"/>
                <a:ea typeface="Calibri"/>
                <a:cs typeface="Calibri"/>
                <a:sym typeface="Calibri"/>
              </a:rPr>
              <a:t>La LNA nasce come evoluzione della TNA, in uno sviluppo teorico che attraversa quattro decenni (Bell et al., 2017)</a:t>
            </a:r>
            <a:endParaRPr sz="1800">
              <a:solidFill>
                <a:schemeClr val="dk1"/>
              </a:solidFill>
              <a:latin typeface="Calibri"/>
              <a:ea typeface="Calibri"/>
              <a:cs typeface="Calibri"/>
              <a:sym typeface="Calibri"/>
            </a:endParaRPr>
          </a:p>
        </p:txBody>
      </p:sp>
      <p:sp>
        <p:nvSpPr>
          <p:cNvPr id="172" name="Google Shape;172;p6"/>
          <p:cNvSpPr/>
          <p:nvPr/>
        </p:nvSpPr>
        <p:spPr>
          <a:xfrm>
            <a:off x="1298448" y="2322151"/>
            <a:ext cx="4898100" cy="384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1900"/>
              <a:buFont typeface="Calibri"/>
              <a:buNone/>
            </a:pPr>
            <a:r>
              <a:rPr lang="en-US" sz="1900" b="1">
                <a:solidFill>
                  <a:srgbClr val="8A1F2B"/>
                </a:solidFill>
                <a:latin typeface="Calibri"/>
                <a:ea typeface="Calibri"/>
                <a:cs typeface="Calibri"/>
                <a:sym typeface="Calibri"/>
              </a:rPr>
              <a:t>Anni '80</a:t>
            </a:r>
            <a:endParaRPr sz="1900">
              <a:solidFill>
                <a:schemeClr val="dk1"/>
              </a:solidFill>
              <a:latin typeface="Calibri"/>
              <a:ea typeface="Calibri"/>
              <a:cs typeface="Calibri"/>
              <a:sym typeface="Calibri"/>
            </a:endParaRPr>
          </a:p>
        </p:txBody>
      </p:sp>
      <p:sp>
        <p:nvSpPr>
          <p:cNvPr id="173" name="Google Shape;173;p6"/>
          <p:cNvSpPr/>
          <p:nvPr/>
        </p:nvSpPr>
        <p:spPr>
          <a:xfrm>
            <a:off x="1298448" y="2724487"/>
            <a:ext cx="4898100" cy="1700700"/>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Primi studi sull'apprendimento discente-centrico; approccio di </a:t>
            </a:r>
            <a:r>
              <a:rPr lang="en-US" sz="1800" i="1">
                <a:solidFill>
                  <a:srgbClr val="6B6B6B"/>
                </a:solidFill>
                <a:latin typeface="Calibri"/>
                <a:ea typeface="Calibri"/>
                <a:cs typeface="Calibri"/>
                <a:sym typeface="Calibri"/>
              </a:rPr>
              <a:t>behavioral modeling</a:t>
            </a:r>
            <a:r>
              <a:rPr lang="en-US" sz="1800">
                <a:solidFill>
                  <a:srgbClr val="6B6B6B"/>
                </a:solidFill>
                <a:latin typeface="Calibri"/>
                <a:ea typeface="Calibri"/>
                <a:cs typeface="Calibri"/>
                <a:sym typeface="Calibri"/>
              </a:rPr>
              <a:t>, che mira a uniformare le procedure a parametri predefiniti</a:t>
            </a:r>
            <a:endParaRPr sz="1800">
              <a:solidFill>
                <a:schemeClr val="dk1"/>
              </a:solidFill>
              <a:latin typeface="Calibri"/>
              <a:ea typeface="Calibri"/>
              <a:cs typeface="Calibri"/>
              <a:sym typeface="Calibri"/>
            </a:endParaRPr>
          </a:p>
        </p:txBody>
      </p:sp>
      <p:cxnSp>
        <p:nvCxnSpPr>
          <p:cNvPr id="174" name="Google Shape;174;p6"/>
          <p:cNvCxnSpPr/>
          <p:nvPr/>
        </p:nvCxnSpPr>
        <p:spPr>
          <a:xfrm>
            <a:off x="6333592" y="2322151"/>
            <a:ext cx="0" cy="2103000"/>
          </a:xfrm>
          <a:prstGeom prst="straightConnector1">
            <a:avLst/>
          </a:prstGeom>
          <a:noFill/>
          <a:ln w="9525" cap="flat" cmpd="sng">
            <a:solidFill>
              <a:srgbClr val="DEDAD6"/>
            </a:solidFill>
            <a:prstDash val="solid"/>
            <a:round/>
            <a:headEnd type="none" w="sm" len="sm"/>
            <a:tailEnd type="none" w="sm" len="sm"/>
          </a:ln>
        </p:spPr>
      </p:cxnSp>
      <p:sp>
        <p:nvSpPr>
          <p:cNvPr id="175" name="Google Shape;175;p6"/>
          <p:cNvSpPr/>
          <p:nvPr/>
        </p:nvSpPr>
        <p:spPr>
          <a:xfrm>
            <a:off x="6470752" y="2322151"/>
            <a:ext cx="4898100" cy="38400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1900"/>
              <a:buFont typeface="Calibri"/>
              <a:buNone/>
            </a:pPr>
            <a:r>
              <a:rPr lang="en-US" sz="1900" b="1">
                <a:solidFill>
                  <a:srgbClr val="8A1F2B"/>
                </a:solidFill>
                <a:latin typeface="Calibri"/>
                <a:ea typeface="Calibri"/>
                <a:cs typeface="Calibri"/>
                <a:sym typeface="Calibri"/>
              </a:rPr>
              <a:t>Anni '10 (2000)</a:t>
            </a:r>
            <a:endParaRPr sz="1900">
              <a:solidFill>
                <a:schemeClr val="dk1"/>
              </a:solidFill>
              <a:latin typeface="Calibri"/>
              <a:ea typeface="Calibri"/>
              <a:cs typeface="Calibri"/>
              <a:sym typeface="Calibri"/>
            </a:endParaRPr>
          </a:p>
        </p:txBody>
      </p:sp>
      <p:sp>
        <p:nvSpPr>
          <p:cNvPr id="176" name="Google Shape;176;p6"/>
          <p:cNvSpPr/>
          <p:nvPr/>
        </p:nvSpPr>
        <p:spPr>
          <a:xfrm>
            <a:off x="6470752" y="2724487"/>
            <a:ext cx="4898100" cy="1700700"/>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Esplorazione di metodologie che trascendono la formazione tradizionale, orientate a ottimizzazione e trasformazione della performance</a:t>
            </a:r>
            <a:endParaRPr sz="1800">
              <a:solidFill>
                <a:schemeClr val="dk1"/>
              </a:solidFill>
              <a:latin typeface="Calibri"/>
              <a:ea typeface="Calibri"/>
              <a:cs typeface="Calibri"/>
              <a:sym typeface="Calibri"/>
            </a:endParaRPr>
          </a:p>
        </p:txBody>
      </p:sp>
      <p:sp>
        <p:nvSpPr>
          <p:cNvPr id="177" name="Google Shape;177;p6"/>
          <p:cNvSpPr/>
          <p:nvPr/>
        </p:nvSpPr>
        <p:spPr>
          <a:xfrm>
            <a:off x="1298448" y="4526280"/>
            <a:ext cx="10344607" cy="822960"/>
          </a:xfrm>
          <a:prstGeom prst="rect">
            <a:avLst/>
          </a:prstGeom>
          <a:noFill/>
          <a:ln>
            <a:noFill/>
          </a:ln>
        </p:spPr>
        <p:txBody>
          <a:bodyPr spcFirstLastPara="1" wrap="square" lIns="91425" tIns="45700" rIns="91425" bIns="45700" anchor="t" anchorCtr="0">
            <a:noAutofit/>
          </a:bodyPr>
          <a:lstStyle/>
          <a:p>
            <a:pPr marL="0" marR="0" lvl="0" indent="0" algn="ctr" rtl="0">
              <a:lnSpc>
                <a:spcPct val="110000"/>
              </a:lnSpc>
              <a:spcBef>
                <a:spcPts val="0"/>
              </a:spcBef>
              <a:spcAft>
                <a:spcPts val="0"/>
              </a:spcAft>
              <a:buClr>
                <a:srgbClr val="292929"/>
              </a:buClr>
              <a:buSzPts val="1800"/>
              <a:buFont typeface="Calibri"/>
              <a:buNone/>
            </a:pPr>
            <a:r>
              <a:rPr lang="en-US" sz="1800">
                <a:solidFill>
                  <a:srgbClr val="292929"/>
                </a:solidFill>
                <a:latin typeface="Calibri"/>
                <a:ea typeface="Calibri"/>
                <a:cs typeface="Calibri"/>
                <a:sym typeface="Calibri"/>
              </a:rPr>
              <a:t>La crescente volatilità e imprevedibilità del contesto lavorativo globale fa presagire una preferenza sempre maggiore per la LNA (Coronado-Maldonado, Benítez-Márquez, 2023).</a:t>
            </a:r>
            <a:endParaRPr sz="1800">
              <a:solidFill>
                <a:schemeClr val="dk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182"/>
        <p:cNvGrpSpPr/>
        <p:nvPr/>
      </p:nvGrpSpPr>
      <p:grpSpPr>
        <a:xfrm>
          <a:off x="0" y="0"/>
          <a:ext cx="0" cy="0"/>
          <a:chOff x="0" y="0"/>
          <a:chExt cx="0" cy="0"/>
        </a:xfrm>
      </p:grpSpPr>
      <p:sp>
        <p:nvSpPr>
          <p:cNvPr id="183" name="Google Shape;183;p7"/>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84" name="Google Shape;184;p7"/>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185" name="Google Shape;185;p7"/>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186" name="Google Shape;186;p7"/>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187" name="Google Shape;187;p7"/>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8" name="Google Shape;188;p7"/>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189" name="Google Shape;189;p7"/>
          <p:cNvSpPr/>
          <p:nvPr/>
        </p:nvSpPr>
        <p:spPr>
          <a:xfrm>
            <a:off x="283464" y="2907792"/>
            <a:ext cx="347472" cy="347472"/>
          </a:xfrm>
          <a:prstGeom prst="ellipse">
            <a:avLst/>
          </a:prstGeom>
          <a:solidFill>
            <a:srgbClr val="35486B"/>
          </a:solidFill>
          <a:ln w="15875" cap="flat" cmpd="sng">
            <a:solidFill>
              <a:srgbClr val="3548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0" name="Google Shape;190;p7"/>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191" name="Google Shape;191;p7"/>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2" name="Google Shape;192;p7"/>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193" name="Google Shape;193;p7"/>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4" name="Google Shape;194;p7"/>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195" name="Google Shape;195;p7"/>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7</a:t>
            </a:r>
            <a:endParaRPr sz="1200">
              <a:solidFill>
                <a:schemeClr val="dk1"/>
              </a:solidFill>
              <a:latin typeface="Calibri"/>
              <a:ea typeface="Calibri"/>
              <a:cs typeface="Calibri"/>
              <a:sym typeface="Calibri"/>
            </a:endParaRPr>
          </a:p>
        </p:txBody>
      </p:sp>
      <p:sp>
        <p:nvSpPr>
          <p:cNvPr id="196" name="Google Shape;196;p7"/>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35486B"/>
              </a:buClr>
              <a:buSzPts val="1700"/>
              <a:buFont typeface="Calibri"/>
              <a:buNone/>
            </a:pPr>
            <a:r>
              <a:rPr lang="en-US" sz="1700" b="1">
                <a:solidFill>
                  <a:srgbClr val="35486B"/>
                </a:solidFill>
                <a:latin typeface="Calibri"/>
                <a:ea typeface="Calibri"/>
                <a:cs typeface="Calibri"/>
                <a:sym typeface="Calibri"/>
              </a:rPr>
              <a:t>2. FONTI DI INFORMAZIONE PER L'ANALISI DEI BISOGNI</a:t>
            </a:r>
            <a:endParaRPr sz="1700">
              <a:solidFill>
                <a:schemeClr val="dk1"/>
              </a:solidFill>
              <a:latin typeface="Calibri"/>
              <a:ea typeface="Calibri"/>
              <a:cs typeface="Calibri"/>
              <a:sym typeface="Calibri"/>
            </a:endParaRPr>
          </a:p>
        </p:txBody>
      </p:sp>
      <p:sp>
        <p:nvSpPr>
          <p:cNvPr id="197" name="Google Shape;197;p7"/>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Fonti esterne e interne</a:t>
            </a:r>
            <a:endParaRPr sz="2700">
              <a:solidFill>
                <a:schemeClr val="dk1"/>
              </a:solidFill>
              <a:latin typeface="Calibri"/>
              <a:ea typeface="Calibri"/>
              <a:cs typeface="Calibri"/>
              <a:sym typeface="Calibri"/>
            </a:endParaRPr>
          </a:p>
        </p:txBody>
      </p:sp>
      <p:cxnSp>
        <p:nvCxnSpPr>
          <p:cNvPr id="198" name="Google Shape;198;p7"/>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199" name="Google Shape;199;p7"/>
          <p:cNvSpPr/>
          <p:nvPr/>
        </p:nvSpPr>
        <p:spPr>
          <a:xfrm>
            <a:off x="1298448" y="16916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35486B"/>
              </a:buClr>
              <a:buSzPts val="1900"/>
              <a:buFont typeface="Calibri"/>
              <a:buNone/>
            </a:pPr>
            <a:r>
              <a:rPr lang="en-US" sz="1900" b="1">
                <a:solidFill>
                  <a:srgbClr val="35486B"/>
                </a:solidFill>
                <a:latin typeface="Calibri"/>
                <a:ea typeface="Calibri"/>
                <a:cs typeface="Calibri"/>
                <a:sym typeface="Calibri"/>
              </a:rPr>
              <a:t>Fonti esterne</a:t>
            </a:r>
            <a:endParaRPr sz="1900">
              <a:solidFill>
                <a:schemeClr val="dk1"/>
              </a:solidFill>
              <a:latin typeface="Calibri"/>
              <a:ea typeface="Calibri"/>
              <a:cs typeface="Calibri"/>
              <a:sym typeface="Calibri"/>
            </a:endParaRPr>
          </a:p>
        </p:txBody>
      </p:sp>
      <p:sp>
        <p:nvSpPr>
          <p:cNvPr id="200" name="Google Shape;200;p7"/>
          <p:cNvSpPr/>
          <p:nvPr/>
        </p:nvSpPr>
        <p:spPr>
          <a:xfrm>
            <a:off x="1298448" y="2093976"/>
            <a:ext cx="4897984" cy="197510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Letteratura di settore e offerta del mercato: non per rincorrere mode, ma per rimanere aggiornati su innovazioni che offrono vantaggio competitivo (attraction e retention)</a:t>
            </a:r>
            <a:endParaRPr sz="1800">
              <a:solidFill>
                <a:schemeClr val="dk1"/>
              </a:solidFill>
              <a:latin typeface="Calibri"/>
              <a:ea typeface="Calibri"/>
              <a:cs typeface="Calibri"/>
              <a:sym typeface="Calibri"/>
            </a:endParaRPr>
          </a:p>
        </p:txBody>
      </p:sp>
      <p:cxnSp>
        <p:nvCxnSpPr>
          <p:cNvPr id="201" name="Google Shape;201;p7"/>
          <p:cNvCxnSpPr/>
          <p:nvPr/>
        </p:nvCxnSpPr>
        <p:spPr>
          <a:xfrm>
            <a:off x="6333592" y="1691640"/>
            <a:ext cx="0" cy="2377440"/>
          </a:xfrm>
          <a:prstGeom prst="straightConnector1">
            <a:avLst/>
          </a:prstGeom>
          <a:noFill/>
          <a:ln w="9525" cap="flat" cmpd="sng">
            <a:solidFill>
              <a:srgbClr val="DEDAD6"/>
            </a:solidFill>
            <a:prstDash val="solid"/>
            <a:round/>
            <a:headEnd type="none" w="sm" len="sm"/>
            <a:tailEnd type="none" w="sm" len="sm"/>
          </a:ln>
        </p:spPr>
      </p:cxnSp>
      <p:sp>
        <p:nvSpPr>
          <p:cNvPr id="202" name="Google Shape;202;p7"/>
          <p:cNvSpPr/>
          <p:nvPr/>
        </p:nvSpPr>
        <p:spPr>
          <a:xfrm>
            <a:off x="6470752" y="16916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35486B"/>
              </a:buClr>
              <a:buSzPts val="1900"/>
              <a:buFont typeface="Calibri"/>
              <a:buNone/>
            </a:pPr>
            <a:r>
              <a:rPr lang="en-US" sz="1900" b="1">
                <a:solidFill>
                  <a:srgbClr val="35486B"/>
                </a:solidFill>
                <a:latin typeface="Calibri"/>
                <a:ea typeface="Calibri"/>
                <a:cs typeface="Calibri"/>
                <a:sym typeface="Calibri"/>
              </a:rPr>
              <a:t>Fonti interne</a:t>
            </a:r>
            <a:endParaRPr sz="1900">
              <a:solidFill>
                <a:schemeClr val="dk1"/>
              </a:solidFill>
              <a:latin typeface="Calibri"/>
              <a:ea typeface="Calibri"/>
              <a:cs typeface="Calibri"/>
              <a:sym typeface="Calibri"/>
            </a:endParaRPr>
          </a:p>
        </p:txBody>
      </p:sp>
      <p:sp>
        <p:nvSpPr>
          <p:cNvPr id="203" name="Google Shape;203;p7"/>
          <p:cNvSpPr/>
          <p:nvPr/>
        </p:nvSpPr>
        <p:spPr>
          <a:xfrm>
            <a:off x="6470752" y="2093976"/>
            <a:ext cx="4897984" cy="197510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Le voci di tutti gli stakeholder coinvolti e da coinvolgere nel processo di sviluppo delle competenze (Riesen, 2023)</a:t>
            </a:r>
            <a:endParaRPr sz="1800">
              <a:solidFill>
                <a:schemeClr val="dk1"/>
              </a:solidFill>
              <a:latin typeface="Calibri"/>
              <a:ea typeface="Calibri"/>
              <a:cs typeface="Calibri"/>
              <a:sym typeface="Calibri"/>
            </a:endParaRPr>
          </a:p>
        </p:txBody>
      </p:sp>
      <p:cxnSp>
        <p:nvCxnSpPr>
          <p:cNvPr id="204" name="Google Shape;204;p7"/>
          <p:cNvCxnSpPr/>
          <p:nvPr/>
        </p:nvCxnSpPr>
        <p:spPr>
          <a:xfrm>
            <a:off x="1298448" y="4251960"/>
            <a:ext cx="10344607" cy="0"/>
          </a:xfrm>
          <a:prstGeom prst="straightConnector1">
            <a:avLst/>
          </a:prstGeom>
          <a:noFill/>
          <a:ln w="12700" cap="flat" cmpd="sng">
            <a:solidFill>
              <a:srgbClr val="DEDAD6"/>
            </a:solidFill>
            <a:prstDash val="solid"/>
            <a:round/>
            <a:headEnd type="none" w="sm" len="sm"/>
            <a:tailEnd type="none" w="sm" len="sm"/>
          </a:ln>
        </p:spPr>
      </p:cxnSp>
      <p:sp>
        <p:nvSpPr>
          <p:cNvPr id="205" name="Google Shape;205;p7"/>
          <p:cNvSpPr/>
          <p:nvPr/>
        </p:nvSpPr>
        <p:spPr>
          <a:xfrm>
            <a:off x="1298448" y="4434840"/>
            <a:ext cx="10344607" cy="64008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800"/>
              <a:buFont typeface="Calibri"/>
              <a:buNone/>
            </a:pPr>
            <a:r>
              <a:rPr lang="en-US" sz="1800" i="1">
                <a:solidFill>
                  <a:srgbClr val="292929"/>
                </a:solidFill>
                <a:latin typeface="Calibri"/>
                <a:ea typeface="Calibri"/>
                <a:cs typeface="Calibri"/>
                <a:sym typeface="Calibri"/>
              </a:rPr>
              <a:t>Distinzione utile: analisi dei bisogni individuale (un individuo o gruppo) vs organizzativa (l'intera organizzazione nel suo insieme).</a:t>
            </a:r>
            <a:endParaRPr sz="18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10"/>
        <p:cNvGrpSpPr/>
        <p:nvPr/>
      </p:nvGrpSpPr>
      <p:grpSpPr>
        <a:xfrm>
          <a:off x="0" y="0"/>
          <a:ext cx="0" cy="0"/>
          <a:chOff x="0" y="0"/>
          <a:chExt cx="0" cy="0"/>
        </a:xfrm>
      </p:grpSpPr>
      <p:sp>
        <p:nvSpPr>
          <p:cNvPr id="211" name="Google Shape;211;p8"/>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212" name="Google Shape;212;p8"/>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213" name="Google Shape;213;p8"/>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214" name="Google Shape;214;p8"/>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215" name="Google Shape;215;p8"/>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6" name="Google Shape;216;p8"/>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217" name="Google Shape;217;p8"/>
          <p:cNvSpPr/>
          <p:nvPr/>
        </p:nvSpPr>
        <p:spPr>
          <a:xfrm>
            <a:off x="283464" y="2907792"/>
            <a:ext cx="347472" cy="347472"/>
          </a:xfrm>
          <a:prstGeom prst="ellipse">
            <a:avLst/>
          </a:prstGeom>
          <a:solidFill>
            <a:srgbClr val="35486B"/>
          </a:solidFill>
          <a:ln w="15875" cap="flat" cmpd="sng">
            <a:solidFill>
              <a:srgbClr val="3548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8" name="Google Shape;218;p8"/>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219" name="Google Shape;219;p8"/>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0" name="Google Shape;220;p8"/>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221" name="Google Shape;221;p8"/>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2" name="Google Shape;222;p8"/>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223" name="Google Shape;223;p8"/>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8</a:t>
            </a:r>
            <a:endParaRPr sz="1200">
              <a:solidFill>
                <a:schemeClr val="dk1"/>
              </a:solidFill>
              <a:latin typeface="Calibri"/>
              <a:ea typeface="Calibri"/>
              <a:cs typeface="Calibri"/>
              <a:sym typeface="Calibri"/>
            </a:endParaRPr>
          </a:p>
        </p:txBody>
      </p:sp>
      <p:sp>
        <p:nvSpPr>
          <p:cNvPr id="224" name="Google Shape;224;p8"/>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35486B"/>
              </a:buClr>
              <a:buSzPts val="1700"/>
              <a:buFont typeface="Calibri"/>
              <a:buNone/>
            </a:pPr>
            <a:r>
              <a:rPr lang="en-US" sz="1700" b="1">
                <a:solidFill>
                  <a:srgbClr val="35486B"/>
                </a:solidFill>
                <a:latin typeface="Calibri"/>
                <a:ea typeface="Calibri"/>
                <a:cs typeface="Calibri"/>
                <a:sym typeface="Calibri"/>
              </a:rPr>
              <a:t>2. FONTI DI INFORMAZIONE PER L'ANALISI DEI BISOGNI</a:t>
            </a:r>
            <a:endParaRPr sz="1700">
              <a:solidFill>
                <a:schemeClr val="dk1"/>
              </a:solidFill>
              <a:latin typeface="Calibri"/>
              <a:ea typeface="Calibri"/>
              <a:cs typeface="Calibri"/>
              <a:sym typeface="Calibri"/>
            </a:endParaRPr>
          </a:p>
        </p:txBody>
      </p:sp>
      <p:sp>
        <p:nvSpPr>
          <p:cNvPr id="225" name="Google Shape;225;p8"/>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Perché includere tutti gli stakeholder</a:t>
            </a:r>
            <a:endParaRPr sz="2700">
              <a:solidFill>
                <a:schemeClr val="dk1"/>
              </a:solidFill>
              <a:latin typeface="Calibri"/>
              <a:ea typeface="Calibri"/>
              <a:cs typeface="Calibri"/>
              <a:sym typeface="Calibri"/>
            </a:endParaRPr>
          </a:p>
        </p:txBody>
      </p:sp>
      <p:cxnSp>
        <p:nvCxnSpPr>
          <p:cNvPr id="226" name="Google Shape;226;p8"/>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227" name="Google Shape;227;p8"/>
          <p:cNvSpPr/>
          <p:nvPr/>
        </p:nvSpPr>
        <p:spPr>
          <a:xfrm>
            <a:off x="1298448" y="1965960"/>
            <a:ext cx="329184" cy="329184"/>
          </a:xfrm>
          <a:prstGeom prst="ellipse">
            <a:avLst/>
          </a:prstGeom>
          <a:solidFill>
            <a:srgbClr val="FFFFFF"/>
          </a:solidFill>
          <a:ln w="15875" cap="flat" cmpd="sng">
            <a:solidFill>
              <a:srgbClr val="3548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8" name="Google Shape;228;p8"/>
          <p:cNvSpPr/>
          <p:nvPr/>
        </p:nvSpPr>
        <p:spPr>
          <a:xfrm>
            <a:off x="1298448" y="1965960"/>
            <a:ext cx="329184" cy="32918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35486B"/>
              </a:buClr>
              <a:buSzPts val="1800"/>
              <a:buFont typeface="Calibri"/>
              <a:buNone/>
            </a:pPr>
            <a:r>
              <a:rPr lang="en-US" sz="1800" b="1">
                <a:solidFill>
                  <a:srgbClr val="35486B"/>
                </a:solidFill>
                <a:latin typeface="Calibri"/>
                <a:ea typeface="Calibri"/>
                <a:cs typeface="Calibri"/>
                <a:sym typeface="Calibri"/>
              </a:rPr>
              <a:t>1</a:t>
            </a:r>
            <a:endParaRPr sz="1800">
              <a:solidFill>
                <a:schemeClr val="dk1"/>
              </a:solidFill>
              <a:latin typeface="Calibri"/>
              <a:ea typeface="Calibri"/>
              <a:cs typeface="Calibri"/>
              <a:sym typeface="Calibri"/>
            </a:endParaRPr>
          </a:p>
        </p:txBody>
      </p:sp>
      <p:sp>
        <p:nvSpPr>
          <p:cNvPr id="229" name="Google Shape;229;p8"/>
          <p:cNvSpPr/>
          <p:nvPr/>
        </p:nvSpPr>
        <p:spPr>
          <a:xfrm>
            <a:off x="1773936" y="1920240"/>
            <a:ext cx="9686239"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Accuratezza dell'analisi</a:t>
            </a:r>
            <a:endParaRPr sz="1900">
              <a:solidFill>
                <a:schemeClr val="dk1"/>
              </a:solidFill>
              <a:latin typeface="Calibri"/>
              <a:ea typeface="Calibri"/>
              <a:cs typeface="Calibri"/>
              <a:sym typeface="Calibri"/>
            </a:endParaRPr>
          </a:p>
        </p:txBody>
      </p:sp>
      <p:sp>
        <p:nvSpPr>
          <p:cNvPr id="230" name="Google Shape;230;p8"/>
          <p:cNvSpPr/>
          <p:nvPr/>
        </p:nvSpPr>
        <p:spPr>
          <a:xfrm>
            <a:off x="1773936" y="2286000"/>
            <a:ext cx="9686239" cy="64008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Più prospettive mitigano bias e punti ciechi, rivelano sfaccettature nascoste</a:t>
            </a:r>
            <a:endParaRPr sz="1800">
              <a:solidFill>
                <a:schemeClr val="dk1"/>
              </a:solidFill>
              <a:latin typeface="Calibri"/>
              <a:ea typeface="Calibri"/>
              <a:cs typeface="Calibri"/>
              <a:sym typeface="Calibri"/>
            </a:endParaRPr>
          </a:p>
        </p:txBody>
      </p:sp>
      <p:cxnSp>
        <p:nvCxnSpPr>
          <p:cNvPr id="231" name="Google Shape;231;p8"/>
          <p:cNvCxnSpPr/>
          <p:nvPr/>
        </p:nvCxnSpPr>
        <p:spPr>
          <a:xfrm>
            <a:off x="1298448" y="2980944"/>
            <a:ext cx="10070287" cy="0"/>
          </a:xfrm>
          <a:prstGeom prst="straightConnector1">
            <a:avLst/>
          </a:prstGeom>
          <a:noFill/>
          <a:ln w="9525" cap="flat" cmpd="sng">
            <a:solidFill>
              <a:srgbClr val="DEDAD6"/>
            </a:solidFill>
            <a:prstDash val="solid"/>
            <a:round/>
            <a:headEnd type="none" w="sm" len="sm"/>
            <a:tailEnd type="none" w="sm" len="sm"/>
          </a:ln>
        </p:spPr>
      </p:cxnSp>
      <p:sp>
        <p:nvSpPr>
          <p:cNvPr id="232" name="Google Shape;232;p8"/>
          <p:cNvSpPr/>
          <p:nvPr/>
        </p:nvSpPr>
        <p:spPr>
          <a:xfrm>
            <a:off x="1298448" y="3063240"/>
            <a:ext cx="329184" cy="329184"/>
          </a:xfrm>
          <a:prstGeom prst="ellipse">
            <a:avLst/>
          </a:prstGeom>
          <a:solidFill>
            <a:srgbClr val="FFFFFF"/>
          </a:solidFill>
          <a:ln w="15875" cap="flat" cmpd="sng">
            <a:solidFill>
              <a:srgbClr val="3548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3" name="Google Shape;233;p8"/>
          <p:cNvSpPr/>
          <p:nvPr/>
        </p:nvSpPr>
        <p:spPr>
          <a:xfrm>
            <a:off x="1298448" y="3063240"/>
            <a:ext cx="329184" cy="32918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35486B"/>
              </a:buClr>
              <a:buSzPts val="1800"/>
              <a:buFont typeface="Calibri"/>
              <a:buNone/>
            </a:pPr>
            <a:r>
              <a:rPr lang="en-US" sz="1800" b="1">
                <a:solidFill>
                  <a:srgbClr val="35486B"/>
                </a:solidFill>
                <a:latin typeface="Calibri"/>
                <a:ea typeface="Calibri"/>
                <a:cs typeface="Calibri"/>
                <a:sym typeface="Calibri"/>
              </a:rPr>
              <a:t>2</a:t>
            </a:r>
            <a:endParaRPr sz="1800">
              <a:solidFill>
                <a:schemeClr val="dk1"/>
              </a:solidFill>
              <a:latin typeface="Calibri"/>
              <a:ea typeface="Calibri"/>
              <a:cs typeface="Calibri"/>
              <a:sym typeface="Calibri"/>
            </a:endParaRPr>
          </a:p>
        </p:txBody>
      </p:sp>
      <p:sp>
        <p:nvSpPr>
          <p:cNvPr id="234" name="Google Shape;234;p8"/>
          <p:cNvSpPr/>
          <p:nvPr/>
        </p:nvSpPr>
        <p:spPr>
          <a:xfrm>
            <a:off x="1773936" y="3017520"/>
            <a:ext cx="9686239"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Supporto esteso al cambiamento</a:t>
            </a:r>
            <a:endParaRPr sz="1900">
              <a:solidFill>
                <a:schemeClr val="dk1"/>
              </a:solidFill>
              <a:latin typeface="Calibri"/>
              <a:ea typeface="Calibri"/>
              <a:cs typeface="Calibri"/>
              <a:sym typeface="Calibri"/>
            </a:endParaRPr>
          </a:p>
        </p:txBody>
      </p:sp>
      <p:sp>
        <p:nvSpPr>
          <p:cNvPr id="235" name="Google Shape;235;p8"/>
          <p:cNvSpPr/>
          <p:nvPr/>
        </p:nvSpPr>
        <p:spPr>
          <a:xfrm>
            <a:off x="1773936" y="3383280"/>
            <a:ext cx="9686239" cy="64008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Nessuno stakeholder escluso dal processo, per non ridurre l'efficacia delle iniziative</a:t>
            </a:r>
            <a:endParaRPr sz="1800">
              <a:solidFill>
                <a:schemeClr val="dk1"/>
              </a:solidFill>
              <a:latin typeface="Calibri"/>
              <a:ea typeface="Calibri"/>
              <a:cs typeface="Calibri"/>
              <a:sym typeface="Calibri"/>
            </a:endParaRPr>
          </a:p>
        </p:txBody>
      </p:sp>
      <p:cxnSp>
        <p:nvCxnSpPr>
          <p:cNvPr id="236" name="Google Shape;236;p8"/>
          <p:cNvCxnSpPr/>
          <p:nvPr/>
        </p:nvCxnSpPr>
        <p:spPr>
          <a:xfrm>
            <a:off x="1298448" y="4078224"/>
            <a:ext cx="10070287" cy="0"/>
          </a:xfrm>
          <a:prstGeom prst="straightConnector1">
            <a:avLst/>
          </a:prstGeom>
          <a:noFill/>
          <a:ln w="9525" cap="flat" cmpd="sng">
            <a:solidFill>
              <a:srgbClr val="DEDAD6"/>
            </a:solidFill>
            <a:prstDash val="solid"/>
            <a:round/>
            <a:headEnd type="none" w="sm" len="sm"/>
            <a:tailEnd type="none" w="sm" len="sm"/>
          </a:ln>
        </p:spPr>
      </p:cxnSp>
      <p:sp>
        <p:nvSpPr>
          <p:cNvPr id="237" name="Google Shape;237;p8"/>
          <p:cNvSpPr/>
          <p:nvPr/>
        </p:nvSpPr>
        <p:spPr>
          <a:xfrm>
            <a:off x="1298448" y="4160520"/>
            <a:ext cx="329184" cy="329184"/>
          </a:xfrm>
          <a:prstGeom prst="ellipse">
            <a:avLst/>
          </a:prstGeom>
          <a:solidFill>
            <a:srgbClr val="FFFFFF"/>
          </a:solidFill>
          <a:ln w="15875" cap="flat" cmpd="sng">
            <a:solidFill>
              <a:srgbClr val="3548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38" name="Google Shape;238;p8"/>
          <p:cNvSpPr/>
          <p:nvPr/>
        </p:nvSpPr>
        <p:spPr>
          <a:xfrm>
            <a:off x="1298448" y="4160520"/>
            <a:ext cx="329184" cy="329184"/>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35486B"/>
              </a:buClr>
              <a:buSzPts val="1800"/>
              <a:buFont typeface="Calibri"/>
              <a:buNone/>
            </a:pPr>
            <a:r>
              <a:rPr lang="en-US" sz="1800" b="1">
                <a:solidFill>
                  <a:srgbClr val="35486B"/>
                </a:solidFill>
                <a:latin typeface="Calibri"/>
                <a:ea typeface="Calibri"/>
                <a:cs typeface="Calibri"/>
                <a:sym typeface="Calibri"/>
              </a:rPr>
              <a:t>3</a:t>
            </a:r>
            <a:endParaRPr sz="1800">
              <a:solidFill>
                <a:schemeClr val="dk1"/>
              </a:solidFill>
              <a:latin typeface="Calibri"/>
              <a:ea typeface="Calibri"/>
              <a:cs typeface="Calibri"/>
              <a:sym typeface="Calibri"/>
            </a:endParaRPr>
          </a:p>
        </p:txBody>
      </p:sp>
      <p:sp>
        <p:nvSpPr>
          <p:cNvPr id="239" name="Google Shape;239;p8"/>
          <p:cNvSpPr/>
          <p:nvPr/>
        </p:nvSpPr>
        <p:spPr>
          <a:xfrm>
            <a:off x="1773936" y="4114800"/>
            <a:ext cx="9686239"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Ambiti differenziati</a:t>
            </a:r>
            <a:endParaRPr sz="1900">
              <a:solidFill>
                <a:schemeClr val="dk1"/>
              </a:solidFill>
              <a:latin typeface="Calibri"/>
              <a:ea typeface="Calibri"/>
              <a:cs typeface="Calibri"/>
              <a:sym typeface="Calibri"/>
            </a:endParaRPr>
          </a:p>
        </p:txBody>
      </p:sp>
      <p:sp>
        <p:nvSpPr>
          <p:cNvPr id="240" name="Google Shape;240;p8"/>
          <p:cNvSpPr/>
          <p:nvPr/>
        </p:nvSpPr>
        <p:spPr>
          <a:xfrm>
            <a:off x="1773936" y="4480560"/>
            <a:ext cx="9686239" cy="64008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Bisogni riferiti al lavoro, al ruolo e al sé (Quaglino, 2005, p. 59)</a:t>
            </a:r>
            <a:endParaRPr sz="18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45"/>
        <p:cNvGrpSpPr/>
        <p:nvPr/>
      </p:nvGrpSpPr>
      <p:grpSpPr>
        <a:xfrm>
          <a:off x="0" y="0"/>
          <a:ext cx="0" cy="0"/>
          <a:chOff x="0" y="0"/>
          <a:chExt cx="0" cy="0"/>
        </a:xfrm>
      </p:grpSpPr>
      <p:sp>
        <p:nvSpPr>
          <p:cNvPr id="246" name="Google Shape;246;p9"/>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247" name="Google Shape;247;p9"/>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248" name="Google Shape;248;p9"/>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249" name="Google Shape;249;p9"/>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250" name="Google Shape;250;p9"/>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1" name="Google Shape;251;p9"/>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252" name="Google Shape;252;p9"/>
          <p:cNvSpPr/>
          <p:nvPr/>
        </p:nvSpPr>
        <p:spPr>
          <a:xfrm>
            <a:off x="283464" y="2907792"/>
            <a:ext cx="347472" cy="347472"/>
          </a:xfrm>
          <a:prstGeom prst="ellipse">
            <a:avLst/>
          </a:prstGeom>
          <a:solidFill>
            <a:srgbClr val="35486B"/>
          </a:solidFill>
          <a:ln w="15875" cap="flat" cmpd="sng">
            <a:solidFill>
              <a:srgbClr val="3548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3" name="Google Shape;253;p9"/>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254" name="Google Shape;254;p9"/>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5" name="Google Shape;255;p9"/>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256" name="Google Shape;256;p9"/>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57" name="Google Shape;257;p9"/>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258" name="Google Shape;258;p9"/>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9</a:t>
            </a:r>
            <a:endParaRPr sz="1200">
              <a:solidFill>
                <a:schemeClr val="dk1"/>
              </a:solidFill>
              <a:latin typeface="Calibri"/>
              <a:ea typeface="Calibri"/>
              <a:cs typeface="Calibri"/>
              <a:sym typeface="Calibri"/>
            </a:endParaRPr>
          </a:p>
        </p:txBody>
      </p:sp>
      <p:sp>
        <p:nvSpPr>
          <p:cNvPr id="259" name="Google Shape;259;p9"/>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35486B"/>
              </a:buClr>
              <a:buSzPts val="1700"/>
              <a:buFont typeface="Calibri"/>
              <a:buNone/>
            </a:pPr>
            <a:r>
              <a:rPr lang="en-US" sz="1700" b="1">
                <a:solidFill>
                  <a:srgbClr val="35486B"/>
                </a:solidFill>
                <a:latin typeface="Calibri"/>
                <a:ea typeface="Calibri"/>
                <a:cs typeface="Calibri"/>
                <a:sym typeface="Calibri"/>
              </a:rPr>
              <a:t>2. FONTI DI INFORMAZIONE PER L'ANALISI DEI BISOGNI</a:t>
            </a:r>
            <a:endParaRPr sz="1700">
              <a:solidFill>
                <a:schemeClr val="dk1"/>
              </a:solidFill>
              <a:latin typeface="Calibri"/>
              <a:ea typeface="Calibri"/>
              <a:cs typeface="Calibri"/>
              <a:sym typeface="Calibri"/>
            </a:endParaRPr>
          </a:p>
        </p:txBody>
      </p:sp>
      <p:sp>
        <p:nvSpPr>
          <p:cNvPr id="260" name="Google Shape;260;p9"/>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I cinque stakeholder dell'analisi dei bisogni</a:t>
            </a:r>
            <a:endParaRPr sz="2700">
              <a:solidFill>
                <a:schemeClr val="dk1"/>
              </a:solidFill>
              <a:latin typeface="Calibri"/>
              <a:ea typeface="Calibri"/>
              <a:cs typeface="Calibri"/>
              <a:sym typeface="Calibri"/>
            </a:endParaRPr>
          </a:p>
        </p:txBody>
      </p:sp>
      <p:cxnSp>
        <p:nvCxnSpPr>
          <p:cNvPr id="261" name="Google Shape;261;p9"/>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cxnSp>
        <p:nvCxnSpPr>
          <p:cNvPr id="262" name="Google Shape;262;p9"/>
          <p:cNvCxnSpPr/>
          <p:nvPr/>
        </p:nvCxnSpPr>
        <p:spPr>
          <a:xfrm>
            <a:off x="2745975" y="2451459"/>
            <a:ext cx="3133621" cy="2284021"/>
          </a:xfrm>
          <a:prstGeom prst="straightConnector1">
            <a:avLst/>
          </a:prstGeom>
          <a:noFill/>
          <a:ln w="13950" cap="flat" cmpd="sng">
            <a:solidFill>
              <a:srgbClr val="B7B7B7"/>
            </a:solidFill>
            <a:prstDash val="solid"/>
            <a:round/>
            <a:headEnd type="none" w="sm" len="sm"/>
            <a:tailEnd type="none" w="sm" len="sm"/>
          </a:ln>
        </p:spPr>
      </p:cxnSp>
      <p:cxnSp>
        <p:nvCxnSpPr>
          <p:cNvPr id="263" name="Google Shape;263;p9"/>
          <p:cNvCxnSpPr/>
          <p:nvPr/>
        </p:nvCxnSpPr>
        <p:spPr>
          <a:xfrm>
            <a:off x="4676345" y="2550561"/>
            <a:ext cx="1380599" cy="2012571"/>
          </a:xfrm>
          <a:prstGeom prst="straightConnector1">
            <a:avLst/>
          </a:prstGeom>
          <a:noFill/>
          <a:ln w="13950" cap="flat" cmpd="sng">
            <a:solidFill>
              <a:srgbClr val="B7B7B7"/>
            </a:solidFill>
            <a:prstDash val="solid"/>
            <a:round/>
            <a:headEnd type="none" w="sm" len="sm"/>
            <a:tailEnd type="none" w="sm" len="sm"/>
          </a:ln>
        </p:spPr>
      </p:cxnSp>
      <p:cxnSp>
        <p:nvCxnSpPr>
          <p:cNvPr id="264" name="Google Shape;264;p9"/>
          <p:cNvCxnSpPr/>
          <p:nvPr/>
        </p:nvCxnSpPr>
        <p:spPr>
          <a:xfrm>
            <a:off x="6470752" y="2624328"/>
            <a:ext cx="0" cy="1810512"/>
          </a:xfrm>
          <a:prstGeom prst="straightConnector1">
            <a:avLst/>
          </a:prstGeom>
          <a:noFill/>
          <a:ln w="13950" cap="flat" cmpd="sng">
            <a:solidFill>
              <a:srgbClr val="B7B7B7"/>
            </a:solidFill>
            <a:prstDash val="solid"/>
            <a:round/>
            <a:headEnd type="none" w="sm" len="sm"/>
            <a:tailEnd type="none" w="sm" len="sm"/>
          </a:ln>
        </p:spPr>
      </p:cxnSp>
      <p:cxnSp>
        <p:nvCxnSpPr>
          <p:cNvPr id="265" name="Google Shape;265;p9"/>
          <p:cNvCxnSpPr/>
          <p:nvPr/>
        </p:nvCxnSpPr>
        <p:spPr>
          <a:xfrm flipH="1">
            <a:off x="6884559" y="2550561"/>
            <a:ext cx="1380599" cy="2012571"/>
          </a:xfrm>
          <a:prstGeom prst="straightConnector1">
            <a:avLst/>
          </a:prstGeom>
          <a:noFill/>
          <a:ln w="13950" cap="flat" cmpd="sng">
            <a:solidFill>
              <a:srgbClr val="B7B7B7"/>
            </a:solidFill>
            <a:prstDash val="solid"/>
            <a:round/>
            <a:headEnd type="none" w="sm" len="sm"/>
            <a:tailEnd type="none" w="sm" len="sm"/>
          </a:ln>
        </p:spPr>
      </p:cxnSp>
      <p:cxnSp>
        <p:nvCxnSpPr>
          <p:cNvPr id="266" name="Google Shape;266;p9"/>
          <p:cNvCxnSpPr/>
          <p:nvPr/>
        </p:nvCxnSpPr>
        <p:spPr>
          <a:xfrm flipH="1">
            <a:off x="7061907" y="2451459"/>
            <a:ext cx="3133621" cy="2284021"/>
          </a:xfrm>
          <a:prstGeom prst="straightConnector1">
            <a:avLst/>
          </a:prstGeom>
          <a:noFill/>
          <a:ln w="13950" cap="flat" cmpd="sng">
            <a:solidFill>
              <a:srgbClr val="B7B7B7"/>
            </a:solidFill>
            <a:prstDash val="solid"/>
            <a:round/>
            <a:headEnd type="none" w="sm" len="sm"/>
            <a:tailEnd type="none" w="sm" len="sm"/>
          </a:ln>
        </p:spPr>
      </p:cxnSp>
      <p:sp>
        <p:nvSpPr>
          <p:cNvPr id="267" name="Google Shape;267;p9"/>
          <p:cNvSpPr/>
          <p:nvPr/>
        </p:nvSpPr>
        <p:spPr>
          <a:xfrm>
            <a:off x="1985437" y="1783080"/>
            <a:ext cx="841248" cy="841248"/>
          </a:xfrm>
          <a:prstGeom prst="ellipse">
            <a:avLst/>
          </a:prstGeom>
          <a:solidFill>
            <a:srgbClr val="8A1F2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68" name="Google Shape;268;p9" descr="icons/FiClipboard.png"/>
          <p:cNvPicPr preferRelativeResize="0"/>
          <p:nvPr/>
        </p:nvPicPr>
        <p:blipFill rotWithShape="1">
          <a:blip r:embed="rId3">
            <a:alphaModFix/>
          </a:blip>
          <a:srcRect/>
          <a:stretch/>
        </p:blipFill>
        <p:spPr>
          <a:xfrm>
            <a:off x="2185233" y="1982876"/>
            <a:ext cx="441655" cy="441655"/>
          </a:xfrm>
          <a:prstGeom prst="rect">
            <a:avLst/>
          </a:prstGeom>
          <a:noFill/>
          <a:ln>
            <a:noFill/>
          </a:ln>
        </p:spPr>
      </p:pic>
      <p:sp>
        <p:nvSpPr>
          <p:cNvPr id="269" name="Google Shape;269;p9"/>
          <p:cNvSpPr/>
          <p:nvPr/>
        </p:nvSpPr>
        <p:spPr>
          <a:xfrm>
            <a:off x="4017782" y="1783080"/>
            <a:ext cx="841248" cy="841248"/>
          </a:xfrm>
          <a:prstGeom prst="ellipse">
            <a:avLst/>
          </a:prstGeom>
          <a:solidFill>
            <a:srgbClr val="35486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70" name="Google Shape;270;p9" descr="icons/FiBriefcase.png"/>
          <p:cNvPicPr preferRelativeResize="0"/>
          <p:nvPr/>
        </p:nvPicPr>
        <p:blipFill rotWithShape="1">
          <a:blip r:embed="rId4">
            <a:alphaModFix/>
          </a:blip>
          <a:srcRect/>
          <a:stretch/>
        </p:blipFill>
        <p:spPr>
          <a:xfrm>
            <a:off x="4217579" y="1982876"/>
            <a:ext cx="441655" cy="441655"/>
          </a:xfrm>
          <a:prstGeom prst="rect">
            <a:avLst/>
          </a:prstGeom>
          <a:noFill/>
          <a:ln>
            <a:noFill/>
          </a:ln>
        </p:spPr>
      </p:pic>
      <p:sp>
        <p:nvSpPr>
          <p:cNvPr id="271" name="Google Shape;271;p9"/>
          <p:cNvSpPr/>
          <p:nvPr/>
        </p:nvSpPr>
        <p:spPr>
          <a:xfrm>
            <a:off x="3477097" y="2743200"/>
            <a:ext cx="1922617" cy="50292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35486B"/>
              </a:buClr>
              <a:buSzPts val="1450"/>
              <a:buFont typeface="Calibri"/>
              <a:buNone/>
            </a:pPr>
            <a:r>
              <a:rPr lang="en-US" sz="1450" b="1">
                <a:solidFill>
                  <a:srgbClr val="35486B"/>
                </a:solidFill>
                <a:latin typeface="Calibri"/>
                <a:ea typeface="Calibri"/>
                <a:cs typeface="Calibri"/>
                <a:sym typeface="Calibri"/>
              </a:rPr>
              <a:t>HRM</a:t>
            </a:r>
            <a:endParaRPr sz="1450">
              <a:solidFill>
                <a:schemeClr val="dk1"/>
              </a:solidFill>
              <a:latin typeface="Calibri"/>
              <a:ea typeface="Calibri"/>
              <a:cs typeface="Calibri"/>
              <a:sym typeface="Calibri"/>
            </a:endParaRPr>
          </a:p>
        </p:txBody>
      </p:sp>
      <p:sp>
        <p:nvSpPr>
          <p:cNvPr id="272" name="Google Shape;272;p9"/>
          <p:cNvSpPr/>
          <p:nvPr/>
        </p:nvSpPr>
        <p:spPr>
          <a:xfrm>
            <a:off x="6050128" y="1783080"/>
            <a:ext cx="841248" cy="841248"/>
          </a:xfrm>
          <a:prstGeom prst="ellipse">
            <a:avLst/>
          </a:prstGeom>
          <a:solidFill>
            <a:srgbClr val="1F6E68"/>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73" name="Google Shape;273;p9" descr="icons/FiUsers.png"/>
          <p:cNvPicPr preferRelativeResize="0"/>
          <p:nvPr/>
        </p:nvPicPr>
        <p:blipFill rotWithShape="1">
          <a:blip r:embed="rId5">
            <a:alphaModFix/>
          </a:blip>
          <a:srcRect/>
          <a:stretch/>
        </p:blipFill>
        <p:spPr>
          <a:xfrm>
            <a:off x="6249924" y="1982876"/>
            <a:ext cx="441655" cy="441655"/>
          </a:xfrm>
          <a:prstGeom prst="rect">
            <a:avLst/>
          </a:prstGeom>
          <a:noFill/>
          <a:ln>
            <a:noFill/>
          </a:ln>
        </p:spPr>
      </p:pic>
      <p:sp>
        <p:nvSpPr>
          <p:cNvPr id="274" name="Google Shape;274;p9"/>
          <p:cNvSpPr/>
          <p:nvPr/>
        </p:nvSpPr>
        <p:spPr>
          <a:xfrm>
            <a:off x="5527742" y="3200400"/>
            <a:ext cx="1886100" cy="548700"/>
          </a:xfrm>
          <a:prstGeom prst="rect">
            <a:avLst/>
          </a:prstGeom>
          <a:solidFill>
            <a:schemeClr val="lt1"/>
          </a:solidFill>
          <a:ln>
            <a:noFill/>
          </a:ln>
        </p:spPr>
        <p:txBody>
          <a:bodyPr spcFirstLastPara="1" wrap="square" lIns="91425" tIns="45700" rIns="91425" bIns="45700" anchor="t" anchorCtr="0">
            <a:noAutofit/>
          </a:bodyPr>
          <a:lstStyle/>
          <a:p>
            <a:pPr marL="0" marR="0" lvl="0" indent="0" algn="ctr" rtl="0">
              <a:lnSpc>
                <a:spcPct val="102000"/>
              </a:lnSpc>
              <a:spcBef>
                <a:spcPts val="0"/>
              </a:spcBef>
              <a:spcAft>
                <a:spcPts val="0"/>
              </a:spcAft>
              <a:buClr>
                <a:srgbClr val="292929"/>
              </a:buClr>
              <a:buSzPts val="1150"/>
              <a:buFont typeface="Calibri"/>
              <a:buNone/>
            </a:pPr>
            <a:r>
              <a:rPr lang="en-US" sz="1150" b="1">
                <a:solidFill>
                  <a:srgbClr val="292929"/>
                </a:solidFill>
                <a:latin typeface="Calibri"/>
                <a:ea typeface="Calibri"/>
                <a:cs typeface="Calibri"/>
                <a:sym typeface="Calibri"/>
              </a:rPr>
              <a:t>Prospettiva pratica, vicina ai fruitori</a:t>
            </a:r>
            <a:endParaRPr sz="1150" b="1">
              <a:solidFill>
                <a:schemeClr val="dk1"/>
              </a:solidFill>
              <a:latin typeface="Calibri"/>
              <a:ea typeface="Calibri"/>
              <a:cs typeface="Calibri"/>
              <a:sym typeface="Calibri"/>
            </a:endParaRPr>
          </a:p>
        </p:txBody>
      </p:sp>
      <p:sp>
        <p:nvSpPr>
          <p:cNvPr id="275" name="Google Shape;275;p9"/>
          <p:cNvSpPr/>
          <p:nvPr/>
        </p:nvSpPr>
        <p:spPr>
          <a:xfrm>
            <a:off x="8082473" y="1783080"/>
            <a:ext cx="841248" cy="841248"/>
          </a:xfrm>
          <a:prstGeom prst="ellipse">
            <a:avLst/>
          </a:prstGeom>
          <a:solidFill>
            <a:srgbClr val="B4791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76" name="Google Shape;276;p9" descr="icons/FiUser.png"/>
          <p:cNvPicPr preferRelativeResize="0"/>
          <p:nvPr/>
        </p:nvPicPr>
        <p:blipFill rotWithShape="1">
          <a:blip r:embed="rId6">
            <a:alphaModFix/>
          </a:blip>
          <a:srcRect/>
          <a:stretch/>
        </p:blipFill>
        <p:spPr>
          <a:xfrm>
            <a:off x="8282269" y="1982876"/>
            <a:ext cx="441655" cy="441655"/>
          </a:xfrm>
          <a:prstGeom prst="rect">
            <a:avLst/>
          </a:prstGeom>
          <a:noFill/>
          <a:ln>
            <a:noFill/>
          </a:ln>
        </p:spPr>
      </p:pic>
      <p:sp>
        <p:nvSpPr>
          <p:cNvPr id="277" name="Google Shape;277;p9"/>
          <p:cNvSpPr/>
          <p:nvPr/>
        </p:nvSpPr>
        <p:spPr>
          <a:xfrm>
            <a:off x="7437184" y="3200400"/>
            <a:ext cx="1886100" cy="548700"/>
          </a:xfrm>
          <a:prstGeom prst="rect">
            <a:avLst/>
          </a:prstGeom>
          <a:solidFill>
            <a:schemeClr val="lt1"/>
          </a:solidFill>
          <a:ln>
            <a:noFill/>
          </a:ln>
        </p:spPr>
        <p:txBody>
          <a:bodyPr spcFirstLastPara="1" wrap="square" lIns="91425" tIns="45700" rIns="91425" bIns="45700" anchor="t" anchorCtr="0">
            <a:noAutofit/>
          </a:bodyPr>
          <a:lstStyle/>
          <a:p>
            <a:pPr marL="0" marR="0" lvl="0" indent="0" algn="ctr" rtl="0">
              <a:lnSpc>
                <a:spcPct val="102000"/>
              </a:lnSpc>
              <a:spcBef>
                <a:spcPts val="0"/>
              </a:spcBef>
              <a:spcAft>
                <a:spcPts val="0"/>
              </a:spcAft>
              <a:buClr>
                <a:srgbClr val="292929"/>
              </a:buClr>
              <a:buSzPts val="1150"/>
              <a:buFont typeface="Calibri"/>
              <a:buNone/>
            </a:pPr>
            <a:r>
              <a:rPr lang="en-US" sz="1150" b="1">
                <a:solidFill>
                  <a:srgbClr val="292929"/>
                </a:solidFill>
                <a:latin typeface="Calibri"/>
                <a:ea typeface="Calibri"/>
                <a:cs typeface="Calibri"/>
                <a:sym typeface="Calibri"/>
              </a:rPr>
              <a:t>Destinatari diretti, coinvolti principalmente con survey</a:t>
            </a:r>
            <a:endParaRPr sz="1150" b="1">
              <a:solidFill>
                <a:schemeClr val="dk1"/>
              </a:solidFill>
              <a:latin typeface="Calibri"/>
              <a:ea typeface="Calibri"/>
              <a:cs typeface="Calibri"/>
              <a:sym typeface="Calibri"/>
            </a:endParaRPr>
          </a:p>
        </p:txBody>
      </p:sp>
      <p:sp>
        <p:nvSpPr>
          <p:cNvPr id="278" name="Google Shape;278;p9"/>
          <p:cNvSpPr/>
          <p:nvPr/>
        </p:nvSpPr>
        <p:spPr>
          <a:xfrm>
            <a:off x="10114818" y="1783080"/>
            <a:ext cx="841248" cy="841248"/>
          </a:xfrm>
          <a:prstGeom prst="ellipse">
            <a:avLst/>
          </a:prstGeom>
          <a:solidFill>
            <a:srgbClr val="5C7A5E"/>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pic>
        <p:nvPicPr>
          <p:cNvPr id="279" name="Google Shape;279;p9" descr="icons/FiTrendingUp.png"/>
          <p:cNvPicPr preferRelativeResize="0"/>
          <p:nvPr/>
        </p:nvPicPr>
        <p:blipFill rotWithShape="1">
          <a:blip r:embed="rId7">
            <a:alphaModFix/>
          </a:blip>
          <a:srcRect/>
          <a:stretch/>
        </p:blipFill>
        <p:spPr>
          <a:xfrm>
            <a:off x="10314615" y="1982876"/>
            <a:ext cx="441655" cy="441655"/>
          </a:xfrm>
          <a:prstGeom prst="rect">
            <a:avLst/>
          </a:prstGeom>
          <a:noFill/>
          <a:ln>
            <a:noFill/>
          </a:ln>
        </p:spPr>
      </p:pic>
      <p:sp>
        <p:nvSpPr>
          <p:cNvPr id="280" name="Google Shape;280;p9"/>
          <p:cNvSpPr/>
          <p:nvPr/>
        </p:nvSpPr>
        <p:spPr>
          <a:xfrm>
            <a:off x="9574134" y="2743200"/>
            <a:ext cx="1922617" cy="50292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5C7A5E"/>
              </a:buClr>
              <a:buSzPts val="1450"/>
              <a:buFont typeface="Calibri"/>
              <a:buNone/>
            </a:pPr>
            <a:r>
              <a:rPr lang="en-US" sz="1450" b="1">
                <a:solidFill>
                  <a:srgbClr val="5C7A5E"/>
                </a:solidFill>
                <a:latin typeface="Calibri"/>
                <a:ea typeface="Calibri"/>
                <a:cs typeface="Calibri"/>
                <a:sym typeface="Calibri"/>
              </a:rPr>
              <a:t>Top management</a:t>
            </a:r>
            <a:endParaRPr sz="1450">
              <a:solidFill>
                <a:schemeClr val="dk1"/>
              </a:solidFill>
              <a:latin typeface="Calibri"/>
              <a:ea typeface="Calibri"/>
              <a:cs typeface="Calibri"/>
              <a:sym typeface="Calibri"/>
            </a:endParaRPr>
          </a:p>
        </p:txBody>
      </p:sp>
      <p:sp>
        <p:nvSpPr>
          <p:cNvPr id="281" name="Google Shape;281;p9"/>
          <p:cNvSpPr/>
          <p:nvPr/>
        </p:nvSpPr>
        <p:spPr>
          <a:xfrm>
            <a:off x="5739232" y="4434840"/>
            <a:ext cx="1463040" cy="1463040"/>
          </a:xfrm>
          <a:prstGeom prst="ellipse">
            <a:avLst/>
          </a:prstGeom>
          <a:solidFill>
            <a:srgbClr val="8A1F2B"/>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82" name="Google Shape;282;p9"/>
          <p:cNvSpPr/>
          <p:nvPr/>
        </p:nvSpPr>
        <p:spPr>
          <a:xfrm>
            <a:off x="5830672" y="4434840"/>
            <a:ext cx="1280160" cy="1463040"/>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FFFFFF"/>
              </a:buClr>
              <a:buSzPts val="1400"/>
              <a:buFont typeface="Calibri"/>
              <a:buNone/>
            </a:pPr>
            <a:r>
              <a:rPr lang="en-US" sz="1400" b="1">
                <a:solidFill>
                  <a:srgbClr val="FFFFFF"/>
                </a:solidFill>
                <a:latin typeface="Calibri"/>
                <a:ea typeface="Calibri"/>
                <a:cs typeface="Calibri"/>
                <a:sym typeface="Calibri"/>
              </a:rPr>
              <a:t>Analisi</a:t>
            </a:r>
            <a:endParaRPr sz="1400">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rgbClr val="FFFFFF"/>
              </a:buClr>
              <a:buSzPts val="1400"/>
              <a:buFont typeface="Calibri"/>
              <a:buNone/>
            </a:pPr>
            <a:r>
              <a:rPr lang="en-US" sz="1400" b="1">
                <a:solidFill>
                  <a:srgbClr val="FFFFFF"/>
                </a:solidFill>
                <a:latin typeface="Calibri"/>
                <a:ea typeface="Calibri"/>
                <a:cs typeface="Calibri"/>
                <a:sym typeface="Calibri"/>
              </a:rPr>
              <a:t>dei bisogni</a:t>
            </a:r>
            <a:endParaRPr sz="1400">
              <a:solidFill>
                <a:schemeClr val="dk1"/>
              </a:solidFill>
              <a:latin typeface="Calibri"/>
              <a:ea typeface="Calibri"/>
              <a:cs typeface="Calibri"/>
              <a:sym typeface="Calibri"/>
            </a:endParaRPr>
          </a:p>
        </p:txBody>
      </p:sp>
      <p:sp>
        <p:nvSpPr>
          <p:cNvPr id="283" name="Google Shape;283;p9"/>
          <p:cNvSpPr/>
          <p:nvPr/>
        </p:nvSpPr>
        <p:spPr>
          <a:xfrm>
            <a:off x="1444752" y="2743200"/>
            <a:ext cx="1922617" cy="50292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8A1F2B"/>
              </a:buClr>
              <a:buSzPts val="1450"/>
              <a:buFont typeface="Calibri"/>
              <a:buNone/>
            </a:pPr>
            <a:r>
              <a:rPr lang="en-US" sz="1450" b="1">
                <a:solidFill>
                  <a:srgbClr val="8A1F2B"/>
                </a:solidFill>
                <a:latin typeface="Calibri"/>
                <a:ea typeface="Calibri"/>
                <a:cs typeface="Calibri"/>
                <a:sym typeface="Calibri"/>
              </a:rPr>
              <a:t>Specialisti del training</a:t>
            </a:r>
            <a:endParaRPr sz="1450">
              <a:solidFill>
                <a:schemeClr val="dk1"/>
              </a:solidFill>
              <a:latin typeface="Calibri"/>
              <a:ea typeface="Calibri"/>
              <a:cs typeface="Calibri"/>
              <a:sym typeface="Calibri"/>
            </a:endParaRPr>
          </a:p>
        </p:txBody>
      </p:sp>
      <p:sp>
        <p:nvSpPr>
          <p:cNvPr id="284" name="Google Shape;284;p9"/>
          <p:cNvSpPr/>
          <p:nvPr/>
        </p:nvSpPr>
        <p:spPr>
          <a:xfrm>
            <a:off x="1463050" y="3200400"/>
            <a:ext cx="1886100" cy="548700"/>
          </a:xfrm>
          <a:prstGeom prst="rect">
            <a:avLst/>
          </a:prstGeom>
          <a:solidFill>
            <a:schemeClr val="lt1"/>
          </a:solidFill>
          <a:ln>
            <a:noFill/>
          </a:ln>
        </p:spPr>
        <p:txBody>
          <a:bodyPr spcFirstLastPara="1" wrap="square" lIns="91425" tIns="45700" rIns="91425" bIns="45700" anchor="t" anchorCtr="0">
            <a:noAutofit/>
          </a:bodyPr>
          <a:lstStyle/>
          <a:p>
            <a:pPr marL="0" marR="0" lvl="0" indent="0" algn="ctr" rtl="0">
              <a:lnSpc>
                <a:spcPct val="102000"/>
              </a:lnSpc>
              <a:spcBef>
                <a:spcPts val="0"/>
              </a:spcBef>
              <a:spcAft>
                <a:spcPts val="0"/>
              </a:spcAft>
              <a:buClr>
                <a:srgbClr val="292929"/>
              </a:buClr>
              <a:buSzPts val="1150"/>
              <a:buFont typeface="Calibri"/>
              <a:buNone/>
            </a:pPr>
            <a:r>
              <a:rPr lang="en-US" sz="1150" b="1">
                <a:solidFill>
                  <a:srgbClr val="292929"/>
                </a:solidFill>
                <a:latin typeface="Calibri"/>
                <a:ea typeface="Calibri"/>
                <a:cs typeface="Calibri"/>
                <a:sym typeface="Calibri"/>
              </a:rPr>
              <a:t>Sguardo specialistico, tecnico, possibile soprattutto in nelle grandi organizzazioni </a:t>
            </a:r>
            <a:endParaRPr sz="1150" b="1">
              <a:solidFill>
                <a:schemeClr val="dk1"/>
              </a:solidFill>
              <a:latin typeface="Calibri"/>
              <a:ea typeface="Calibri"/>
              <a:cs typeface="Calibri"/>
              <a:sym typeface="Calibri"/>
            </a:endParaRPr>
          </a:p>
        </p:txBody>
      </p:sp>
      <p:sp>
        <p:nvSpPr>
          <p:cNvPr id="285" name="Google Shape;285;p9"/>
          <p:cNvSpPr/>
          <p:nvPr/>
        </p:nvSpPr>
        <p:spPr>
          <a:xfrm>
            <a:off x="3472054" y="3230812"/>
            <a:ext cx="2032500" cy="502800"/>
          </a:xfrm>
          <a:prstGeom prst="rect">
            <a:avLst/>
          </a:prstGeom>
          <a:solidFill>
            <a:schemeClr val="lt1"/>
          </a:solidFill>
          <a:ln>
            <a:noFill/>
          </a:ln>
        </p:spPr>
        <p:txBody>
          <a:bodyPr spcFirstLastPara="1" wrap="square" lIns="91425" tIns="45700" rIns="91425" bIns="45700" anchor="t" anchorCtr="0">
            <a:noAutofit/>
          </a:bodyPr>
          <a:lstStyle/>
          <a:p>
            <a:pPr marL="0" marR="0" lvl="0" indent="0" algn="ctr" rtl="0">
              <a:lnSpc>
                <a:spcPct val="102000"/>
              </a:lnSpc>
              <a:spcBef>
                <a:spcPts val="0"/>
              </a:spcBef>
              <a:spcAft>
                <a:spcPts val="0"/>
              </a:spcAft>
              <a:buClr>
                <a:srgbClr val="292929"/>
              </a:buClr>
              <a:buSzPts val="1150"/>
              <a:buFont typeface="Calibri"/>
              <a:buNone/>
            </a:pPr>
            <a:r>
              <a:rPr lang="en-US" sz="1150" b="1">
                <a:solidFill>
                  <a:srgbClr val="292929"/>
                </a:solidFill>
                <a:latin typeface="Calibri"/>
                <a:ea typeface="Calibri"/>
                <a:cs typeface="Calibri"/>
                <a:sym typeface="Calibri"/>
              </a:rPr>
              <a:t>Analisi dei  problemi, definizione di  competenze e bisogni</a:t>
            </a:r>
            <a:endParaRPr sz="1150" b="1">
              <a:solidFill>
                <a:schemeClr val="dk1"/>
              </a:solidFill>
              <a:latin typeface="Calibri"/>
              <a:ea typeface="Calibri"/>
              <a:cs typeface="Calibri"/>
              <a:sym typeface="Calibri"/>
            </a:endParaRPr>
          </a:p>
        </p:txBody>
      </p:sp>
      <p:sp>
        <p:nvSpPr>
          <p:cNvPr id="286" name="Google Shape;286;p9"/>
          <p:cNvSpPr/>
          <p:nvPr/>
        </p:nvSpPr>
        <p:spPr>
          <a:xfrm>
            <a:off x="5445648" y="2743200"/>
            <a:ext cx="1922700" cy="50280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1F6E68"/>
              </a:buClr>
              <a:buSzPts val="1450"/>
              <a:buFont typeface="Calibri"/>
              <a:buNone/>
            </a:pPr>
            <a:r>
              <a:rPr lang="en-US" sz="1450" b="1">
                <a:solidFill>
                  <a:srgbClr val="1F6E68"/>
                </a:solidFill>
                <a:latin typeface="Calibri"/>
                <a:ea typeface="Calibri"/>
                <a:cs typeface="Calibri"/>
                <a:sym typeface="Calibri"/>
              </a:rPr>
              <a:t>Manager di linea</a:t>
            </a:r>
            <a:endParaRPr sz="1450">
              <a:solidFill>
                <a:schemeClr val="dk1"/>
              </a:solidFill>
              <a:latin typeface="Calibri"/>
              <a:ea typeface="Calibri"/>
              <a:cs typeface="Calibri"/>
              <a:sym typeface="Calibri"/>
            </a:endParaRPr>
          </a:p>
        </p:txBody>
      </p:sp>
      <p:sp>
        <p:nvSpPr>
          <p:cNvPr id="287" name="Google Shape;287;p9"/>
          <p:cNvSpPr/>
          <p:nvPr/>
        </p:nvSpPr>
        <p:spPr>
          <a:xfrm>
            <a:off x="7541788" y="2743200"/>
            <a:ext cx="1922617" cy="50292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B4791F"/>
              </a:buClr>
              <a:buSzPts val="1450"/>
              <a:buFont typeface="Calibri"/>
              <a:buNone/>
            </a:pPr>
            <a:r>
              <a:rPr lang="en-US" sz="1450" b="1">
                <a:solidFill>
                  <a:srgbClr val="B4791F"/>
                </a:solidFill>
                <a:latin typeface="Calibri"/>
                <a:ea typeface="Calibri"/>
                <a:cs typeface="Calibri"/>
                <a:sym typeface="Calibri"/>
              </a:rPr>
              <a:t>Attori individuali</a:t>
            </a:r>
            <a:endParaRPr sz="1450">
              <a:solidFill>
                <a:schemeClr val="dk1"/>
              </a:solidFill>
              <a:latin typeface="Calibri"/>
              <a:ea typeface="Calibri"/>
              <a:cs typeface="Calibri"/>
              <a:sym typeface="Calibri"/>
            </a:endParaRPr>
          </a:p>
        </p:txBody>
      </p:sp>
      <p:sp>
        <p:nvSpPr>
          <p:cNvPr id="288" name="Google Shape;288;p9"/>
          <p:cNvSpPr/>
          <p:nvPr/>
        </p:nvSpPr>
        <p:spPr>
          <a:xfrm>
            <a:off x="9592434" y="3200400"/>
            <a:ext cx="1886100" cy="548700"/>
          </a:xfrm>
          <a:prstGeom prst="rect">
            <a:avLst/>
          </a:prstGeom>
          <a:solidFill>
            <a:schemeClr val="lt1"/>
          </a:solidFill>
          <a:ln>
            <a:noFill/>
          </a:ln>
        </p:spPr>
        <p:txBody>
          <a:bodyPr spcFirstLastPara="1" wrap="square" lIns="91425" tIns="45700" rIns="91425" bIns="45700" anchor="t" anchorCtr="0">
            <a:noAutofit/>
          </a:bodyPr>
          <a:lstStyle/>
          <a:p>
            <a:pPr marL="0" marR="0" lvl="0" indent="0" algn="ctr" rtl="0">
              <a:lnSpc>
                <a:spcPct val="102000"/>
              </a:lnSpc>
              <a:spcBef>
                <a:spcPts val="0"/>
              </a:spcBef>
              <a:spcAft>
                <a:spcPts val="0"/>
              </a:spcAft>
              <a:buClr>
                <a:srgbClr val="292929"/>
              </a:buClr>
              <a:buSzPts val="1150"/>
              <a:buFont typeface="Calibri"/>
              <a:buNone/>
            </a:pPr>
            <a:r>
              <a:rPr lang="en-US" sz="1150" b="1">
                <a:solidFill>
                  <a:srgbClr val="292929"/>
                </a:solidFill>
                <a:latin typeface="Calibri"/>
                <a:ea typeface="Calibri"/>
                <a:cs typeface="Calibri"/>
                <a:sym typeface="Calibri"/>
              </a:rPr>
              <a:t>Scenario, visione strategica e aspetti di ì budget </a:t>
            </a:r>
            <a:endParaRPr sz="1150" b="1">
              <a:solidFill>
                <a:schemeClr val="dk1"/>
              </a:solidFill>
              <a:latin typeface="Calibri"/>
              <a:ea typeface="Calibri"/>
              <a:cs typeface="Calibri"/>
              <a:sym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293"/>
        <p:cNvGrpSpPr/>
        <p:nvPr/>
      </p:nvGrpSpPr>
      <p:grpSpPr>
        <a:xfrm>
          <a:off x="0" y="0"/>
          <a:ext cx="0" cy="0"/>
          <a:chOff x="0" y="0"/>
          <a:chExt cx="0" cy="0"/>
        </a:xfrm>
      </p:grpSpPr>
      <p:sp>
        <p:nvSpPr>
          <p:cNvPr id="294" name="Google Shape;294;p10"/>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295" name="Google Shape;295;p10"/>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296" name="Google Shape;296;p10"/>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297" name="Google Shape;297;p10"/>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298" name="Google Shape;298;p10"/>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99" name="Google Shape;299;p10"/>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300" name="Google Shape;300;p10"/>
          <p:cNvSpPr/>
          <p:nvPr/>
        </p:nvSpPr>
        <p:spPr>
          <a:xfrm>
            <a:off x="283464" y="2907792"/>
            <a:ext cx="347472" cy="347472"/>
          </a:xfrm>
          <a:prstGeom prst="ellipse">
            <a:avLst/>
          </a:prstGeom>
          <a:solidFill>
            <a:srgbClr val="35486B"/>
          </a:solidFill>
          <a:ln w="15875" cap="flat" cmpd="sng">
            <a:solidFill>
              <a:srgbClr val="3548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1" name="Google Shape;301;p10"/>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302" name="Google Shape;302;p10"/>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3" name="Google Shape;303;p10"/>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304" name="Google Shape;304;p10"/>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5" name="Google Shape;305;p10"/>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306" name="Google Shape;306;p10"/>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10</a:t>
            </a:r>
            <a:endParaRPr sz="1200">
              <a:solidFill>
                <a:schemeClr val="dk1"/>
              </a:solidFill>
              <a:latin typeface="Calibri"/>
              <a:ea typeface="Calibri"/>
              <a:cs typeface="Calibri"/>
              <a:sym typeface="Calibri"/>
            </a:endParaRPr>
          </a:p>
        </p:txBody>
      </p:sp>
      <p:sp>
        <p:nvSpPr>
          <p:cNvPr id="307" name="Google Shape;307;p10"/>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35486B"/>
              </a:buClr>
              <a:buSzPts val="1700"/>
              <a:buFont typeface="Calibri"/>
              <a:buNone/>
            </a:pPr>
            <a:r>
              <a:rPr lang="en-US" sz="1700" b="1">
                <a:solidFill>
                  <a:srgbClr val="35486B"/>
                </a:solidFill>
                <a:latin typeface="Calibri"/>
                <a:ea typeface="Calibri"/>
                <a:cs typeface="Calibri"/>
                <a:sym typeface="Calibri"/>
              </a:rPr>
              <a:t>2. FONTI DI INFORMAZIONE PER L'ANALISI DEI BISOGNI</a:t>
            </a:r>
            <a:endParaRPr sz="1700">
              <a:solidFill>
                <a:schemeClr val="dk1"/>
              </a:solidFill>
              <a:latin typeface="Calibri"/>
              <a:ea typeface="Calibri"/>
              <a:cs typeface="Calibri"/>
              <a:sym typeface="Calibri"/>
            </a:endParaRPr>
          </a:p>
        </p:txBody>
      </p:sp>
      <p:sp>
        <p:nvSpPr>
          <p:cNvPr id="308" name="Google Shape;308;p10"/>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Indagine estensiva o mirata?</a:t>
            </a:r>
            <a:endParaRPr sz="2700">
              <a:solidFill>
                <a:schemeClr val="dk1"/>
              </a:solidFill>
              <a:latin typeface="Calibri"/>
              <a:ea typeface="Calibri"/>
              <a:cs typeface="Calibri"/>
              <a:sym typeface="Calibri"/>
            </a:endParaRPr>
          </a:p>
        </p:txBody>
      </p:sp>
      <p:cxnSp>
        <p:nvCxnSpPr>
          <p:cNvPr id="309" name="Google Shape;309;p10"/>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310" name="Google Shape;310;p10"/>
          <p:cNvSpPr/>
          <p:nvPr/>
        </p:nvSpPr>
        <p:spPr>
          <a:xfrm>
            <a:off x="1298448" y="16916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35486B"/>
              </a:buClr>
              <a:buSzPts val="1900"/>
              <a:buFont typeface="Calibri"/>
              <a:buNone/>
            </a:pPr>
            <a:r>
              <a:rPr lang="en-US" sz="1900" b="1">
                <a:solidFill>
                  <a:srgbClr val="35486B"/>
                </a:solidFill>
                <a:latin typeface="Calibri"/>
                <a:ea typeface="Calibri"/>
                <a:cs typeface="Calibri"/>
                <a:sym typeface="Calibri"/>
              </a:rPr>
              <a:t>Estensiva</a:t>
            </a:r>
            <a:endParaRPr sz="1900">
              <a:solidFill>
                <a:schemeClr val="dk1"/>
              </a:solidFill>
              <a:latin typeface="Calibri"/>
              <a:ea typeface="Calibri"/>
              <a:cs typeface="Calibri"/>
              <a:sym typeface="Calibri"/>
            </a:endParaRPr>
          </a:p>
        </p:txBody>
      </p:sp>
      <p:sp>
        <p:nvSpPr>
          <p:cNvPr id="311" name="Google Shape;311;p10"/>
          <p:cNvSpPr/>
          <p:nvPr/>
        </p:nvSpPr>
        <p:spPr>
          <a:xfrm>
            <a:off x="1298448" y="2093976"/>
            <a:ext cx="4897984" cy="252374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Diretta a tutta la popolazione aziendale: mantiene alto il focus sulla formazione continua. Attenzione a non sovradimensionare l'analisi generando attese poi disattese</a:t>
            </a:r>
            <a:endParaRPr sz="1800">
              <a:solidFill>
                <a:schemeClr val="dk1"/>
              </a:solidFill>
              <a:latin typeface="Calibri"/>
              <a:ea typeface="Calibri"/>
              <a:cs typeface="Calibri"/>
              <a:sym typeface="Calibri"/>
            </a:endParaRPr>
          </a:p>
        </p:txBody>
      </p:sp>
      <p:cxnSp>
        <p:nvCxnSpPr>
          <p:cNvPr id="312" name="Google Shape;312;p10"/>
          <p:cNvCxnSpPr/>
          <p:nvPr/>
        </p:nvCxnSpPr>
        <p:spPr>
          <a:xfrm>
            <a:off x="6333592" y="1691640"/>
            <a:ext cx="0" cy="2926080"/>
          </a:xfrm>
          <a:prstGeom prst="straightConnector1">
            <a:avLst/>
          </a:prstGeom>
          <a:noFill/>
          <a:ln w="9525" cap="flat" cmpd="sng">
            <a:solidFill>
              <a:srgbClr val="DEDAD6"/>
            </a:solidFill>
            <a:prstDash val="solid"/>
            <a:round/>
            <a:headEnd type="none" w="sm" len="sm"/>
            <a:tailEnd type="none" w="sm" len="sm"/>
          </a:ln>
        </p:spPr>
      </p:cxnSp>
      <p:sp>
        <p:nvSpPr>
          <p:cNvPr id="313" name="Google Shape;313;p10"/>
          <p:cNvSpPr/>
          <p:nvPr/>
        </p:nvSpPr>
        <p:spPr>
          <a:xfrm>
            <a:off x="6470752" y="16916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35486B"/>
              </a:buClr>
              <a:buSzPts val="1900"/>
              <a:buFont typeface="Calibri"/>
              <a:buNone/>
            </a:pPr>
            <a:r>
              <a:rPr lang="en-US" sz="1900" b="1">
                <a:solidFill>
                  <a:srgbClr val="35486B"/>
                </a:solidFill>
                <a:latin typeface="Calibri"/>
                <a:ea typeface="Calibri"/>
                <a:cs typeface="Calibri"/>
                <a:sym typeface="Calibri"/>
              </a:rPr>
              <a:t>Mirata</a:t>
            </a:r>
            <a:endParaRPr sz="1900">
              <a:solidFill>
                <a:schemeClr val="dk1"/>
              </a:solidFill>
              <a:latin typeface="Calibri"/>
              <a:ea typeface="Calibri"/>
              <a:cs typeface="Calibri"/>
              <a:sym typeface="Calibri"/>
            </a:endParaRPr>
          </a:p>
        </p:txBody>
      </p:sp>
      <p:sp>
        <p:nvSpPr>
          <p:cNvPr id="314" name="Google Shape;314;p10"/>
          <p:cNvSpPr/>
          <p:nvPr/>
        </p:nvSpPr>
        <p:spPr>
          <a:xfrm>
            <a:off x="6470752" y="2093976"/>
            <a:ext cx="4897984" cy="252374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Rivolta ad alcuni segmenti (es. neoassunti, personale vendite): consente strumenti più profondi e aperti, come focus group e interviste</a:t>
            </a:r>
            <a:endParaRPr sz="1800">
              <a:solidFill>
                <a:schemeClr val="dk1"/>
              </a:solidFill>
              <a:latin typeface="Calibri"/>
              <a:ea typeface="Calibri"/>
              <a:cs typeface="Calibri"/>
              <a:sym typeface="Calibri"/>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19"/>
        <p:cNvGrpSpPr/>
        <p:nvPr/>
      </p:nvGrpSpPr>
      <p:grpSpPr>
        <a:xfrm>
          <a:off x="0" y="0"/>
          <a:ext cx="0" cy="0"/>
          <a:chOff x="0" y="0"/>
          <a:chExt cx="0" cy="0"/>
        </a:xfrm>
      </p:grpSpPr>
      <p:sp>
        <p:nvSpPr>
          <p:cNvPr id="320" name="Google Shape;320;p11"/>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21" name="Google Shape;321;p11"/>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322" name="Google Shape;322;p11"/>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323" name="Google Shape;323;p11"/>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324" name="Google Shape;324;p11"/>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5" name="Google Shape;325;p11"/>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326" name="Google Shape;326;p11"/>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7" name="Google Shape;327;p11"/>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328" name="Google Shape;328;p11"/>
          <p:cNvSpPr/>
          <p:nvPr/>
        </p:nvSpPr>
        <p:spPr>
          <a:xfrm>
            <a:off x="283464" y="3474720"/>
            <a:ext cx="347472" cy="347472"/>
          </a:xfrm>
          <a:prstGeom prst="ellipse">
            <a:avLst/>
          </a:prstGeom>
          <a:solidFill>
            <a:srgbClr val="1F6E68"/>
          </a:solidFill>
          <a:ln w="15875" cap="flat" cmpd="sng">
            <a:solidFill>
              <a:srgbClr val="1F6E6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29" name="Google Shape;329;p11"/>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330" name="Google Shape;330;p11"/>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31" name="Google Shape;331;p11"/>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332" name="Google Shape;332;p11"/>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11</a:t>
            </a:r>
            <a:endParaRPr sz="1200">
              <a:solidFill>
                <a:schemeClr val="dk1"/>
              </a:solidFill>
              <a:latin typeface="Calibri"/>
              <a:ea typeface="Calibri"/>
              <a:cs typeface="Calibri"/>
              <a:sym typeface="Calibri"/>
            </a:endParaRPr>
          </a:p>
        </p:txBody>
      </p:sp>
      <p:sp>
        <p:nvSpPr>
          <p:cNvPr id="333" name="Google Shape;333;p11"/>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1F6E68"/>
              </a:buClr>
              <a:buSzPts val="1700"/>
              <a:buFont typeface="Calibri"/>
              <a:buNone/>
            </a:pPr>
            <a:r>
              <a:rPr lang="en-US" sz="1700" b="1">
                <a:solidFill>
                  <a:srgbClr val="1F6E68"/>
                </a:solidFill>
                <a:latin typeface="Calibri"/>
                <a:ea typeface="Calibri"/>
                <a:cs typeface="Calibri"/>
                <a:sym typeface="Calibri"/>
              </a:rPr>
              <a:t>3. METODI PER L'ANALISI DEI BISOGNI</a:t>
            </a:r>
            <a:endParaRPr sz="1700">
              <a:solidFill>
                <a:schemeClr val="dk1"/>
              </a:solidFill>
              <a:latin typeface="Calibri"/>
              <a:ea typeface="Calibri"/>
              <a:cs typeface="Calibri"/>
              <a:sym typeface="Calibri"/>
            </a:endParaRPr>
          </a:p>
        </p:txBody>
      </p:sp>
      <p:sp>
        <p:nvSpPr>
          <p:cNvPr id="334" name="Google Shape;334;p11"/>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Chi conduce l'analisi</a:t>
            </a:r>
            <a:endParaRPr sz="2700">
              <a:solidFill>
                <a:schemeClr val="dk1"/>
              </a:solidFill>
              <a:latin typeface="Calibri"/>
              <a:ea typeface="Calibri"/>
              <a:cs typeface="Calibri"/>
              <a:sym typeface="Calibri"/>
            </a:endParaRPr>
          </a:p>
        </p:txBody>
      </p:sp>
      <p:cxnSp>
        <p:nvCxnSpPr>
          <p:cNvPr id="335" name="Google Shape;335;p11"/>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336" name="Google Shape;336;p11"/>
          <p:cNvSpPr/>
          <p:nvPr/>
        </p:nvSpPr>
        <p:spPr>
          <a:xfrm>
            <a:off x="1298448" y="1874520"/>
            <a:ext cx="10070287"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Figure interne</a:t>
            </a:r>
            <a:endParaRPr sz="1900">
              <a:solidFill>
                <a:schemeClr val="dk1"/>
              </a:solidFill>
              <a:latin typeface="Calibri"/>
              <a:ea typeface="Calibri"/>
              <a:cs typeface="Calibri"/>
              <a:sym typeface="Calibri"/>
            </a:endParaRPr>
          </a:p>
        </p:txBody>
      </p:sp>
      <p:sp>
        <p:nvSpPr>
          <p:cNvPr id="337" name="Google Shape;337;p11"/>
          <p:cNvSpPr/>
          <p:nvPr/>
        </p:nvSpPr>
        <p:spPr>
          <a:xfrm>
            <a:off x="1298448" y="2240280"/>
            <a:ext cx="10070287" cy="54864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Tipico delle grandi aziende con un Ente Formazione strutturato</a:t>
            </a:r>
            <a:endParaRPr sz="1800">
              <a:solidFill>
                <a:schemeClr val="dk1"/>
              </a:solidFill>
              <a:latin typeface="Calibri"/>
              <a:ea typeface="Calibri"/>
              <a:cs typeface="Calibri"/>
              <a:sym typeface="Calibri"/>
            </a:endParaRPr>
          </a:p>
        </p:txBody>
      </p:sp>
      <p:cxnSp>
        <p:nvCxnSpPr>
          <p:cNvPr id="338" name="Google Shape;338;p11"/>
          <p:cNvCxnSpPr/>
          <p:nvPr/>
        </p:nvCxnSpPr>
        <p:spPr>
          <a:xfrm>
            <a:off x="1298448" y="2843784"/>
            <a:ext cx="10070287" cy="0"/>
          </a:xfrm>
          <a:prstGeom prst="straightConnector1">
            <a:avLst/>
          </a:prstGeom>
          <a:noFill/>
          <a:ln w="9525" cap="flat" cmpd="sng">
            <a:solidFill>
              <a:srgbClr val="DEDAD6"/>
            </a:solidFill>
            <a:prstDash val="solid"/>
            <a:round/>
            <a:headEnd type="none" w="sm" len="sm"/>
            <a:tailEnd type="none" w="sm" len="sm"/>
          </a:ln>
        </p:spPr>
      </p:cxnSp>
      <p:sp>
        <p:nvSpPr>
          <p:cNvPr id="339" name="Google Shape;339;p11"/>
          <p:cNvSpPr/>
          <p:nvPr/>
        </p:nvSpPr>
        <p:spPr>
          <a:xfrm>
            <a:off x="1298448" y="2880360"/>
            <a:ext cx="10070287"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Figure esterne</a:t>
            </a:r>
            <a:endParaRPr sz="1900">
              <a:solidFill>
                <a:schemeClr val="dk1"/>
              </a:solidFill>
              <a:latin typeface="Calibri"/>
              <a:ea typeface="Calibri"/>
              <a:cs typeface="Calibri"/>
              <a:sym typeface="Calibri"/>
            </a:endParaRPr>
          </a:p>
        </p:txBody>
      </p:sp>
      <p:sp>
        <p:nvSpPr>
          <p:cNvPr id="340" name="Google Shape;340;p11"/>
          <p:cNvSpPr/>
          <p:nvPr/>
        </p:nvSpPr>
        <p:spPr>
          <a:xfrm>
            <a:off x="1298448" y="3246120"/>
            <a:ext cx="10070287" cy="54864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Consulenti ad hoc, soprattutto in organizzazioni di minori dimensioni</a:t>
            </a:r>
            <a:endParaRPr sz="1800">
              <a:solidFill>
                <a:schemeClr val="dk1"/>
              </a:solidFill>
              <a:latin typeface="Calibri"/>
              <a:ea typeface="Calibri"/>
              <a:cs typeface="Calibri"/>
              <a:sym typeface="Calibri"/>
            </a:endParaRPr>
          </a:p>
        </p:txBody>
      </p:sp>
      <p:cxnSp>
        <p:nvCxnSpPr>
          <p:cNvPr id="341" name="Google Shape;341;p11"/>
          <p:cNvCxnSpPr/>
          <p:nvPr/>
        </p:nvCxnSpPr>
        <p:spPr>
          <a:xfrm>
            <a:off x="1298448" y="3849624"/>
            <a:ext cx="10070287" cy="0"/>
          </a:xfrm>
          <a:prstGeom prst="straightConnector1">
            <a:avLst/>
          </a:prstGeom>
          <a:noFill/>
          <a:ln w="9525" cap="flat" cmpd="sng">
            <a:solidFill>
              <a:srgbClr val="DEDAD6"/>
            </a:solidFill>
            <a:prstDash val="solid"/>
            <a:round/>
            <a:headEnd type="none" w="sm" len="sm"/>
            <a:tailEnd type="none" w="sm" len="sm"/>
          </a:ln>
        </p:spPr>
      </p:cxnSp>
      <p:sp>
        <p:nvSpPr>
          <p:cNvPr id="342" name="Google Shape;342;p11"/>
          <p:cNvSpPr/>
          <p:nvPr/>
        </p:nvSpPr>
        <p:spPr>
          <a:xfrm>
            <a:off x="1298448" y="3886200"/>
            <a:ext cx="10070287"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Scenari misti</a:t>
            </a:r>
            <a:endParaRPr sz="1900">
              <a:solidFill>
                <a:schemeClr val="dk1"/>
              </a:solidFill>
              <a:latin typeface="Calibri"/>
              <a:ea typeface="Calibri"/>
              <a:cs typeface="Calibri"/>
              <a:sym typeface="Calibri"/>
            </a:endParaRPr>
          </a:p>
        </p:txBody>
      </p:sp>
      <p:sp>
        <p:nvSpPr>
          <p:cNvPr id="343" name="Google Shape;343;p11"/>
          <p:cNvSpPr/>
          <p:nvPr/>
        </p:nvSpPr>
        <p:spPr>
          <a:xfrm>
            <a:off x="1298448" y="4251960"/>
            <a:ext cx="10070287" cy="54864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Anche le grandi aziende si rivolgono a consulenti per processi che richiedono più risorse o approcci innovativi</a:t>
            </a:r>
            <a:endParaRPr sz="1800">
              <a:solidFill>
                <a:schemeClr val="dk1"/>
              </a:solidFill>
              <a:latin typeface="Calibri"/>
              <a:ea typeface="Calibri"/>
              <a:cs typeface="Calibri"/>
              <a:sym typeface="Calibri"/>
            </a:endParaRPr>
          </a:p>
        </p:txBody>
      </p:sp>
      <p:sp>
        <p:nvSpPr>
          <p:cNvPr id="344" name="Google Shape;344;p11"/>
          <p:cNvSpPr/>
          <p:nvPr/>
        </p:nvSpPr>
        <p:spPr>
          <a:xfrm>
            <a:off x="1298448" y="5029200"/>
            <a:ext cx="10344607" cy="64008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800"/>
              <a:buFont typeface="Calibri"/>
              <a:buNone/>
            </a:pPr>
            <a:r>
              <a:rPr lang="en-US" sz="1800" i="1">
                <a:solidFill>
                  <a:srgbClr val="292929"/>
                </a:solidFill>
                <a:latin typeface="Calibri"/>
                <a:ea typeface="Calibri"/>
                <a:cs typeface="Calibri"/>
                <a:sym typeface="Calibri"/>
              </a:rPr>
              <a:t>È imprescindibile individuare una committenza interna “forte”, che si assuma la responsabilità dell'intero processo formativo (vedi Capitolo 6).</a:t>
            </a:r>
            <a:endParaRPr sz="18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49"/>
        <p:cNvGrpSpPr/>
        <p:nvPr/>
      </p:nvGrpSpPr>
      <p:grpSpPr>
        <a:xfrm>
          <a:off x="0" y="0"/>
          <a:ext cx="0" cy="0"/>
          <a:chOff x="0" y="0"/>
          <a:chExt cx="0" cy="0"/>
        </a:xfrm>
      </p:grpSpPr>
      <p:sp>
        <p:nvSpPr>
          <p:cNvPr id="350" name="Google Shape;350;p12"/>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51" name="Google Shape;351;p12"/>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352" name="Google Shape;352;p12"/>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353" name="Google Shape;353;p12"/>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354" name="Google Shape;354;p12"/>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5" name="Google Shape;355;p12"/>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356" name="Google Shape;356;p12"/>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7" name="Google Shape;357;p12"/>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358" name="Google Shape;358;p12"/>
          <p:cNvSpPr/>
          <p:nvPr/>
        </p:nvSpPr>
        <p:spPr>
          <a:xfrm>
            <a:off x="283464" y="3474720"/>
            <a:ext cx="347472" cy="347472"/>
          </a:xfrm>
          <a:prstGeom prst="ellipse">
            <a:avLst/>
          </a:prstGeom>
          <a:solidFill>
            <a:srgbClr val="1F6E68"/>
          </a:solidFill>
          <a:ln w="15875" cap="flat" cmpd="sng">
            <a:solidFill>
              <a:srgbClr val="1F6E6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59" name="Google Shape;359;p12"/>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360" name="Google Shape;360;p12"/>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61" name="Google Shape;361;p12"/>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362" name="Google Shape;362;p12"/>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12</a:t>
            </a:r>
            <a:endParaRPr sz="1200">
              <a:solidFill>
                <a:schemeClr val="dk1"/>
              </a:solidFill>
              <a:latin typeface="Calibri"/>
              <a:ea typeface="Calibri"/>
              <a:cs typeface="Calibri"/>
              <a:sym typeface="Calibri"/>
            </a:endParaRPr>
          </a:p>
        </p:txBody>
      </p:sp>
      <p:sp>
        <p:nvSpPr>
          <p:cNvPr id="363" name="Google Shape;363;p12"/>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1F6E68"/>
              </a:buClr>
              <a:buSzPts val="1700"/>
              <a:buFont typeface="Calibri"/>
              <a:buNone/>
            </a:pPr>
            <a:r>
              <a:rPr lang="en-US" sz="1700" b="1">
                <a:solidFill>
                  <a:srgbClr val="1F6E68"/>
                </a:solidFill>
                <a:latin typeface="Calibri"/>
                <a:ea typeface="Calibri"/>
                <a:cs typeface="Calibri"/>
                <a:sym typeface="Calibri"/>
              </a:rPr>
              <a:t>3. METODI PER L'ANALISI DEI BISOGNI</a:t>
            </a:r>
            <a:endParaRPr sz="1700">
              <a:solidFill>
                <a:schemeClr val="dk1"/>
              </a:solidFill>
              <a:latin typeface="Calibri"/>
              <a:ea typeface="Calibri"/>
              <a:cs typeface="Calibri"/>
              <a:sym typeface="Calibri"/>
            </a:endParaRPr>
          </a:p>
        </p:txBody>
      </p:sp>
      <p:sp>
        <p:nvSpPr>
          <p:cNvPr id="364" name="Google Shape;364;p12"/>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Quattro criteri per scegliere il metodo</a:t>
            </a:r>
            <a:endParaRPr sz="2700">
              <a:solidFill>
                <a:schemeClr val="dk1"/>
              </a:solidFill>
              <a:latin typeface="Calibri"/>
              <a:ea typeface="Calibri"/>
              <a:cs typeface="Calibri"/>
              <a:sym typeface="Calibri"/>
            </a:endParaRPr>
          </a:p>
        </p:txBody>
      </p:sp>
      <p:cxnSp>
        <p:nvCxnSpPr>
          <p:cNvPr id="365" name="Google Shape;365;p12"/>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366" name="Google Shape;366;p12"/>
          <p:cNvSpPr/>
          <p:nvPr/>
        </p:nvSpPr>
        <p:spPr>
          <a:xfrm>
            <a:off x="1298448" y="1920240"/>
            <a:ext cx="4897984"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Risorse a disposizione</a:t>
            </a:r>
            <a:endParaRPr sz="1900">
              <a:solidFill>
                <a:schemeClr val="dk1"/>
              </a:solidFill>
              <a:latin typeface="Calibri"/>
              <a:ea typeface="Calibri"/>
              <a:cs typeface="Calibri"/>
              <a:sym typeface="Calibri"/>
            </a:endParaRPr>
          </a:p>
        </p:txBody>
      </p:sp>
      <p:sp>
        <p:nvSpPr>
          <p:cNvPr id="367" name="Google Shape;367;p12"/>
          <p:cNvSpPr/>
          <p:nvPr/>
        </p:nvSpPr>
        <p:spPr>
          <a:xfrm>
            <a:off x="1298447" y="2286001"/>
            <a:ext cx="4284767" cy="969258"/>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dirty="0">
                <a:solidFill>
                  <a:srgbClr val="6B6B6B"/>
                </a:solidFill>
                <a:latin typeface="Calibri"/>
                <a:ea typeface="Calibri"/>
                <a:cs typeface="Calibri"/>
                <a:sym typeface="Calibri"/>
              </a:rPr>
              <a:t>Budget, </a:t>
            </a:r>
            <a:r>
              <a:rPr lang="en-US" sz="1800" dirty="0" err="1">
                <a:solidFill>
                  <a:srgbClr val="6B6B6B"/>
                </a:solidFill>
                <a:latin typeface="Calibri"/>
                <a:ea typeface="Calibri"/>
                <a:cs typeface="Calibri"/>
                <a:sym typeface="Calibri"/>
              </a:rPr>
              <a:t>tempistiche</a:t>
            </a:r>
            <a:r>
              <a:rPr lang="en-US" sz="1800" dirty="0">
                <a:solidFill>
                  <a:srgbClr val="6B6B6B"/>
                </a:solidFill>
                <a:latin typeface="Calibri"/>
                <a:ea typeface="Calibri"/>
                <a:cs typeface="Calibri"/>
                <a:sym typeface="Calibri"/>
              </a:rPr>
              <a:t>, </a:t>
            </a:r>
            <a:r>
              <a:rPr lang="en-US" sz="1800" dirty="0" err="1">
                <a:solidFill>
                  <a:srgbClr val="6B6B6B"/>
                </a:solidFill>
                <a:latin typeface="Calibri"/>
                <a:ea typeface="Calibri"/>
                <a:cs typeface="Calibri"/>
                <a:sym typeface="Calibri"/>
              </a:rPr>
              <a:t>tecnologie</a:t>
            </a:r>
            <a:r>
              <a:rPr lang="en-US" sz="1800" dirty="0">
                <a:solidFill>
                  <a:srgbClr val="6B6B6B"/>
                </a:solidFill>
                <a:latin typeface="Calibri"/>
                <a:ea typeface="Calibri"/>
                <a:cs typeface="Calibri"/>
                <a:sym typeface="Calibri"/>
              </a:rPr>
              <a:t> </a:t>
            </a:r>
            <a:r>
              <a:rPr lang="en-US" sz="1800" dirty="0" err="1">
                <a:solidFill>
                  <a:srgbClr val="6B6B6B"/>
                </a:solidFill>
                <a:latin typeface="Calibri"/>
                <a:ea typeface="Calibri"/>
                <a:cs typeface="Calibri"/>
                <a:sym typeface="Calibri"/>
              </a:rPr>
              <a:t>disponibili</a:t>
            </a:r>
            <a:r>
              <a:rPr lang="en-US" sz="1800" dirty="0">
                <a:solidFill>
                  <a:srgbClr val="6B6B6B"/>
                </a:solidFill>
                <a:latin typeface="Calibri"/>
                <a:ea typeface="Calibri"/>
                <a:cs typeface="Calibri"/>
                <a:sym typeface="Calibri"/>
              </a:rPr>
              <a:t>, </a:t>
            </a:r>
            <a:r>
              <a:rPr lang="en-US" sz="1800" dirty="0" err="1">
                <a:solidFill>
                  <a:srgbClr val="6B6B6B"/>
                </a:solidFill>
                <a:latin typeface="Calibri"/>
                <a:ea typeface="Calibri"/>
                <a:cs typeface="Calibri"/>
                <a:sym typeface="Calibri"/>
              </a:rPr>
              <a:t>spazi</a:t>
            </a:r>
            <a:r>
              <a:rPr lang="en-US" sz="1800" dirty="0">
                <a:solidFill>
                  <a:srgbClr val="6B6B6B"/>
                </a:solidFill>
                <a:latin typeface="Calibri"/>
                <a:ea typeface="Calibri"/>
                <a:cs typeface="Calibri"/>
                <a:sym typeface="Calibri"/>
              </a:rPr>
              <a:t> </a:t>
            </a:r>
            <a:r>
              <a:rPr lang="en-US" sz="1800" dirty="0" err="1">
                <a:solidFill>
                  <a:srgbClr val="6B6B6B"/>
                </a:solidFill>
                <a:latin typeface="Calibri"/>
                <a:ea typeface="Calibri"/>
                <a:cs typeface="Calibri"/>
                <a:sym typeface="Calibri"/>
              </a:rPr>
              <a:t>digitali</a:t>
            </a:r>
            <a:r>
              <a:rPr lang="en-US" sz="1800" dirty="0">
                <a:solidFill>
                  <a:srgbClr val="6B6B6B"/>
                </a:solidFill>
                <a:latin typeface="Calibri"/>
                <a:ea typeface="Calibri"/>
                <a:cs typeface="Calibri"/>
                <a:sym typeface="Calibri"/>
              </a:rPr>
              <a:t> e </a:t>
            </a:r>
            <a:r>
              <a:rPr lang="en-US" sz="1800" dirty="0" err="1">
                <a:solidFill>
                  <a:srgbClr val="6B6B6B"/>
                </a:solidFill>
                <a:latin typeface="Calibri"/>
                <a:ea typeface="Calibri"/>
                <a:cs typeface="Calibri"/>
                <a:sym typeface="Calibri"/>
              </a:rPr>
              <a:t>reali</a:t>
            </a:r>
            <a:endParaRPr sz="1800" dirty="0">
              <a:solidFill>
                <a:schemeClr val="dk1"/>
              </a:solidFill>
              <a:latin typeface="Calibri"/>
              <a:ea typeface="Calibri"/>
              <a:cs typeface="Calibri"/>
              <a:sym typeface="Calibri"/>
            </a:endParaRPr>
          </a:p>
        </p:txBody>
      </p:sp>
      <p:cxnSp>
        <p:nvCxnSpPr>
          <p:cNvPr id="368" name="Google Shape;368;p12"/>
          <p:cNvCxnSpPr/>
          <p:nvPr/>
        </p:nvCxnSpPr>
        <p:spPr>
          <a:xfrm>
            <a:off x="1298448" y="3941064"/>
            <a:ext cx="4897984" cy="0"/>
          </a:xfrm>
          <a:prstGeom prst="straightConnector1">
            <a:avLst/>
          </a:prstGeom>
          <a:noFill/>
          <a:ln w="9525" cap="flat" cmpd="sng">
            <a:solidFill>
              <a:srgbClr val="DEDAD6"/>
            </a:solidFill>
            <a:prstDash val="solid"/>
            <a:round/>
            <a:headEnd type="none" w="sm" len="sm"/>
            <a:tailEnd type="none" w="sm" len="sm"/>
          </a:ln>
        </p:spPr>
      </p:cxnSp>
      <p:cxnSp>
        <p:nvCxnSpPr>
          <p:cNvPr id="369" name="Google Shape;369;p12"/>
          <p:cNvCxnSpPr/>
          <p:nvPr/>
        </p:nvCxnSpPr>
        <p:spPr>
          <a:xfrm>
            <a:off x="6333592" y="1920240"/>
            <a:ext cx="0" cy="1874520"/>
          </a:xfrm>
          <a:prstGeom prst="straightConnector1">
            <a:avLst/>
          </a:prstGeom>
          <a:noFill/>
          <a:ln w="9525" cap="flat" cmpd="sng">
            <a:solidFill>
              <a:srgbClr val="DEDAD6"/>
            </a:solidFill>
            <a:prstDash val="solid"/>
            <a:round/>
            <a:headEnd type="none" w="sm" len="sm"/>
            <a:tailEnd type="none" w="sm" len="sm"/>
          </a:ln>
        </p:spPr>
      </p:cxnSp>
      <p:sp>
        <p:nvSpPr>
          <p:cNvPr id="370" name="Google Shape;370;p12"/>
          <p:cNvSpPr/>
          <p:nvPr/>
        </p:nvSpPr>
        <p:spPr>
          <a:xfrm>
            <a:off x="6470752" y="1920240"/>
            <a:ext cx="4897984"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Scelta degli stakeholder</a:t>
            </a:r>
            <a:endParaRPr sz="1900">
              <a:solidFill>
                <a:schemeClr val="dk1"/>
              </a:solidFill>
              <a:latin typeface="Calibri"/>
              <a:ea typeface="Calibri"/>
              <a:cs typeface="Calibri"/>
              <a:sym typeface="Calibri"/>
            </a:endParaRPr>
          </a:p>
        </p:txBody>
      </p:sp>
      <p:sp>
        <p:nvSpPr>
          <p:cNvPr id="371" name="Google Shape;371;p12"/>
          <p:cNvSpPr/>
          <p:nvPr/>
        </p:nvSpPr>
        <p:spPr>
          <a:xfrm>
            <a:off x="6470752" y="2286000"/>
            <a:ext cx="4897984" cy="160020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Non troppi né troppo pochi: attenzione a differenze generazionali e di ruolo</a:t>
            </a:r>
            <a:endParaRPr sz="1800">
              <a:solidFill>
                <a:schemeClr val="dk1"/>
              </a:solidFill>
              <a:latin typeface="Calibri"/>
              <a:ea typeface="Calibri"/>
              <a:cs typeface="Calibri"/>
              <a:sym typeface="Calibri"/>
            </a:endParaRPr>
          </a:p>
        </p:txBody>
      </p:sp>
      <p:cxnSp>
        <p:nvCxnSpPr>
          <p:cNvPr id="372" name="Google Shape;372;p12"/>
          <p:cNvCxnSpPr/>
          <p:nvPr/>
        </p:nvCxnSpPr>
        <p:spPr>
          <a:xfrm>
            <a:off x="6470752" y="3941064"/>
            <a:ext cx="4897984" cy="0"/>
          </a:xfrm>
          <a:prstGeom prst="straightConnector1">
            <a:avLst/>
          </a:prstGeom>
          <a:noFill/>
          <a:ln w="9525" cap="flat" cmpd="sng">
            <a:solidFill>
              <a:srgbClr val="DEDAD6"/>
            </a:solidFill>
            <a:prstDash val="solid"/>
            <a:round/>
            <a:headEnd type="none" w="sm" len="sm"/>
            <a:tailEnd type="none" w="sm" len="sm"/>
          </a:ln>
        </p:spPr>
      </p:cxnSp>
      <p:sp>
        <p:nvSpPr>
          <p:cNvPr id="373" name="Google Shape;373;p12"/>
          <p:cNvSpPr/>
          <p:nvPr/>
        </p:nvSpPr>
        <p:spPr>
          <a:xfrm>
            <a:off x="1298448" y="3977640"/>
            <a:ext cx="4897984"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Natura del bisogno</a:t>
            </a:r>
            <a:endParaRPr sz="1900">
              <a:solidFill>
                <a:schemeClr val="dk1"/>
              </a:solidFill>
              <a:latin typeface="Calibri"/>
              <a:ea typeface="Calibri"/>
              <a:cs typeface="Calibri"/>
              <a:sym typeface="Calibri"/>
            </a:endParaRPr>
          </a:p>
        </p:txBody>
      </p:sp>
      <p:sp>
        <p:nvSpPr>
          <p:cNvPr id="374" name="Google Shape;374;p12"/>
          <p:cNvSpPr/>
          <p:nvPr/>
        </p:nvSpPr>
        <p:spPr>
          <a:xfrm>
            <a:off x="1298448" y="4343400"/>
            <a:ext cx="4672041" cy="150876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dirty="0" err="1">
                <a:solidFill>
                  <a:srgbClr val="6B6B6B"/>
                </a:solidFill>
                <a:latin typeface="Calibri"/>
                <a:ea typeface="Calibri"/>
                <a:cs typeface="Calibri"/>
                <a:sym typeface="Calibri"/>
              </a:rPr>
              <a:t>Ogni</a:t>
            </a:r>
            <a:r>
              <a:rPr lang="en-US" sz="1800" dirty="0">
                <a:solidFill>
                  <a:srgbClr val="6B6B6B"/>
                </a:solidFill>
                <a:latin typeface="Calibri"/>
                <a:ea typeface="Calibri"/>
                <a:cs typeface="Calibri"/>
                <a:sym typeface="Calibri"/>
              </a:rPr>
              <a:t> </a:t>
            </a:r>
            <a:r>
              <a:rPr lang="en-US" sz="1800" dirty="0" err="1">
                <a:solidFill>
                  <a:srgbClr val="6B6B6B"/>
                </a:solidFill>
                <a:latin typeface="Calibri"/>
                <a:ea typeface="Calibri"/>
                <a:cs typeface="Calibri"/>
                <a:sym typeface="Calibri"/>
              </a:rPr>
              <a:t>metodo</a:t>
            </a:r>
            <a:r>
              <a:rPr lang="en-US" sz="1800" dirty="0">
                <a:solidFill>
                  <a:srgbClr val="6B6B6B"/>
                </a:solidFill>
                <a:latin typeface="Calibri"/>
                <a:ea typeface="Calibri"/>
                <a:cs typeface="Calibri"/>
                <a:sym typeface="Calibri"/>
              </a:rPr>
              <a:t> ha </a:t>
            </a:r>
            <a:r>
              <a:rPr lang="en-US" sz="1800" dirty="0" err="1">
                <a:solidFill>
                  <a:srgbClr val="6B6B6B"/>
                </a:solidFill>
                <a:latin typeface="Calibri"/>
                <a:ea typeface="Calibri"/>
                <a:cs typeface="Calibri"/>
                <a:sym typeface="Calibri"/>
              </a:rPr>
              <a:t>limitazioni</a:t>
            </a:r>
            <a:r>
              <a:rPr lang="en-US" sz="1800" dirty="0">
                <a:solidFill>
                  <a:srgbClr val="6B6B6B"/>
                </a:solidFill>
                <a:latin typeface="Calibri"/>
                <a:ea typeface="Calibri"/>
                <a:cs typeface="Calibri"/>
                <a:sym typeface="Calibri"/>
              </a:rPr>
              <a:t>: survey poco </a:t>
            </a:r>
            <a:r>
              <a:rPr lang="en-US" sz="1800" dirty="0" err="1">
                <a:solidFill>
                  <a:srgbClr val="6B6B6B"/>
                </a:solidFill>
                <a:latin typeface="Calibri"/>
                <a:ea typeface="Calibri"/>
                <a:cs typeface="Calibri"/>
                <a:sym typeface="Calibri"/>
              </a:rPr>
              <a:t>adatta</a:t>
            </a:r>
            <a:r>
              <a:rPr lang="en-US" sz="1800" dirty="0">
                <a:solidFill>
                  <a:srgbClr val="6B6B6B"/>
                </a:solidFill>
                <a:latin typeface="Calibri"/>
                <a:ea typeface="Calibri"/>
                <a:cs typeface="Calibri"/>
                <a:sym typeface="Calibri"/>
              </a:rPr>
              <a:t> a </a:t>
            </a:r>
            <a:r>
              <a:rPr lang="en-US" sz="1800" dirty="0" err="1">
                <a:solidFill>
                  <a:srgbClr val="6B6B6B"/>
                </a:solidFill>
                <a:latin typeface="Calibri"/>
                <a:ea typeface="Calibri"/>
                <a:cs typeface="Calibri"/>
                <a:sym typeface="Calibri"/>
              </a:rPr>
              <a:t>piccoli</a:t>
            </a:r>
            <a:r>
              <a:rPr lang="en-US" sz="1800" dirty="0">
                <a:solidFill>
                  <a:srgbClr val="6B6B6B"/>
                </a:solidFill>
                <a:latin typeface="Calibri"/>
                <a:ea typeface="Calibri"/>
                <a:cs typeface="Calibri"/>
                <a:sym typeface="Calibri"/>
              </a:rPr>
              <a:t> team, focus group poco </a:t>
            </a:r>
            <a:r>
              <a:rPr lang="en-US" sz="1800" dirty="0" err="1">
                <a:solidFill>
                  <a:srgbClr val="6B6B6B"/>
                </a:solidFill>
                <a:latin typeface="Calibri"/>
                <a:ea typeface="Calibri"/>
                <a:cs typeface="Calibri"/>
                <a:sym typeface="Calibri"/>
              </a:rPr>
              <a:t>informativo</a:t>
            </a:r>
            <a:r>
              <a:rPr lang="en-US" sz="1800" dirty="0">
                <a:solidFill>
                  <a:srgbClr val="6B6B6B"/>
                </a:solidFill>
                <a:latin typeface="Calibri"/>
                <a:ea typeface="Calibri"/>
                <a:cs typeface="Calibri"/>
                <a:sym typeface="Calibri"/>
              </a:rPr>
              <a:t> </a:t>
            </a:r>
            <a:r>
              <a:rPr lang="en-US" sz="1800" dirty="0" err="1">
                <a:solidFill>
                  <a:srgbClr val="6B6B6B"/>
                </a:solidFill>
                <a:latin typeface="Calibri"/>
                <a:ea typeface="Calibri"/>
                <a:cs typeface="Calibri"/>
                <a:sym typeface="Calibri"/>
              </a:rPr>
              <a:t>su</a:t>
            </a:r>
            <a:r>
              <a:rPr lang="en-US" sz="1800" dirty="0">
                <a:solidFill>
                  <a:srgbClr val="6B6B6B"/>
                </a:solidFill>
                <a:latin typeface="Calibri"/>
                <a:ea typeface="Calibri"/>
                <a:cs typeface="Calibri"/>
                <a:sym typeface="Calibri"/>
              </a:rPr>
              <a:t> standard </a:t>
            </a:r>
            <a:r>
              <a:rPr lang="en-US" sz="1800" dirty="0" err="1">
                <a:solidFill>
                  <a:srgbClr val="6B6B6B"/>
                </a:solidFill>
                <a:latin typeface="Calibri"/>
                <a:ea typeface="Calibri"/>
                <a:cs typeface="Calibri"/>
                <a:sym typeface="Calibri"/>
              </a:rPr>
              <a:t>esterni</a:t>
            </a:r>
            <a:endParaRPr sz="1800" dirty="0">
              <a:solidFill>
                <a:schemeClr val="dk1"/>
              </a:solidFill>
              <a:latin typeface="Calibri"/>
              <a:ea typeface="Calibri"/>
              <a:cs typeface="Calibri"/>
              <a:sym typeface="Calibri"/>
            </a:endParaRPr>
          </a:p>
        </p:txBody>
      </p:sp>
      <p:cxnSp>
        <p:nvCxnSpPr>
          <p:cNvPr id="375" name="Google Shape;375;p12"/>
          <p:cNvCxnSpPr/>
          <p:nvPr/>
        </p:nvCxnSpPr>
        <p:spPr>
          <a:xfrm>
            <a:off x="6333592" y="3977640"/>
            <a:ext cx="0" cy="1874520"/>
          </a:xfrm>
          <a:prstGeom prst="straightConnector1">
            <a:avLst/>
          </a:prstGeom>
          <a:noFill/>
          <a:ln w="9525" cap="flat" cmpd="sng">
            <a:solidFill>
              <a:srgbClr val="DEDAD6"/>
            </a:solidFill>
            <a:prstDash val="solid"/>
            <a:round/>
            <a:headEnd type="none" w="sm" len="sm"/>
            <a:tailEnd type="none" w="sm" len="sm"/>
          </a:ln>
        </p:spPr>
      </p:cxnSp>
      <p:sp>
        <p:nvSpPr>
          <p:cNvPr id="376" name="Google Shape;376;p12"/>
          <p:cNvSpPr/>
          <p:nvPr/>
        </p:nvSpPr>
        <p:spPr>
          <a:xfrm>
            <a:off x="6470752" y="3977640"/>
            <a:ext cx="4897984"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Affidabilità e limiti</a:t>
            </a:r>
            <a:endParaRPr sz="1900">
              <a:solidFill>
                <a:schemeClr val="dk1"/>
              </a:solidFill>
              <a:latin typeface="Calibri"/>
              <a:ea typeface="Calibri"/>
              <a:cs typeface="Calibri"/>
              <a:sym typeface="Calibri"/>
            </a:endParaRPr>
          </a:p>
        </p:txBody>
      </p:sp>
      <p:sp>
        <p:nvSpPr>
          <p:cNvPr id="377" name="Google Shape;377;p12"/>
          <p:cNvSpPr/>
          <p:nvPr/>
        </p:nvSpPr>
        <p:spPr>
          <a:xfrm>
            <a:off x="6470752" y="4343400"/>
            <a:ext cx="4897984" cy="160020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Prediligere metodologie miste (qualitative + quantitative, auto- ed etero-valutative)</a:t>
            </a:r>
            <a:endParaRPr sz="18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382"/>
        <p:cNvGrpSpPr/>
        <p:nvPr/>
      </p:nvGrpSpPr>
      <p:grpSpPr>
        <a:xfrm>
          <a:off x="0" y="0"/>
          <a:ext cx="0" cy="0"/>
          <a:chOff x="0" y="0"/>
          <a:chExt cx="0" cy="0"/>
        </a:xfrm>
      </p:grpSpPr>
      <p:sp>
        <p:nvSpPr>
          <p:cNvPr id="383" name="Google Shape;383;p13"/>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384" name="Google Shape;384;p13"/>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385" name="Google Shape;385;p13"/>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386" name="Google Shape;386;p13"/>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387" name="Google Shape;387;p13"/>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88" name="Google Shape;388;p13"/>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389" name="Google Shape;389;p13"/>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0" name="Google Shape;390;p13"/>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391" name="Google Shape;391;p13"/>
          <p:cNvSpPr/>
          <p:nvPr/>
        </p:nvSpPr>
        <p:spPr>
          <a:xfrm>
            <a:off x="283464" y="3474720"/>
            <a:ext cx="347472" cy="347472"/>
          </a:xfrm>
          <a:prstGeom prst="ellipse">
            <a:avLst/>
          </a:prstGeom>
          <a:solidFill>
            <a:srgbClr val="1F6E68"/>
          </a:solidFill>
          <a:ln w="15875" cap="flat" cmpd="sng">
            <a:solidFill>
              <a:srgbClr val="1F6E6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2" name="Google Shape;392;p13"/>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393" name="Google Shape;393;p13"/>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94" name="Google Shape;394;p13"/>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395" name="Google Shape;395;p13"/>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13</a:t>
            </a:r>
            <a:endParaRPr sz="1200">
              <a:solidFill>
                <a:schemeClr val="dk1"/>
              </a:solidFill>
              <a:latin typeface="Calibri"/>
              <a:ea typeface="Calibri"/>
              <a:cs typeface="Calibri"/>
              <a:sym typeface="Calibri"/>
            </a:endParaRPr>
          </a:p>
        </p:txBody>
      </p:sp>
      <p:sp>
        <p:nvSpPr>
          <p:cNvPr id="396" name="Google Shape;396;p13"/>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1F6E68"/>
              </a:buClr>
              <a:buSzPts val="1700"/>
              <a:buFont typeface="Calibri"/>
              <a:buNone/>
            </a:pPr>
            <a:r>
              <a:rPr lang="en-US" sz="1700" b="1">
                <a:solidFill>
                  <a:srgbClr val="1F6E68"/>
                </a:solidFill>
                <a:latin typeface="Calibri"/>
                <a:ea typeface="Calibri"/>
                <a:cs typeface="Calibri"/>
                <a:sym typeface="Calibri"/>
              </a:rPr>
              <a:t>3. METODI PER L'ANALISI DEI BISOGNI</a:t>
            </a:r>
            <a:endParaRPr sz="1700">
              <a:solidFill>
                <a:schemeClr val="dk1"/>
              </a:solidFill>
              <a:latin typeface="Calibri"/>
              <a:ea typeface="Calibri"/>
              <a:cs typeface="Calibri"/>
              <a:sym typeface="Calibri"/>
            </a:endParaRPr>
          </a:p>
        </p:txBody>
      </p:sp>
      <p:sp>
        <p:nvSpPr>
          <p:cNvPr id="397" name="Google Shape;397;p13"/>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Interviste individuali e focus group</a:t>
            </a:r>
            <a:endParaRPr sz="2700">
              <a:solidFill>
                <a:schemeClr val="dk1"/>
              </a:solidFill>
              <a:latin typeface="Calibri"/>
              <a:ea typeface="Calibri"/>
              <a:cs typeface="Calibri"/>
              <a:sym typeface="Calibri"/>
            </a:endParaRPr>
          </a:p>
        </p:txBody>
      </p:sp>
      <p:cxnSp>
        <p:nvCxnSpPr>
          <p:cNvPr id="398" name="Google Shape;398;p13"/>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399" name="Google Shape;399;p13"/>
          <p:cNvSpPr/>
          <p:nvPr/>
        </p:nvSpPr>
        <p:spPr>
          <a:xfrm>
            <a:off x="1298448" y="16916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1F6E68"/>
              </a:buClr>
              <a:buSzPts val="1900"/>
              <a:buFont typeface="Calibri"/>
              <a:buNone/>
            </a:pPr>
            <a:r>
              <a:rPr lang="en-US" sz="1900" b="1">
                <a:solidFill>
                  <a:srgbClr val="1F6E68"/>
                </a:solidFill>
                <a:latin typeface="Calibri"/>
                <a:ea typeface="Calibri"/>
                <a:cs typeface="Calibri"/>
                <a:sym typeface="Calibri"/>
              </a:rPr>
              <a:t>Interviste individuali</a:t>
            </a:r>
            <a:endParaRPr sz="1900">
              <a:solidFill>
                <a:schemeClr val="dk1"/>
              </a:solidFill>
              <a:latin typeface="Calibri"/>
              <a:ea typeface="Calibri"/>
              <a:cs typeface="Calibri"/>
              <a:sym typeface="Calibri"/>
            </a:endParaRPr>
          </a:p>
        </p:txBody>
      </p:sp>
      <p:sp>
        <p:nvSpPr>
          <p:cNvPr id="400" name="Google Shape;400;p13"/>
          <p:cNvSpPr/>
          <p:nvPr/>
        </p:nvSpPr>
        <p:spPr>
          <a:xfrm>
            <a:off x="1298448" y="2093976"/>
            <a:ext cx="4897984" cy="261518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Conversazioni libere o semi-strutturate. Prospettive multiple ovviano ai bias di autovalutazione, ma espongono al bias dell'intervistatore</a:t>
            </a:r>
            <a:endParaRPr sz="1800">
              <a:solidFill>
                <a:schemeClr val="dk1"/>
              </a:solidFill>
              <a:latin typeface="Calibri"/>
              <a:ea typeface="Calibri"/>
              <a:cs typeface="Calibri"/>
              <a:sym typeface="Calibri"/>
            </a:endParaRPr>
          </a:p>
        </p:txBody>
      </p:sp>
      <p:cxnSp>
        <p:nvCxnSpPr>
          <p:cNvPr id="401" name="Google Shape;401;p13"/>
          <p:cNvCxnSpPr/>
          <p:nvPr/>
        </p:nvCxnSpPr>
        <p:spPr>
          <a:xfrm>
            <a:off x="6333592" y="1691640"/>
            <a:ext cx="0" cy="3017520"/>
          </a:xfrm>
          <a:prstGeom prst="straightConnector1">
            <a:avLst/>
          </a:prstGeom>
          <a:noFill/>
          <a:ln w="9525" cap="flat" cmpd="sng">
            <a:solidFill>
              <a:srgbClr val="DEDAD6"/>
            </a:solidFill>
            <a:prstDash val="solid"/>
            <a:round/>
            <a:headEnd type="none" w="sm" len="sm"/>
            <a:tailEnd type="none" w="sm" len="sm"/>
          </a:ln>
        </p:spPr>
      </p:cxnSp>
      <p:sp>
        <p:nvSpPr>
          <p:cNvPr id="402" name="Google Shape;402;p13"/>
          <p:cNvSpPr/>
          <p:nvPr/>
        </p:nvSpPr>
        <p:spPr>
          <a:xfrm>
            <a:off x="6470752" y="16916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1F6E68"/>
              </a:buClr>
              <a:buSzPts val="1900"/>
              <a:buFont typeface="Calibri"/>
              <a:buNone/>
            </a:pPr>
            <a:r>
              <a:rPr lang="en-US" sz="1900" b="1">
                <a:solidFill>
                  <a:srgbClr val="1F6E68"/>
                </a:solidFill>
                <a:latin typeface="Calibri"/>
                <a:ea typeface="Calibri"/>
                <a:cs typeface="Calibri"/>
                <a:sym typeface="Calibri"/>
              </a:rPr>
              <a:t>Focus group</a:t>
            </a:r>
            <a:endParaRPr sz="1900">
              <a:solidFill>
                <a:schemeClr val="dk1"/>
              </a:solidFill>
              <a:latin typeface="Calibri"/>
              <a:ea typeface="Calibri"/>
              <a:cs typeface="Calibri"/>
              <a:sym typeface="Calibri"/>
            </a:endParaRPr>
          </a:p>
        </p:txBody>
      </p:sp>
      <p:sp>
        <p:nvSpPr>
          <p:cNvPr id="403" name="Google Shape;403;p13"/>
          <p:cNvSpPr/>
          <p:nvPr/>
        </p:nvSpPr>
        <p:spPr>
          <a:xfrm>
            <a:off x="6470752" y="2093976"/>
            <a:ext cx="4897984" cy="261518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Discussione strutturata, moderata da un facilitatore. Utile per coinvolgere un numero più elevato di soggetti, sempre con un approccio qualitativo, ma può rendere difficile l’emergere di temi con forti aspettative sociali</a:t>
            </a:r>
            <a:endParaRPr sz="1800">
              <a:solidFill>
                <a:schemeClr val="dk1"/>
              </a:solidFill>
              <a:latin typeface="Calibri"/>
              <a:ea typeface="Calibri"/>
              <a:cs typeface="Calibri"/>
              <a:sym typeface="Calibri"/>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08"/>
        <p:cNvGrpSpPr/>
        <p:nvPr/>
      </p:nvGrpSpPr>
      <p:grpSpPr>
        <a:xfrm>
          <a:off x="0" y="0"/>
          <a:ext cx="0" cy="0"/>
          <a:chOff x="0" y="0"/>
          <a:chExt cx="0" cy="0"/>
        </a:xfrm>
      </p:grpSpPr>
      <p:sp>
        <p:nvSpPr>
          <p:cNvPr id="409" name="Google Shape;409;p14"/>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10" name="Google Shape;410;p14"/>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411" name="Google Shape;411;p14"/>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412" name="Google Shape;412;p14"/>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413" name="Google Shape;413;p14"/>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4" name="Google Shape;414;p14"/>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415" name="Google Shape;415;p14"/>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6" name="Google Shape;416;p14"/>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417" name="Google Shape;417;p14"/>
          <p:cNvSpPr/>
          <p:nvPr/>
        </p:nvSpPr>
        <p:spPr>
          <a:xfrm>
            <a:off x="283464" y="3474720"/>
            <a:ext cx="347472" cy="347472"/>
          </a:xfrm>
          <a:prstGeom prst="ellipse">
            <a:avLst/>
          </a:prstGeom>
          <a:solidFill>
            <a:srgbClr val="1F6E68"/>
          </a:solidFill>
          <a:ln w="15875" cap="flat" cmpd="sng">
            <a:solidFill>
              <a:srgbClr val="1F6E6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18" name="Google Shape;418;p14"/>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419" name="Google Shape;419;p14"/>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20" name="Google Shape;420;p14"/>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421" name="Google Shape;421;p14"/>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14</a:t>
            </a:r>
            <a:endParaRPr sz="1200">
              <a:solidFill>
                <a:schemeClr val="dk1"/>
              </a:solidFill>
              <a:latin typeface="Calibri"/>
              <a:ea typeface="Calibri"/>
              <a:cs typeface="Calibri"/>
              <a:sym typeface="Calibri"/>
            </a:endParaRPr>
          </a:p>
        </p:txBody>
      </p:sp>
      <p:sp>
        <p:nvSpPr>
          <p:cNvPr id="422" name="Google Shape;422;p14"/>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1F6E68"/>
              </a:buClr>
              <a:buSzPts val="1700"/>
              <a:buFont typeface="Calibri"/>
              <a:buNone/>
            </a:pPr>
            <a:r>
              <a:rPr lang="en-US" sz="1700" b="1">
                <a:solidFill>
                  <a:srgbClr val="1F6E68"/>
                </a:solidFill>
                <a:latin typeface="Calibri"/>
                <a:ea typeface="Calibri"/>
                <a:cs typeface="Calibri"/>
                <a:sym typeface="Calibri"/>
              </a:rPr>
              <a:t>3. METODI PER L'ANALISI DEI BISOGNI</a:t>
            </a:r>
            <a:endParaRPr sz="1700">
              <a:solidFill>
                <a:schemeClr val="dk1"/>
              </a:solidFill>
              <a:latin typeface="Calibri"/>
              <a:ea typeface="Calibri"/>
              <a:cs typeface="Calibri"/>
              <a:sym typeface="Calibri"/>
            </a:endParaRPr>
          </a:p>
        </p:txBody>
      </p:sp>
      <p:sp>
        <p:nvSpPr>
          <p:cNvPr id="423" name="Google Shape;423;p14"/>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Questionari e sondaggi</a:t>
            </a:r>
            <a:endParaRPr sz="2700">
              <a:solidFill>
                <a:schemeClr val="dk1"/>
              </a:solidFill>
              <a:latin typeface="Calibri"/>
              <a:ea typeface="Calibri"/>
              <a:cs typeface="Calibri"/>
              <a:sym typeface="Calibri"/>
            </a:endParaRPr>
          </a:p>
        </p:txBody>
      </p:sp>
      <p:cxnSp>
        <p:nvCxnSpPr>
          <p:cNvPr id="424" name="Google Shape;424;p14"/>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425" name="Google Shape;425;p14"/>
          <p:cNvSpPr/>
          <p:nvPr/>
        </p:nvSpPr>
        <p:spPr>
          <a:xfrm>
            <a:off x="1252728" y="1362456"/>
            <a:ext cx="914400" cy="91440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1F6E68"/>
              </a:buClr>
              <a:buSzPts val="5400"/>
              <a:buFont typeface="Calibri"/>
              <a:buNone/>
            </a:pPr>
            <a:r>
              <a:rPr lang="en-US" sz="5400" b="1">
                <a:solidFill>
                  <a:srgbClr val="1F6E68"/>
                </a:solidFill>
                <a:latin typeface="Calibri"/>
                <a:ea typeface="Calibri"/>
                <a:cs typeface="Calibri"/>
                <a:sym typeface="Calibri"/>
              </a:rPr>
              <a:t>“</a:t>
            </a:r>
            <a:endParaRPr sz="5400">
              <a:solidFill>
                <a:schemeClr val="dk1"/>
              </a:solidFill>
              <a:latin typeface="Calibri"/>
              <a:ea typeface="Calibri"/>
              <a:cs typeface="Calibri"/>
              <a:sym typeface="Calibri"/>
            </a:endParaRPr>
          </a:p>
        </p:txBody>
      </p:sp>
      <p:sp>
        <p:nvSpPr>
          <p:cNvPr id="426" name="Google Shape;426;p14"/>
          <p:cNvSpPr/>
          <p:nvPr/>
        </p:nvSpPr>
        <p:spPr>
          <a:xfrm>
            <a:off x="1755648" y="1600200"/>
            <a:ext cx="9887407" cy="1188720"/>
          </a:xfrm>
          <a:prstGeom prst="rect">
            <a:avLst/>
          </a:prstGeom>
          <a:noFill/>
          <a:ln>
            <a:noFill/>
          </a:ln>
        </p:spPr>
        <p:txBody>
          <a:bodyPr spcFirstLastPara="1" wrap="square" lIns="91425" tIns="45700" rIns="91425" bIns="45700" anchor="t" anchorCtr="0">
            <a:noAutofit/>
          </a:bodyPr>
          <a:lstStyle/>
          <a:p>
            <a:pPr marL="0" marR="0" lvl="0" indent="0" algn="l" rtl="0">
              <a:lnSpc>
                <a:spcPct val="112000"/>
              </a:lnSpc>
              <a:spcBef>
                <a:spcPts val="0"/>
              </a:spcBef>
              <a:spcAft>
                <a:spcPts val="0"/>
              </a:spcAft>
              <a:buClr>
                <a:srgbClr val="292929"/>
              </a:buClr>
              <a:buSzPts val="1800"/>
              <a:buFont typeface="Calibri"/>
              <a:buNone/>
            </a:pPr>
            <a:r>
              <a:rPr lang="en-US" sz="1800" i="1">
                <a:solidFill>
                  <a:srgbClr val="292929"/>
                </a:solidFill>
                <a:latin typeface="Calibri"/>
                <a:ea typeface="Calibri"/>
                <a:cs typeface="Calibri"/>
                <a:sym typeface="Calibri"/>
              </a:rPr>
              <a:t>Fino al 58,9% delle ricerche in ambito di analisi dei bisogni utilizzano la survey come unico strumento di raccolta dati</a:t>
            </a:r>
            <a:endParaRPr sz="1800">
              <a:solidFill>
                <a:schemeClr val="dk1"/>
              </a:solidFill>
              <a:latin typeface="Calibri"/>
              <a:ea typeface="Calibri"/>
              <a:cs typeface="Calibri"/>
              <a:sym typeface="Calibri"/>
            </a:endParaRPr>
          </a:p>
          <a:p>
            <a:pPr marL="0" marR="0" lvl="0" indent="0" algn="l" rtl="0">
              <a:lnSpc>
                <a:spcPct val="112000"/>
              </a:lnSpc>
              <a:spcBef>
                <a:spcPts val="0"/>
              </a:spcBef>
              <a:spcAft>
                <a:spcPts val="0"/>
              </a:spcAft>
              <a:buClr>
                <a:srgbClr val="1F6E68"/>
              </a:buClr>
              <a:buSzPts val="1600"/>
              <a:buFont typeface="Calibri"/>
              <a:buNone/>
            </a:pPr>
            <a:r>
              <a:rPr lang="en-US" sz="1600" b="1">
                <a:solidFill>
                  <a:srgbClr val="1F6E68"/>
                </a:solidFill>
                <a:latin typeface="Calibri"/>
                <a:ea typeface="Calibri"/>
                <a:cs typeface="Calibri"/>
                <a:sym typeface="Calibri"/>
              </a:rPr>
              <a:t>Al-Ismail et al., 2023</a:t>
            </a:r>
            <a:endParaRPr sz="1800">
              <a:solidFill>
                <a:schemeClr val="dk1"/>
              </a:solidFill>
              <a:latin typeface="Calibri"/>
              <a:ea typeface="Calibri"/>
              <a:cs typeface="Calibri"/>
              <a:sym typeface="Calibri"/>
            </a:endParaRPr>
          </a:p>
        </p:txBody>
      </p:sp>
      <p:cxnSp>
        <p:nvCxnSpPr>
          <p:cNvPr id="427" name="Google Shape;427;p14"/>
          <p:cNvCxnSpPr/>
          <p:nvPr/>
        </p:nvCxnSpPr>
        <p:spPr>
          <a:xfrm>
            <a:off x="1298448" y="2834640"/>
            <a:ext cx="10344607" cy="0"/>
          </a:xfrm>
          <a:prstGeom prst="straightConnector1">
            <a:avLst/>
          </a:prstGeom>
          <a:noFill/>
          <a:ln w="12700" cap="flat" cmpd="sng">
            <a:solidFill>
              <a:srgbClr val="DEDAD6"/>
            </a:solidFill>
            <a:prstDash val="solid"/>
            <a:round/>
            <a:headEnd type="none" w="sm" len="sm"/>
            <a:tailEnd type="none" w="sm" len="sm"/>
          </a:ln>
        </p:spPr>
      </p:cxnSp>
      <p:sp>
        <p:nvSpPr>
          <p:cNvPr id="428" name="Google Shape;428;p14"/>
          <p:cNvSpPr/>
          <p:nvPr/>
        </p:nvSpPr>
        <p:spPr>
          <a:xfrm>
            <a:off x="1298448" y="3017520"/>
            <a:ext cx="10344607" cy="1280160"/>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Clr>
                <a:srgbClr val="292929"/>
              </a:buClr>
              <a:buSzPts val="1800"/>
              <a:buFont typeface="Calibri"/>
              <a:buNone/>
            </a:pPr>
            <a:r>
              <a:rPr lang="en-US" sz="1800">
                <a:solidFill>
                  <a:srgbClr val="292929"/>
                </a:solidFill>
                <a:latin typeface="Calibri"/>
                <a:ea typeface="Calibri"/>
                <a:cs typeface="Calibri"/>
                <a:sym typeface="Calibri"/>
              </a:rPr>
              <a:t>ELEVATA DIFFUSIONE: costi relativamente bassi, possibilità di raccogliere un vasto numero di dati, perlopiù quantitativi ma con eventuali domande aperte per analisi tematiche. Le procedure di theme extraction e data clustering permettono oggi la raccolta massiva anche di dati qualitativi.</a:t>
            </a:r>
            <a:endParaRPr sz="1800">
              <a:solidFill>
                <a:schemeClr val="dk1"/>
              </a:solidFill>
              <a:latin typeface="Calibri"/>
              <a:ea typeface="Calibri"/>
              <a:cs typeface="Calibri"/>
              <a:sym typeface="Calibri"/>
            </a:endParaRPr>
          </a:p>
        </p:txBody>
      </p:sp>
      <p:sp>
        <p:nvSpPr>
          <p:cNvPr id="429" name="Google Shape;429;p14"/>
          <p:cNvSpPr/>
          <p:nvPr/>
        </p:nvSpPr>
        <p:spPr>
          <a:xfrm>
            <a:off x="1298448" y="4434840"/>
            <a:ext cx="10344607" cy="8229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800"/>
              <a:buFont typeface="Calibri"/>
              <a:buNone/>
            </a:pPr>
            <a:r>
              <a:rPr lang="en-US" sz="1800" i="1">
                <a:solidFill>
                  <a:srgbClr val="292929"/>
                </a:solidFill>
                <a:latin typeface="Calibri"/>
                <a:ea typeface="Calibri"/>
                <a:cs typeface="Calibri"/>
                <a:sym typeface="Calibri"/>
              </a:rPr>
              <a:t>Fondamentale ricercare misure validate pre-esistenti in letteratura (Markaki et al., 2021), soprattutto per costrutti complessi, viste le criticità legate all'uso esclusivo di misure autovalutative.</a:t>
            </a:r>
            <a:endParaRPr sz="18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34"/>
        <p:cNvGrpSpPr/>
        <p:nvPr/>
      </p:nvGrpSpPr>
      <p:grpSpPr>
        <a:xfrm>
          <a:off x="0" y="0"/>
          <a:ext cx="0" cy="0"/>
          <a:chOff x="0" y="0"/>
          <a:chExt cx="0" cy="0"/>
        </a:xfrm>
      </p:grpSpPr>
      <p:sp>
        <p:nvSpPr>
          <p:cNvPr id="435" name="Google Shape;435;p15"/>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36" name="Google Shape;436;p15"/>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437" name="Google Shape;437;p15"/>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438" name="Google Shape;438;p15"/>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439" name="Google Shape;439;p15"/>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0" name="Google Shape;440;p15"/>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441" name="Google Shape;441;p15"/>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2" name="Google Shape;442;p15"/>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443" name="Google Shape;443;p15"/>
          <p:cNvSpPr/>
          <p:nvPr/>
        </p:nvSpPr>
        <p:spPr>
          <a:xfrm>
            <a:off x="283464" y="3474720"/>
            <a:ext cx="347472" cy="347472"/>
          </a:xfrm>
          <a:prstGeom prst="ellipse">
            <a:avLst/>
          </a:prstGeom>
          <a:solidFill>
            <a:srgbClr val="1F6E68"/>
          </a:solidFill>
          <a:ln w="15875" cap="flat" cmpd="sng">
            <a:solidFill>
              <a:srgbClr val="1F6E6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4" name="Google Shape;444;p15"/>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445" name="Google Shape;445;p15"/>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46" name="Google Shape;446;p15"/>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447" name="Google Shape;447;p15"/>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15</a:t>
            </a:r>
            <a:endParaRPr sz="1200">
              <a:solidFill>
                <a:schemeClr val="dk1"/>
              </a:solidFill>
              <a:latin typeface="Calibri"/>
              <a:ea typeface="Calibri"/>
              <a:cs typeface="Calibri"/>
              <a:sym typeface="Calibri"/>
            </a:endParaRPr>
          </a:p>
        </p:txBody>
      </p:sp>
      <p:sp>
        <p:nvSpPr>
          <p:cNvPr id="448" name="Google Shape;448;p15"/>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1F6E68"/>
              </a:buClr>
              <a:buSzPts val="1700"/>
              <a:buFont typeface="Calibri"/>
              <a:buNone/>
            </a:pPr>
            <a:r>
              <a:rPr lang="en-US" sz="1700" b="1">
                <a:solidFill>
                  <a:srgbClr val="1F6E68"/>
                </a:solidFill>
                <a:latin typeface="Calibri"/>
                <a:ea typeface="Calibri"/>
                <a:cs typeface="Calibri"/>
                <a:sym typeface="Calibri"/>
              </a:rPr>
              <a:t>3. METODI PER L'ANALISI DEI BISOGNI</a:t>
            </a:r>
            <a:endParaRPr sz="1700">
              <a:solidFill>
                <a:schemeClr val="dk1"/>
              </a:solidFill>
              <a:latin typeface="Calibri"/>
              <a:ea typeface="Calibri"/>
              <a:cs typeface="Calibri"/>
              <a:sym typeface="Calibri"/>
            </a:endParaRPr>
          </a:p>
        </p:txBody>
      </p:sp>
      <p:sp>
        <p:nvSpPr>
          <p:cNvPr id="449" name="Google Shape;449;p15"/>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Analisi della posizione e della performance</a:t>
            </a:r>
            <a:endParaRPr sz="2700">
              <a:solidFill>
                <a:schemeClr val="dk1"/>
              </a:solidFill>
              <a:latin typeface="Calibri"/>
              <a:ea typeface="Calibri"/>
              <a:cs typeface="Calibri"/>
              <a:sym typeface="Calibri"/>
            </a:endParaRPr>
          </a:p>
        </p:txBody>
      </p:sp>
      <p:cxnSp>
        <p:nvCxnSpPr>
          <p:cNvPr id="450" name="Google Shape;450;p15"/>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451" name="Google Shape;451;p15"/>
          <p:cNvSpPr/>
          <p:nvPr/>
        </p:nvSpPr>
        <p:spPr>
          <a:xfrm>
            <a:off x="1298448" y="16916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1F6E68"/>
              </a:buClr>
              <a:buSzPts val="1900"/>
              <a:buFont typeface="Calibri"/>
              <a:buNone/>
            </a:pPr>
            <a:r>
              <a:rPr lang="en-US" sz="1900" b="1">
                <a:solidFill>
                  <a:srgbClr val="1F6E68"/>
                </a:solidFill>
                <a:latin typeface="Calibri"/>
                <a:ea typeface="Calibri"/>
                <a:cs typeface="Calibri"/>
                <a:sym typeface="Calibri"/>
              </a:rPr>
              <a:t>Job analysis</a:t>
            </a:r>
            <a:endParaRPr sz="1900">
              <a:solidFill>
                <a:schemeClr val="dk1"/>
              </a:solidFill>
              <a:latin typeface="Calibri"/>
              <a:ea typeface="Calibri"/>
              <a:cs typeface="Calibri"/>
              <a:sym typeface="Calibri"/>
            </a:endParaRPr>
          </a:p>
        </p:txBody>
      </p:sp>
      <p:sp>
        <p:nvSpPr>
          <p:cNvPr id="452" name="Google Shape;452;p15"/>
          <p:cNvSpPr/>
          <p:nvPr/>
        </p:nvSpPr>
        <p:spPr>
          <a:xfrm>
            <a:off x="1298448" y="2093976"/>
            <a:ext cx="4897984" cy="261518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Descrizione formale delle posizioni: responsabilità, mansioni, competenze richieste. Dati già disponibili, ma da valutare per rischio di obsolescenza</a:t>
            </a:r>
            <a:endParaRPr sz="1800">
              <a:solidFill>
                <a:schemeClr val="dk1"/>
              </a:solidFill>
              <a:latin typeface="Calibri"/>
              <a:ea typeface="Calibri"/>
              <a:cs typeface="Calibri"/>
              <a:sym typeface="Calibri"/>
            </a:endParaRPr>
          </a:p>
        </p:txBody>
      </p:sp>
      <p:cxnSp>
        <p:nvCxnSpPr>
          <p:cNvPr id="453" name="Google Shape;453;p15"/>
          <p:cNvCxnSpPr/>
          <p:nvPr/>
        </p:nvCxnSpPr>
        <p:spPr>
          <a:xfrm>
            <a:off x="6333592" y="1691640"/>
            <a:ext cx="0" cy="3017520"/>
          </a:xfrm>
          <a:prstGeom prst="straightConnector1">
            <a:avLst/>
          </a:prstGeom>
          <a:noFill/>
          <a:ln w="9525" cap="flat" cmpd="sng">
            <a:solidFill>
              <a:srgbClr val="DEDAD6"/>
            </a:solidFill>
            <a:prstDash val="solid"/>
            <a:round/>
            <a:headEnd type="none" w="sm" len="sm"/>
            <a:tailEnd type="none" w="sm" len="sm"/>
          </a:ln>
        </p:spPr>
      </p:cxnSp>
      <p:sp>
        <p:nvSpPr>
          <p:cNvPr id="454" name="Google Shape;454;p15"/>
          <p:cNvSpPr/>
          <p:nvPr/>
        </p:nvSpPr>
        <p:spPr>
          <a:xfrm>
            <a:off x="6470752" y="16916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1F6E68"/>
              </a:buClr>
              <a:buSzPts val="1900"/>
              <a:buFont typeface="Calibri"/>
              <a:buNone/>
            </a:pPr>
            <a:r>
              <a:rPr lang="en-US" sz="1900" b="1">
                <a:solidFill>
                  <a:srgbClr val="1F6E68"/>
                </a:solidFill>
                <a:latin typeface="Calibri"/>
                <a:ea typeface="Calibri"/>
                <a:cs typeface="Calibri"/>
                <a:sym typeface="Calibri"/>
              </a:rPr>
              <a:t>Analisi della performance</a:t>
            </a:r>
            <a:endParaRPr sz="1900">
              <a:solidFill>
                <a:schemeClr val="dk1"/>
              </a:solidFill>
              <a:latin typeface="Calibri"/>
              <a:ea typeface="Calibri"/>
              <a:cs typeface="Calibri"/>
              <a:sym typeface="Calibri"/>
            </a:endParaRPr>
          </a:p>
        </p:txBody>
      </p:sp>
      <p:sp>
        <p:nvSpPr>
          <p:cNvPr id="455" name="Google Shape;455;p15"/>
          <p:cNvSpPr/>
          <p:nvPr/>
        </p:nvSpPr>
        <p:spPr>
          <a:xfrm>
            <a:off x="6470752" y="2093976"/>
            <a:ext cx="4897984" cy="261518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Esame di report di performance passate e presenti, per identificare lacune in competenze o risorse e disporre interventi mirati</a:t>
            </a:r>
            <a:endParaRPr sz="1800">
              <a:solidFill>
                <a:schemeClr val="dk1"/>
              </a:solidFill>
              <a:latin typeface="Calibri"/>
              <a:ea typeface="Calibri"/>
              <a:cs typeface="Calibri"/>
              <a:sym typeface="Calibri"/>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60"/>
        <p:cNvGrpSpPr/>
        <p:nvPr/>
      </p:nvGrpSpPr>
      <p:grpSpPr>
        <a:xfrm>
          <a:off x="0" y="0"/>
          <a:ext cx="0" cy="0"/>
          <a:chOff x="0" y="0"/>
          <a:chExt cx="0" cy="0"/>
        </a:xfrm>
      </p:grpSpPr>
      <p:sp>
        <p:nvSpPr>
          <p:cNvPr id="461" name="Google Shape;461;p16"/>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62" name="Google Shape;462;p16"/>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463" name="Google Shape;463;p16"/>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464" name="Google Shape;464;p16"/>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465" name="Google Shape;465;p16"/>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6" name="Google Shape;466;p16"/>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467" name="Google Shape;467;p16"/>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68" name="Google Shape;468;p16"/>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469" name="Google Shape;469;p16"/>
          <p:cNvSpPr/>
          <p:nvPr/>
        </p:nvSpPr>
        <p:spPr>
          <a:xfrm>
            <a:off x="283464" y="3474720"/>
            <a:ext cx="347472" cy="347472"/>
          </a:xfrm>
          <a:prstGeom prst="ellipse">
            <a:avLst/>
          </a:prstGeom>
          <a:solidFill>
            <a:srgbClr val="1F6E68"/>
          </a:solidFill>
          <a:ln w="15875" cap="flat" cmpd="sng">
            <a:solidFill>
              <a:srgbClr val="1F6E6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0" name="Google Shape;470;p16"/>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471" name="Google Shape;471;p16"/>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72" name="Google Shape;472;p16"/>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473" name="Google Shape;473;p16"/>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16</a:t>
            </a:r>
            <a:endParaRPr sz="1200">
              <a:solidFill>
                <a:schemeClr val="dk1"/>
              </a:solidFill>
              <a:latin typeface="Calibri"/>
              <a:ea typeface="Calibri"/>
              <a:cs typeface="Calibri"/>
              <a:sym typeface="Calibri"/>
            </a:endParaRPr>
          </a:p>
        </p:txBody>
      </p:sp>
      <p:sp>
        <p:nvSpPr>
          <p:cNvPr id="474" name="Google Shape;474;p16"/>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1F6E68"/>
              </a:buClr>
              <a:buSzPts val="1700"/>
              <a:buFont typeface="Calibri"/>
              <a:buNone/>
            </a:pPr>
            <a:r>
              <a:rPr lang="en-US" sz="1700" b="1">
                <a:solidFill>
                  <a:srgbClr val="1F6E68"/>
                </a:solidFill>
                <a:latin typeface="Calibri"/>
                <a:ea typeface="Calibri"/>
                <a:cs typeface="Calibri"/>
                <a:sym typeface="Calibri"/>
              </a:rPr>
              <a:t>3. METODI PER L'ANALISI DEI BISOGNI</a:t>
            </a:r>
            <a:endParaRPr sz="1700">
              <a:solidFill>
                <a:schemeClr val="dk1"/>
              </a:solidFill>
              <a:latin typeface="Calibri"/>
              <a:ea typeface="Calibri"/>
              <a:cs typeface="Calibri"/>
              <a:sym typeface="Calibri"/>
            </a:endParaRPr>
          </a:p>
        </p:txBody>
      </p:sp>
      <p:sp>
        <p:nvSpPr>
          <p:cNvPr id="475" name="Google Shape;475;p16"/>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Osservazione, dati secondari, benchmarking</a:t>
            </a:r>
            <a:endParaRPr sz="2700">
              <a:solidFill>
                <a:schemeClr val="dk1"/>
              </a:solidFill>
              <a:latin typeface="Calibri"/>
              <a:ea typeface="Calibri"/>
              <a:cs typeface="Calibri"/>
              <a:sym typeface="Calibri"/>
            </a:endParaRPr>
          </a:p>
        </p:txBody>
      </p:sp>
      <p:cxnSp>
        <p:nvCxnSpPr>
          <p:cNvPr id="476" name="Google Shape;476;p16"/>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477" name="Google Shape;477;p16"/>
          <p:cNvSpPr/>
          <p:nvPr/>
        </p:nvSpPr>
        <p:spPr>
          <a:xfrm>
            <a:off x="1298448" y="1920240"/>
            <a:ext cx="10070287"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Osservazione diretta</a:t>
            </a:r>
            <a:endParaRPr sz="1900">
              <a:solidFill>
                <a:schemeClr val="dk1"/>
              </a:solidFill>
              <a:latin typeface="Calibri"/>
              <a:ea typeface="Calibri"/>
              <a:cs typeface="Calibri"/>
              <a:sym typeface="Calibri"/>
            </a:endParaRPr>
          </a:p>
        </p:txBody>
      </p:sp>
      <p:sp>
        <p:nvSpPr>
          <p:cNvPr id="478" name="Google Shape;478;p16"/>
          <p:cNvSpPr/>
          <p:nvPr/>
        </p:nvSpPr>
        <p:spPr>
          <a:xfrm>
            <a:off x="1298448" y="2286000"/>
            <a:ext cx="10070287" cy="91440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Coglie dati contestuali e procedurali difficilmente verbalizzabili: ambiente di lavoro, supporto dei superiori (Holloway et al., 2018)</a:t>
            </a:r>
            <a:endParaRPr sz="1800">
              <a:solidFill>
                <a:schemeClr val="dk1"/>
              </a:solidFill>
              <a:latin typeface="Calibri"/>
              <a:ea typeface="Calibri"/>
              <a:cs typeface="Calibri"/>
              <a:sym typeface="Calibri"/>
            </a:endParaRPr>
          </a:p>
        </p:txBody>
      </p:sp>
      <p:cxnSp>
        <p:nvCxnSpPr>
          <p:cNvPr id="479" name="Google Shape;479;p16"/>
          <p:cNvCxnSpPr/>
          <p:nvPr/>
        </p:nvCxnSpPr>
        <p:spPr>
          <a:xfrm>
            <a:off x="1298448" y="3255264"/>
            <a:ext cx="10070287" cy="0"/>
          </a:xfrm>
          <a:prstGeom prst="straightConnector1">
            <a:avLst/>
          </a:prstGeom>
          <a:noFill/>
          <a:ln w="9525" cap="flat" cmpd="sng">
            <a:solidFill>
              <a:srgbClr val="DEDAD6"/>
            </a:solidFill>
            <a:prstDash val="solid"/>
            <a:round/>
            <a:headEnd type="none" w="sm" len="sm"/>
            <a:tailEnd type="none" w="sm" len="sm"/>
          </a:ln>
        </p:spPr>
      </p:cxnSp>
      <p:sp>
        <p:nvSpPr>
          <p:cNvPr id="480" name="Google Shape;480;p16"/>
          <p:cNvSpPr/>
          <p:nvPr/>
        </p:nvSpPr>
        <p:spPr>
          <a:xfrm>
            <a:off x="1298448" y="3291840"/>
            <a:ext cx="10070287"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Analisi dei dati secondari (analytics)</a:t>
            </a:r>
            <a:endParaRPr sz="1900">
              <a:solidFill>
                <a:schemeClr val="dk1"/>
              </a:solidFill>
              <a:latin typeface="Calibri"/>
              <a:ea typeface="Calibri"/>
              <a:cs typeface="Calibri"/>
              <a:sym typeface="Calibri"/>
            </a:endParaRPr>
          </a:p>
        </p:txBody>
      </p:sp>
      <p:sp>
        <p:nvSpPr>
          <p:cNvPr id="481" name="Google Shape;481;p16"/>
          <p:cNvSpPr/>
          <p:nvPr/>
        </p:nvSpPr>
        <p:spPr>
          <a:xfrm>
            <a:off x="1298448" y="3657600"/>
            <a:ext cx="10070287" cy="91440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Dati di clima, performance, turnover già in possesso della committenza: economici, ma rischiano di fermarsi alla prima interpretazione</a:t>
            </a:r>
            <a:endParaRPr sz="1800">
              <a:solidFill>
                <a:schemeClr val="dk1"/>
              </a:solidFill>
              <a:latin typeface="Calibri"/>
              <a:ea typeface="Calibri"/>
              <a:cs typeface="Calibri"/>
              <a:sym typeface="Calibri"/>
            </a:endParaRPr>
          </a:p>
        </p:txBody>
      </p:sp>
      <p:cxnSp>
        <p:nvCxnSpPr>
          <p:cNvPr id="482" name="Google Shape;482;p16"/>
          <p:cNvCxnSpPr/>
          <p:nvPr/>
        </p:nvCxnSpPr>
        <p:spPr>
          <a:xfrm>
            <a:off x="1298448" y="4626864"/>
            <a:ext cx="10070287" cy="0"/>
          </a:xfrm>
          <a:prstGeom prst="straightConnector1">
            <a:avLst/>
          </a:prstGeom>
          <a:noFill/>
          <a:ln w="9525" cap="flat" cmpd="sng">
            <a:solidFill>
              <a:srgbClr val="DEDAD6"/>
            </a:solidFill>
            <a:prstDash val="solid"/>
            <a:round/>
            <a:headEnd type="none" w="sm" len="sm"/>
            <a:tailEnd type="none" w="sm" len="sm"/>
          </a:ln>
        </p:spPr>
      </p:cxnSp>
      <p:sp>
        <p:nvSpPr>
          <p:cNvPr id="483" name="Google Shape;483;p16"/>
          <p:cNvSpPr/>
          <p:nvPr/>
        </p:nvSpPr>
        <p:spPr>
          <a:xfrm>
            <a:off x="1298448" y="4663440"/>
            <a:ext cx="10070287"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Benchmarking</a:t>
            </a:r>
            <a:endParaRPr sz="1900">
              <a:solidFill>
                <a:schemeClr val="dk1"/>
              </a:solidFill>
              <a:latin typeface="Calibri"/>
              <a:ea typeface="Calibri"/>
              <a:cs typeface="Calibri"/>
              <a:sym typeface="Calibri"/>
            </a:endParaRPr>
          </a:p>
        </p:txBody>
      </p:sp>
      <p:sp>
        <p:nvSpPr>
          <p:cNvPr id="484" name="Google Shape;484;p16"/>
          <p:cNvSpPr/>
          <p:nvPr/>
        </p:nvSpPr>
        <p:spPr>
          <a:xfrm>
            <a:off x="1298448" y="5029200"/>
            <a:ext cx="10070287" cy="91440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Confronto sistematico con altre organizzazioni, per identificare opportunità di miglioramento e sguardo critico su di sé</a:t>
            </a:r>
            <a:endParaRPr sz="1800">
              <a:solidFill>
                <a:schemeClr val="dk1"/>
              </a:solidFill>
              <a:latin typeface="Calibri"/>
              <a:ea typeface="Calibri"/>
              <a:cs typeface="Calibri"/>
              <a:sym typeface="Calibri"/>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489"/>
        <p:cNvGrpSpPr/>
        <p:nvPr/>
      </p:nvGrpSpPr>
      <p:grpSpPr>
        <a:xfrm>
          <a:off x="0" y="0"/>
          <a:ext cx="0" cy="0"/>
          <a:chOff x="0" y="0"/>
          <a:chExt cx="0" cy="0"/>
        </a:xfrm>
      </p:grpSpPr>
      <p:sp>
        <p:nvSpPr>
          <p:cNvPr id="490" name="Google Shape;490;p17"/>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491" name="Google Shape;491;p17"/>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492" name="Google Shape;492;p17"/>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493" name="Google Shape;493;p17"/>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494" name="Google Shape;494;p17"/>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5" name="Google Shape;495;p17"/>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496" name="Google Shape;496;p17"/>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7" name="Google Shape;497;p17"/>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498" name="Google Shape;498;p17"/>
          <p:cNvSpPr/>
          <p:nvPr/>
        </p:nvSpPr>
        <p:spPr>
          <a:xfrm>
            <a:off x="283464" y="3474720"/>
            <a:ext cx="347472" cy="347472"/>
          </a:xfrm>
          <a:prstGeom prst="ellipse">
            <a:avLst/>
          </a:prstGeom>
          <a:solidFill>
            <a:srgbClr val="1F6E68"/>
          </a:solidFill>
          <a:ln w="15875" cap="flat" cmpd="sng">
            <a:solidFill>
              <a:srgbClr val="1F6E6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99" name="Google Shape;499;p17"/>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500" name="Google Shape;500;p17"/>
          <p:cNvSpPr/>
          <p:nvPr/>
        </p:nvSpPr>
        <p:spPr>
          <a:xfrm>
            <a:off x="283464" y="4041648"/>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01" name="Google Shape;501;p17"/>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502" name="Google Shape;502;p17"/>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17</a:t>
            </a:r>
            <a:endParaRPr sz="1200">
              <a:solidFill>
                <a:schemeClr val="dk1"/>
              </a:solidFill>
              <a:latin typeface="Calibri"/>
              <a:ea typeface="Calibri"/>
              <a:cs typeface="Calibri"/>
              <a:sym typeface="Calibri"/>
            </a:endParaRPr>
          </a:p>
        </p:txBody>
      </p:sp>
      <p:sp>
        <p:nvSpPr>
          <p:cNvPr id="503" name="Google Shape;503;p17"/>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1F6E68"/>
              </a:buClr>
              <a:buSzPts val="1700"/>
              <a:buFont typeface="Calibri"/>
              <a:buNone/>
            </a:pPr>
            <a:r>
              <a:rPr lang="en-US" sz="1700" b="1">
                <a:solidFill>
                  <a:srgbClr val="1F6E68"/>
                </a:solidFill>
                <a:latin typeface="Calibri"/>
                <a:ea typeface="Calibri"/>
                <a:cs typeface="Calibri"/>
                <a:sym typeface="Calibri"/>
              </a:rPr>
              <a:t>3. METODI PER L'ANALISI DEI BISOGNI</a:t>
            </a:r>
            <a:endParaRPr sz="1700">
              <a:solidFill>
                <a:schemeClr val="dk1"/>
              </a:solidFill>
              <a:latin typeface="Calibri"/>
              <a:ea typeface="Calibri"/>
              <a:cs typeface="Calibri"/>
              <a:sym typeface="Calibri"/>
            </a:endParaRPr>
          </a:p>
        </p:txBody>
      </p:sp>
      <p:sp>
        <p:nvSpPr>
          <p:cNvPr id="504" name="Google Shape;504;p17"/>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Metodi emergenti</a:t>
            </a:r>
            <a:endParaRPr sz="2700">
              <a:solidFill>
                <a:schemeClr val="dk1"/>
              </a:solidFill>
              <a:latin typeface="Calibri"/>
              <a:ea typeface="Calibri"/>
              <a:cs typeface="Calibri"/>
              <a:sym typeface="Calibri"/>
            </a:endParaRPr>
          </a:p>
        </p:txBody>
      </p:sp>
      <p:cxnSp>
        <p:nvCxnSpPr>
          <p:cNvPr id="505" name="Google Shape;505;p17"/>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506" name="Google Shape;506;p17"/>
          <p:cNvSpPr/>
          <p:nvPr/>
        </p:nvSpPr>
        <p:spPr>
          <a:xfrm>
            <a:off x="1298448" y="1920240"/>
            <a:ext cx="10070287"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Modello Delphi</a:t>
            </a:r>
            <a:endParaRPr sz="1900">
              <a:solidFill>
                <a:schemeClr val="dk1"/>
              </a:solidFill>
              <a:latin typeface="Calibri"/>
              <a:ea typeface="Calibri"/>
              <a:cs typeface="Calibri"/>
              <a:sym typeface="Calibri"/>
            </a:endParaRPr>
          </a:p>
        </p:txBody>
      </p:sp>
      <p:sp>
        <p:nvSpPr>
          <p:cNvPr id="507" name="Google Shape;507;p17"/>
          <p:cNvSpPr/>
          <p:nvPr/>
        </p:nvSpPr>
        <p:spPr>
          <a:xfrm>
            <a:off x="1298448" y="2286000"/>
            <a:ext cx="10070287" cy="91440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Round successivi di survey con gli stakeholder, fino a una lista di interventi ordinati per importanza e urgenza (Hsu, Sandford, 2007)</a:t>
            </a:r>
            <a:endParaRPr sz="1800">
              <a:solidFill>
                <a:schemeClr val="dk1"/>
              </a:solidFill>
              <a:latin typeface="Calibri"/>
              <a:ea typeface="Calibri"/>
              <a:cs typeface="Calibri"/>
              <a:sym typeface="Calibri"/>
            </a:endParaRPr>
          </a:p>
        </p:txBody>
      </p:sp>
      <p:cxnSp>
        <p:nvCxnSpPr>
          <p:cNvPr id="508" name="Google Shape;508;p17"/>
          <p:cNvCxnSpPr/>
          <p:nvPr/>
        </p:nvCxnSpPr>
        <p:spPr>
          <a:xfrm>
            <a:off x="1298448" y="3255264"/>
            <a:ext cx="10070287" cy="0"/>
          </a:xfrm>
          <a:prstGeom prst="straightConnector1">
            <a:avLst/>
          </a:prstGeom>
          <a:noFill/>
          <a:ln w="9525" cap="flat" cmpd="sng">
            <a:solidFill>
              <a:srgbClr val="DEDAD6"/>
            </a:solidFill>
            <a:prstDash val="solid"/>
            <a:round/>
            <a:headEnd type="none" w="sm" len="sm"/>
            <a:tailEnd type="none" w="sm" len="sm"/>
          </a:ln>
        </p:spPr>
      </p:cxnSp>
      <p:sp>
        <p:nvSpPr>
          <p:cNvPr id="509" name="Google Shape;509;p17"/>
          <p:cNvSpPr/>
          <p:nvPr/>
        </p:nvSpPr>
        <p:spPr>
          <a:xfrm>
            <a:off x="1298448" y="3291840"/>
            <a:ext cx="10070287"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Serious Games e Stealth Assessment</a:t>
            </a:r>
            <a:endParaRPr sz="1900">
              <a:solidFill>
                <a:schemeClr val="dk1"/>
              </a:solidFill>
              <a:latin typeface="Calibri"/>
              <a:ea typeface="Calibri"/>
              <a:cs typeface="Calibri"/>
              <a:sym typeface="Calibri"/>
            </a:endParaRPr>
          </a:p>
        </p:txBody>
      </p:sp>
      <p:sp>
        <p:nvSpPr>
          <p:cNvPr id="510" name="Google Shape;510;p17"/>
          <p:cNvSpPr/>
          <p:nvPr/>
        </p:nvSpPr>
        <p:spPr>
          <a:xfrm>
            <a:off x="1298448" y="3657600"/>
            <a:ext cx="10070287" cy="91440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Simulano il contesto lavorativo in modo non ovvio al partecipante, riducendo bias di desiderabilità sociale e ansia da test (Giglioli et al., 2021)</a:t>
            </a:r>
            <a:endParaRPr sz="1800">
              <a:solidFill>
                <a:schemeClr val="dk1"/>
              </a:solidFill>
              <a:latin typeface="Calibri"/>
              <a:ea typeface="Calibri"/>
              <a:cs typeface="Calibri"/>
              <a:sym typeface="Calibri"/>
            </a:endParaRPr>
          </a:p>
        </p:txBody>
      </p:sp>
      <p:cxnSp>
        <p:nvCxnSpPr>
          <p:cNvPr id="511" name="Google Shape;511;p17"/>
          <p:cNvCxnSpPr/>
          <p:nvPr/>
        </p:nvCxnSpPr>
        <p:spPr>
          <a:xfrm>
            <a:off x="1298448" y="4626864"/>
            <a:ext cx="10070287" cy="0"/>
          </a:xfrm>
          <a:prstGeom prst="straightConnector1">
            <a:avLst/>
          </a:prstGeom>
          <a:noFill/>
          <a:ln w="9525" cap="flat" cmpd="sng">
            <a:solidFill>
              <a:srgbClr val="DEDAD6"/>
            </a:solidFill>
            <a:prstDash val="solid"/>
            <a:round/>
            <a:headEnd type="none" w="sm" len="sm"/>
            <a:tailEnd type="none" w="sm" len="sm"/>
          </a:ln>
        </p:spPr>
      </p:cxnSp>
      <p:sp>
        <p:nvSpPr>
          <p:cNvPr id="512" name="Google Shape;512;p17"/>
          <p:cNvSpPr/>
          <p:nvPr/>
        </p:nvSpPr>
        <p:spPr>
          <a:xfrm>
            <a:off x="1298448" y="4663440"/>
            <a:ext cx="10070287" cy="36576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292929"/>
              </a:buClr>
              <a:buSzPts val="1900"/>
              <a:buFont typeface="Calibri"/>
              <a:buNone/>
            </a:pPr>
            <a:r>
              <a:rPr lang="en-US" sz="1900" b="1">
                <a:solidFill>
                  <a:srgbClr val="292929"/>
                </a:solidFill>
                <a:latin typeface="Calibri"/>
                <a:ea typeface="Calibri"/>
                <a:cs typeface="Calibri"/>
                <a:sym typeface="Calibri"/>
              </a:rPr>
              <a:t>Storytelling (framework MONA)</a:t>
            </a:r>
            <a:endParaRPr sz="1900">
              <a:solidFill>
                <a:schemeClr val="dk1"/>
              </a:solidFill>
              <a:latin typeface="Calibri"/>
              <a:ea typeface="Calibri"/>
              <a:cs typeface="Calibri"/>
              <a:sym typeface="Calibri"/>
            </a:endParaRPr>
          </a:p>
        </p:txBody>
      </p:sp>
      <p:sp>
        <p:nvSpPr>
          <p:cNvPr id="513" name="Google Shape;513;p17"/>
          <p:cNvSpPr/>
          <p:nvPr/>
        </p:nvSpPr>
        <p:spPr>
          <a:xfrm>
            <a:off x="1298448" y="5029200"/>
            <a:ext cx="10070287" cy="914400"/>
          </a:xfrm>
          <a:prstGeom prst="rect">
            <a:avLst/>
          </a:prstGeom>
          <a:noFill/>
          <a:ln>
            <a:noFill/>
          </a:ln>
        </p:spPr>
        <p:txBody>
          <a:bodyPr spcFirstLastPara="1" wrap="square" lIns="91425" tIns="45700" rIns="91425" bIns="45700" anchor="t" anchorCtr="0">
            <a:noAutofit/>
          </a:bodyPr>
          <a:lstStyle/>
          <a:p>
            <a:pPr marL="0" marR="0" lvl="0" indent="0" algn="l" rtl="0">
              <a:lnSpc>
                <a:spcPct val="105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Esercizi narrativi che astraggono bisogni “nascosti” ma comuni, tramite raccolta ed elaborazione digitale delle narrazioni (Tseng et al., 2019)</a:t>
            </a:r>
            <a:endParaRPr sz="18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18"/>
        <p:cNvGrpSpPr/>
        <p:nvPr/>
      </p:nvGrpSpPr>
      <p:grpSpPr>
        <a:xfrm>
          <a:off x="0" y="0"/>
          <a:ext cx="0" cy="0"/>
          <a:chOff x="0" y="0"/>
          <a:chExt cx="0" cy="0"/>
        </a:xfrm>
      </p:grpSpPr>
      <p:sp>
        <p:nvSpPr>
          <p:cNvPr id="519" name="Google Shape;519;p18"/>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520" name="Google Shape;520;p18"/>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521" name="Google Shape;521;p18"/>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522" name="Google Shape;522;p18"/>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523" name="Google Shape;523;p18"/>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24" name="Google Shape;524;p18"/>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525" name="Google Shape;525;p18"/>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26" name="Google Shape;526;p18"/>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527" name="Google Shape;527;p18"/>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28" name="Google Shape;528;p18"/>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529" name="Google Shape;529;p18"/>
          <p:cNvSpPr/>
          <p:nvPr/>
        </p:nvSpPr>
        <p:spPr>
          <a:xfrm>
            <a:off x="283464" y="4041648"/>
            <a:ext cx="347472" cy="347472"/>
          </a:xfrm>
          <a:prstGeom prst="ellipse">
            <a:avLst/>
          </a:prstGeom>
          <a:solidFill>
            <a:srgbClr val="B4791F"/>
          </a:solidFill>
          <a:ln w="15875" cap="flat" cmpd="sng">
            <a:solidFill>
              <a:srgbClr val="B4791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30" name="Google Shape;530;p18"/>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531" name="Google Shape;531;p18"/>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18</a:t>
            </a:r>
            <a:endParaRPr sz="1200">
              <a:solidFill>
                <a:schemeClr val="dk1"/>
              </a:solidFill>
              <a:latin typeface="Calibri"/>
              <a:ea typeface="Calibri"/>
              <a:cs typeface="Calibri"/>
              <a:sym typeface="Calibri"/>
            </a:endParaRPr>
          </a:p>
        </p:txBody>
      </p:sp>
      <p:sp>
        <p:nvSpPr>
          <p:cNvPr id="532" name="Google Shape;532;p18"/>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B4791F"/>
              </a:buClr>
              <a:buSzPts val="1700"/>
              <a:buFont typeface="Calibri"/>
              <a:buNone/>
            </a:pPr>
            <a:r>
              <a:rPr lang="en-US" sz="1700" b="1">
                <a:solidFill>
                  <a:srgbClr val="B4791F"/>
                </a:solidFill>
                <a:latin typeface="Calibri"/>
                <a:ea typeface="Calibri"/>
                <a:cs typeface="Calibri"/>
                <a:sym typeface="Calibri"/>
              </a:rPr>
              <a:t>4. OUTPUT DEL PROCESSO DI ANALISI DEI BISOGNI</a:t>
            </a:r>
            <a:endParaRPr sz="1700">
              <a:solidFill>
                <a:schemeClr val="dk1"/>
              </a:solidFill>
              <a:latin typeface="Calibri"/>
              <a:ea typeface="Calibri"/>
              <a:cs typeface="Calibri"/>
              <a:sym typeface="Calibri"/>
            </a:endParaRPr>
          </a:p>
        </p:txBody>
      </p:sp>
      <p:sp>
        <p:nvSpPr>
          <p:cNvPr id="533" name="Google Shape;533;p18"/>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Ascoltare e farsi ascoltare</a:t>
            </a:r>
            <a:endParaRPr sz="2700">
              <a:solidFill>
                <a:schemeClr val="dk1"/>
              </a:solidFill>
              <a:latin typeface="Calibri"/>
              <a:ea typeface="Calibri"/>
              <a:cs typeface="Calibri"/>
              <a:sym typeface="Calibri"/>
            </a:endParaRPr>
          </a:p>
        </p:txBody>
      </p:sp>
      <p:cxnSp>
        <p:nvCxnSpPr>
          <p:cNvPr id="534" name="Google Shape;534;p18"/>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535" name="Google Shape;535;p18"/>
          <p:cNvSpPr/>
          <p:nvPr/>
        </p:nvSpPr>
        <p:spPr>
          <a:xfrm>
            <a:off x="1298448" y="1554480"/>
            <a:ext cx="10344607" cy="1005840"/>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Clr>
                <a:srgbClr val="292929"/>
              </a:buClr>
              <a:buSzPts val="1800"/>
              <a:buFont typeface="Calibri"/>
              <a:buNone/>
            </a:pPr>
            <a:r>
              <a:rPr lang="en-US" sz="1800">
                <a:solidFill>
                  <a:srgbClr val="292929"/>
                </a:solidFill>
                <a:latin typeface="Calibri"/>
                <a:ea typeface="Calibri"/>
                <a:cs typeface="Calibri"/>
                <a:sym typeface="Calibri"/>
              </a:rPr>
              <a:t>L'analisi dei bisogni è </a:t>
            </a:r>
            <a:r>
              <a:rPr lang="en-US" sz="1800" b="1">
                <a:solidFill>
                  <a:srgbClr val="292929"/>
                </a:solidFill>
                <a:latin typeface="Calibri"/>
                <a:ea typeface="Calibri"/>
                <a:cs typeface="Calibri"/>
                <a:sym typeface="Calibri"/>
              </a:rPr>
              <a:t>un'operazione di ascolto condotta</a:t>
            </a:r>
            <a:r>
              <a:rPr lang="en-US" sz="1800">
                <a:solidFill>
                  <a:srgbClr val="292929"/>
                </a:solidFill>
                <a:latin typeface="Calibri"/>
                <a:ea typeface="Calibri"/>
                <a:cs typeface="Calibri"/>
                <a:sym typeface="Calibri"/>
              </a:rPr>
              <a:t> entrando in relazione con vari interlocutori. Dopo l'elaborazione dei risultati, tocca ai responsabili della proposta formativa farsi ascoltare e presentare quanto emerso.</a:t>
            </a:r>
            <a:endParaRPr sz="1800">
              <a:solidFill>
                <a:schemeClr val="dk1"/>
              </a:solidFill>
              <a:latin typeface="Calibri"/>
              <a:ea typeface="Calibri"/>
              <a:cs typeface="Calibri"/>
              <a:sym typeface="Calibri"/>
            </a:endParaRPr>
          </a:p>
        </p:txBody>
      </p:sp>
      <p:cxnSp>
        <p:nvCxnSpPr>
          <p:cNvPr id="536" name="Google Shape;536;p18"/>
          <p:cNvCxnSpPr/>
          <p:nvPr/>
        </p:nvCxnSpPr>
        <p:spPr>
          <a:xfrm>
            <a:off x="1298448" y="2651760"/>
            <a:ext cx="10344607" cy="0"/>
          </a:xfrm>
          <a:prstGeom prst="straightConnector1">
            <a:avLst/>
          </a:prstGeom>
          <a:noFill/>
          <a:ln w="12700" cap="flat" cmpd="sng">
            <a:solidFill>
              <a:srgbClr val="DEDAD6"/>
            </a:solidFill>
            <a:prstDash val="solid"/>
            <a:round/>
            <a:headEnd type="none" w="sm" len="sm"/>
            <a:tailEnd type="none" w="sm" len="sm"/>
          </a:ln>
        </p:spPr>
      </p:cxnSp>
      <p:sp>
        <p:nvSpPr>
          <p:cNvPr id="537" name="Google Shape;537;p18"/>
          <p:cNvSpPr/>
          <p:nvPr/>
        </p:nvSpPr>
        <p:spPr>
          <a:xfrm>
            <a:off x="1298448" y="2834640"/>
            <a:ext cx="10344607" cy="1188720"/>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Clr>
                <a:srgbClr val="292929"/>
              </a:buClr>
              <a:buSzPts val="1800"/>
              <a:buFont typeface="Calibri"/>
              <a:buNone/>
            </a:pPr>
            <a:r>
              <a:rPr lang="en-US" sz="1800">
                <a:solidFill>
                  <a:srgbClr val="292929"/>
                </a:solidFill>
                <a:latin typeface="Calibri"/>
                <a:ea typeface="Calibri"/>
                <a:cs typeface="Calibri"/>
                <a:sym typeface="Calibri"/>
              </a:rPr>
              <a:t>L’ascolto è un passaggio fondamentale sia per progredire verso la progettazione, sia per chiudere il cerchio con chi è stato coinvolto, restituendo </a:t>
            </a:r>
            <a:r>
              <a:rPr lang="en-US" sz="1800" b="1">
                <a:solidFill>
                  <a:srgbClr val="292929"/>
                </a:solidFill>
                <a:latin typeface="Calibri"/>
                <a:ea typeface="Calibri"/>
                <a:cs typeface="Calibri"/>
                <a:sym typeface="Calibri"/>
              </a:rPr>
              <a:t>valore e significatività </a:t>
            </a:r>
            <a:r>
              <a:rPr lang="en-US" sz="1800">
                <a:solidFill>
                  <a:srgbClr val="292929"/>
                </a:solidFill>
                <a:latin typeface="Calibri"/>
                <a:ea typeface="Calibri"/>
                <a:cs typeface="Calibri"/>
                <a:sym typeface="Calibri"/>
              </a:rPr>
              <a:t>al tempo speso (es. compilare un questionario, partecipare a un focus group).</a:t>
            </a:r>
            <a:endParaRPr sz="1800">
              <a:solidFill>
                <a:schemeClr val="dk1"/>
              </a:solidFill>
              <a:latin typeface="Calibri"/>
              <a:ea typeface="Calibri"/>
              <a:cs typeface="Calibri"/>
              <a:sym typeface="Calibri"/>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42"/>
        <p:cNvGrpSpPr/>
        <p:nvPr/>
      </p:nvGrpSpPr>
      <p:grpSpPr>
        <a:xfrm>
          <a:off x="0" y="0"/>
          <a:ext cx="0" cy="0"/>
          <a:chOff x="0" y="0"/>
          <a:chExt cx="0" cy="0"/>
        </a:xfrm>
      </p:grpSpPr>
      <p:sp>
        <p:nvSpPr>
          <p:cNvPr id="543" name="Google Shape;543;p19"/>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544" name="Google Shape;544;p19"/>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545" name="Google Shape;545;p19"/>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546" name="Google Shape;546;p19"/>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547" name="Google Shape;547;p19"/>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48" name="Google Shape;548;p19"/>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549" name="Google Shape;549;p19"/>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0" name="Google Shape;550;p19"/>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551" name="Google Shape;551;p19"/>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2" name="Google Shape;552;p19"/>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553" name="Google Shape;553;p19"/>
          <p:cNvSpPr/>
          <p:nvPr/>
        </p:nvSpPr>
        <p:spPr>
          <a:xfrm>
            <a:off x="283464" y="4041648"/>
            <a:ext cx="347472" cy="347472"/>
          </a:xfrm>
          <a:prstGeom prst="ellipse">
            <a:avLst/>
          </a:prstGeom>
          <a:solidFill>
            <a:srgbClr val="B4791F"/>
          </a:solidFill>
          <a:ln w="15875" cap="flat" cmpd="sng">
            <a:solidFill>
              <a:srgbClr val="B4791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54" name="Google Shape;554;p19"/>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555" name="Google Shape;555;p19"/>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19</a:t>
            </a:r>
            <a:endParaRPr sz="1200">
              <a:solidFill>
                <a:schemeClr val="dk1"/>
              </a:solidFill>
              <a:latin typeface="Calibri"/>
              <a:ea typeface="Calibri"/>
              <a:cs typeface="Calibri"/>
              <a:sym typeface="Calibri"/>
            </a:endParaRPr>
          </a:p>
        </p:txBody>
      </p:sp>
      <p:sp>
        <p:nvSpPr>
          <p:cNvPr id="556" name="Google Shape;556;p19"/>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B4791F"/>
              </a:buClr>
              <a:buSzPts val="1700"/>
              <a:buFont typeface="Calibri"/>
              <a:buNone/>
            </a:pPr>
            <a:r>
              <a:rPr lang="en-US" sz="1700" b="1">
                <a:solidFill>
                  <a:srgbClr val="B4791F"/>
                </a:solidFill>
                <a:latin typeface="Calibri"/>
                <a:ea typeface="Calibri"/>
                <a:cs typeface="Calibri"/>
                <a:sym typeface="Calibri"/>
              </a:rPr>
              <a:t>4. OUTPUT DEL PROCESSO DI ANALISI DEI BISOGNI</a:t>
            </a:r>
            <a:endParaRPr sz="1700">
              <a:solidFill>
                <a:schemeClr val="dk1"/>
              </a:solidFill>
              <a:latin typeface="Calibri"/>
              <a:ea typeface="Calibri"/>
              <a:cs typeface="Calibri"/>
              <a:sym typeface="Calibri"/>
            </a:endParaRPr>
          </a:p>
        </p:txBody>
      </p:sp>
      <p:sp>
        <p:nvSpPr>
          <p:cNvPr id="557" name="Google Shape;557;p19"/>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Due dimensioni per leggere l'output</a:t>
            </a:r>
            <a:endParaRPr sz="2700">
              <a:solidFill>
                <a:schemeClr val="dk1"/>
              </a:solidFill>
              <a:latin typeface="Calibri"/>
              <a:ea typeface="Calibri"/>
              <a:cs typeface="Calibri"/>
              <a:sym typeface="Calibri"/>
            </a:endParaRPr>
          </a:p>
        </p:txBody>
      </p:sp>
      <p:cxnSp>
        <p:nvCxnSpPr>
          <p:cNvPr id="558" name="Google Shape;558;p19"/>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559" name="Google Shape;559;p19"/>
          <p:cNvSpPr/>
          <p:nvPr/>
        </p:nvSpPr>
        <p:spPr>
          <a:xfrm>
            <a:off x="1298448" y="1554480"/>
            <a:ext cx="10344607" cy="50292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6B6B6B"/>
              </a:buClr>
              <a:buSzPts val="1800"/>
              <a:buFont typeface="Calibri"/>
              <a:buNone/>
            </a:pPr>
            <a:r>
              <a:rPr lang="en-US" sz="1800" i="1">
                <a:solidFill>
                  <a:srgbClr val="6B6B6B"/>
                </a:solidFill>
                <a:latin typeface="Calibri"/>
                <a:ea typeface="Calibri"/>
                <a:cs typeface="Calibri"/>
                <a:sym typeface="Calibri"/>
              </a:rPr>
              <a:t>L'output finale è un documento che rende espliciti gli </a:t>
            </a:r>
            <a:r>
              <a:rPr lang="en-US" sz="1800" b="1" i="1">
                <a:solidFill>
                  <a:srgbClr val="6B6B6B"/>
                </a:solidFill>
                <a:latin typeface="Calibri"/>
                <a:ea typeface="Calibri"/>
                <a:cs typeface="Calibri"/>
                <a:sym typeface="Calibri"/>
              </a:rPr>
              <a:t>obiettivi</a:t>
            </a:r>
            <a:r>
              <a:rPr lang="en-US" sz="1800" i="1">
                <a:solidFill>
                  <a:srgbClr val="6B6B6B"/>
                </a:solidFill>
                <a:latin typeface="Calibri"/>
                <a:ea typeface="Calibri"/>
                <a:cs typeface="Calibri"/>
                <a:sym typeface="Calibri"/>
              </a:rPr>
              <a:t> di sviluppo strategico delle competenze:</a:t>
            </a:r>
            <a:endParaRPr sz="1800">
              <a:solidFill>
                <a:schemeClr val="dk1"/>
              </a:solidFill>
              <a:latin typeface="Calibri"/>
              <a:ea typeface="Calibri"/>
              <a:cs typeface="Calibri"/>
              <a:sym typeface="Calibri"/>
            </a:endParaRPr>
          </a:p>
        </p:txBody>
      </p:sp>
      <p:sp>
        <p:nvSpPr>
          <p:cNvPr id="560" name="Google Shape;560;p19"/>
          <p:cNvSpPr/>
          <p:nvPr/>
        </p:nvSpPr>
        <p:spPr>
          <a:xfrm>
            <a:off x="1298448" y="21488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B4791F"/>
              </a:buClr>
              <a:buSzPts val="1900"/>
              <a:buFont typeface="Calibri"/>
              <a:buNone/>
            </a:pPr>
            <a:r>
              <a:rPr lang="en-US" sz="1900" b="1">
                <a:solidFill>
                  <a:srgbClr val="B4791F"/>
                </a:solidFill>
                <a:latin typeface="Calibri"/>
                <a:ea typeface="Calibri"/>
                <a:cs typeface="Calibri"/>
                <a:sym typeface="Calibri"/>
              </a:rPr>
              <a:t>Trasversalità</a:t>
            </a:r>
            <a:endParaRPr sz="1900">
              <a:solidFill>
                <a:schemeClr val="dk1"/>
              </a:solidFill>
              <a:latin typeface="Calibri"/>
              <a:ea typeface="Calibri"/>
              <a:cs typeface="Calibri"/>
              <a:sym typeface="Calibri"/>
            </a:endParaRPr>
          </a:p>
        </p:txBody>
      </p:sp>
      <p:sp>
        <p:nvSpPr>
          <p:cNvPr id="561" name="Google Shape;561;p19"/>
          <p:cNvSpPr/>
          <p:nvPr/>
        </p:nvSpPr>
        <p:spPr>
          <a:xfrm>
            <a:off x="1298448" y="2551176"/>
            <a:ext cx="4897984" cy="160934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L'estensione dei bisogni: dai singoli individui all'intera organizzazione, passando per gruppi professionali ed enti/funzioni</a:t>
            </a:r>
            <a:endParaRPr sz="1800">
              <a:solidFill>
                <a:schemeClr val="dk1"/>
              </a:solidFill>
              <a:latin typeface="Calibri"/>
              <a:ea typeface="Calibri"/>
              <a:cs typeface="Calibri"/>
              <a:sym typeface="Calibri"/>
            </a:endParaRPr>
          </a:p>
        </p:txBody>
      </p:sp>
      <p:cxnSp>
        <p:nvCxnSpPr>
          <p:cNvPr id="562" name="Google Shape;562;p19"/>
          <p:cNvCxnSpPr/>
          <p:nvPr/>
        </p:nvCxnSpPr>
        <p:spPr>
          <a:xfrm>
            <a:off x="6333592" y="2148840"/>
            <a:ext cx="0" cy="2011680"/>
          </a:xfrm>
          <a:prstGeom prst="straightConnector1">
            <a:avLst/>
          </a:prstGeom>
          <a:noFill/>
          <a:ln w="9525" cap="flat" cmpd="sng">
            <a:solidFill>
              <a:srgbClr val="DEDAD6"/>
            </a:solidFill>
            <a:prstDash val="solid"/>
            <a:round/>
            <a:headEnd type="none" w="sm" len="sm"/>
            <a:tailEnd type="none" w="sm" len="sm"/>
          </a:ln>
        </p:spPr>
      </p:cxnSp>
      <p:sp>
        <p:nvSpPr>
          <p:cNvPr id="563" name="Google Shape;563;p19"/>
          <p:cNvSpPr/>
          <p:nvPr/>
        </p:nvSpPr>
        <p:spPr>
          <a:xfrm>
            <a:off x="6470752" y="2148840"/>
            <a:ext cx="4897984" cy="384048"/>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B4791F"/>
              </a:buClr>
              <a:buSzPts val="1900"/>
              <a:buFont typeface="Calibri"/>
              <a:buNone/>
            </a:pPr>
            <a:r>
              <a:rPr lang="en-US" sz="1900" b="1">
                <a:solidFill>
                  <a:srgbClr val="B4791F"/>
                </a:solidFill>
                <a:latin typeface="Calibri"/>
                <a:ea typeface="Calibri"/>
                <a:cs typeface="Calibri"/>
                <a:sym typeface="Calibri"/>
              </a:rPr>
              <a:t>Priorità</a:t>
            </a:r>
            <a:endParaRPr sz="1900">
              <a:solidFill>
                <a:schemeClr val="dk1"/>
              </a:solidFill>
              <a:latin typeface="Calibri"/>
              <a:ea typeface="Calibri"/>
              <a:cs typeface="Calibri"/>
              <a:sym typeface="Calibri"/>
            </a:endParaRPr>
          </a:p>
        </p:txBody>
      </p:sp>
      <p:sp>
        <p:nvSpPr>
          <p:cNvPr id="564" name="Google Shape;564;p19"/>
          <p:cNvSpPr/>
          <p:nvPr/>
        </p:nvSpPr>
        <p:spPr>
          <a:xfrm>
            <a:off x="6470752" y="2551176"/>
            <a:ext cx="4897984" cy="1609344"/>
          </a:xfrm>
          <a:prstGeom prst="rect">
            <a:avLst/>
          </a:prstGeom>
          <a:no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6B6B6B"/>
              </a:buClr>
              <a:buSzPts val="1800"/>
              <a:buFont typeface="Calibri"/>
              <a:buNone/>
            </a:pPr>
            <a:r>
              <a:rPr lang="en-US" sz="1800">
                <a:solidFill>
                  <a:srgbClr val="6B6B6B"/>
                </a:solidFill>
                <a:latin typeface="Calibri"/>
                <a:ea typeface="Calibri"/>
                <a:cs typeface="Calibri"/>
                <a:sym typeface="Calibri"/>
              </a:rPr>
              <a:t>In termini temporali, determinata da rischi e opportunità derivati dalla loro (mancata) soddisfazione</a:t>
            </a:r>
            <a:endParaRPr sz="1800">
              <a:solidFill>
                <a:schemeClr val="dk1"/>
              </a:solidFill>
              <a:latin typeface="Calibri"/>
              <a:ea typeface="Calibri"/>
              <a:cs typeface="Calibri"/>
              <a:sym typeface="Calibri"/>
            </a:endParaRPr>
          </a:p>
        </p:txBody>
      </p:sp>
      <p:sp>
        <p:nvSpPr>
          <p:cNvPr id="565" name="Google Shape;565;p19"/>
          <p:cNvSpPr/>
          <p:nvPr/>
        </p:nvSpPr>
        <p:spPr>
          <a:xfrm>
            <a:off x="2018162" y="4434841"/>
            <a:ext cx="8630860" cy="73152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292929"/>
              </a:buClr>
              <a:buSzPts val="1800"/>
              <a:buFont typeface="Calibri"/>
              <a:buNone/>
            </a:pPr>
            <a:r>
              <a:rPr lang="en-US" sz="1800" i="1" dirty="0" err="1">
                <a:solidFill>
                  <a:srgbClr val="292929"/>
                </a:solidFill>
                <a:latin typeface="Calibri"/>
                <a:ea typeface="Calibri"/>
                <a:cs typeface="Calibri"/>
                <a:sym typeface="Calibri"/>
              </a:rPr>
              <a:t>Su</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queste</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basi</a:t>
            </a:r>
            <a:r>
              <a:rPr lang="en-US" sz="1800" i="1" dirty="0">
                <a:solidFill>
                  <a:srgbClr val="292929"/>
                </a:solidFill>
                <a:latin typeface="Calibri"/>
                <a:ea typeface="Calibri"/>
                <a:cs typeface="Calibri"/>
                <a:sym typeface="Calibri"/>
              </a:rPr>
              <a:t> — e dal </a:t>
            </a:r>
            <a:r>
              <a:rPr lang="en-US" sz="1800" i="1" dirty="0" err="1">
                <a:solidFill>
                  <a:srgbClr val="292929"/>
                </a:solidFill>
                <a:latin typeface="Calibri"/>
                <a:ea typeface="Calibri"/>
                <a:cs typeface="Calibri"/>
                <a:sym typeface="Calibri"/>
              </a:rPr>
              <a:t>confronto</a:t>
            </a:r>
            <a:r>
              <a:rPr lang="en-US" sz="1800" i="1" dirty="0">
                <a:solidFill>
                  <a:srgbClr val="292929"/>
                </a:solidFill>
                <a:latin typeface="Calibri"/>
                <a:ea typeface="Calibri"/>
                <a:cs typeface="Calibri"/>
                <a:sym typeface="Calibri"/>
              </a:rPr>
              <a:t> con </a:t>
            </a:r>
            <a:r>
              <a:rPr lang="en-US" sz="1800" i="1" dirty="0" err="1">
                <a:solidFill>
                  <a:srgbClr val="292929"/>
                </a:solidFill>
                <a:latin typeface="Calibri"/>
                <a:ea typeface="Calibri"/>
                <a:cs typeface="Calibri"/>
                <a:sym typeface="Calibri"/>
              </a:rPr>
              <a:t>i</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committenti</a:t>
            </a:r>
            <a:r>
              <a:rPr lang="en-US" sz="1800" i="1" dirty="0">
                <a:solidFill>
                  <a:srgbClr val="292929"/>
                </a:solidFill>
                <a:latin typeface="Calibri"/>
                <a:ea typeface="Calibri"/>
                <a:cs typeface="Calibri"/>
                <a:sym typeface="Calibri"/>
              </a:rPr>
              <a:t> — </a:t>
            </a:r>
            <a:r>
              <a:rPr lang="en-US" sz="1800" i="1" dirty="0" err="1">
                <a:solidFill>
                  <a:srgbClr val="292929"/>
                </a:solidFill>
                <a:latin typeface="Calibri"/>
                <a:ea typeface="Calibri"/>
                <a:cs typeface="Calibri"/>
                <a:sym typeface="Calibri"/>
              </a:rPr>
              <a:t>si</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sceglie</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quali</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interventi</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sviluppare</a:t>
            </a:r>
            <a:r>
              <a:rPr lang="en-US" sz="1800" i="1" dirty="0">
                <a:solidFill>
                  <a:srgbClr val="292929"/>
                </a:solidFill>
                <a:latin typeface="Calibri"/>
                <a:ea typeface="Calibri"/>
                <a:cs typeface="Calibri"/>
                <a:sym typeface="Calibri"/>
              </a:rPr>
              <a:t>, in </a:t>
            </a:r>
            <a:r>
              <a:rPr lang="en-US" sz="1800" i="1" dirty="0" err="1">
                <a:solidFill>
                  <a:srgbClr val="292929"/>
                </a:solidFill>
                <a:latin typeface="Calibri"/>
                <a:ea typeface="Calibri"/>
                <a:cs typeface="Calibri"/>
                <a:sym typeface="Calibri"/>
              </a:rPr>
              <a:t>che</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misura</a:t>
            </a:r>
            <a:r>
              <a:rPr lang="en-US" sz="1800" i="1" dirty="0">
                <a:solidFill>
                  <a:srgbClr val="292929"/>
                </a:solidFill>
                <a:latin typeface="Calibri"/>
                <a:ea typeface="Calibri"/>
                <a:cs typeface="Calibri"/>
                <a:sym typeface="Calibri"/>
              </a:rPr>
              <a:t> e con </a:t>
            </a:r>
            <a:r>
              <a:rPr lang="en-US" sz="1800" i="1" dirty="0" err="1">
                <a:solidFill>
                  <a:srgbClr val="292929"/>
                </a:solidFill>
                <a:latin typeface="Calibri"/>
                <a:ea typeface="Calibri"/>
                <a:cs typeface="Calibri"/>
                <a:sym typeface="Calibri"/>
              </a:rPr>
              <a:t>quali</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tempistiche</a:t>
            </a:r>
            <a:r>
              <a:rPr lang="en-US" sz="1800" i="1" dirty="0">
                <a:solidFill>
                  <a:srgbClr val="292929"/>
                </a:solidFill>
                <a:latin typeface="Calibri"/>
                <a:ea typeface="Calibri"/>
                <a:cs typeface="Calibri"/>
                <a:sym typeface="Calibri"/>
              </a:rPr>
              <a:t>.</a:t>
            </a:r>
            <a:endParaRPr sz="1800" dirty="0">
              <a:solidFill>
                <a:schemeClr val="dk1"/>
              </a:solidFill>
              <a:latin typeface="Calibri"/>
              <a:ea typeface="Calibri"/>
              <a:cs typeface="Calibri"/>
              <a:sym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70"/>
        <p:cNvGrpSpPr/>
        <p:nvPr/>
      </p:nvGrpSpPr>
      <p:grpSpPr>
        <a:xfrm>
          <a:off x="0" y="0"/>
          <a:ext cx="0" cy="0"/>
          <a:chOff x="0" y="0"/>
          <a:chExt cx="0" cy="0"/>
        </a:xfrm>
      </p:grpSpPr>
      <p:sp>
        <p:nvSpPr>
          <p:cNvPr id="571" name="Google Shape;571;p20"/>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572" name="Google Shape;572;p20"/>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573" name="Google Shape;573;p20"/>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574" name="Google Shape;574;p20"/>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575" name="Google Shape;575;p20"/>
          <p:cNvSpPr/>
          <p:nvPr/>
        </p:nvSpPr>
        <p:spPr>
          <a:xfrm>
            <a:off x="283464" y="2340864"/>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76" name="Google Shape;576;p20"/>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577" name="Google Shape;577;p20"/>
          <p:cNvSpPr/>
          <p:nvPr/>
        </p:nvSpPr>
        <p:spPr>
          <a:xfrm>
            <a:off x="283464" y="2907792"/>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78" name="Google Shape;578;p20"/>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579" name="Google Shape;579;p20"/>
          <p:cNvSpPr/>
          <p:nvPr/>
        </p:nvSpPr>
        <p:spPr>
          <a:xfrm>
            <a:off x="283464" y="3474720"/>
            <a:ext cx="347472" cy="347472"/>
          </a:xfrm>
          <a:prstGeom prst="ellipse">
            <a:avLst/>
          </a:prstGeom>
          <a:solidFill>
            <a:srgbClr val="FFFFFF"/>
          </a:solidFill>
          <a:ln w="15875" cap="flat" cmpd="sng">
            <a:solidFill>
              <a:srgbClr val="DEDAD6"/>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0" name="Google Shape;580;p20"/>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581" name="Google Shape;581;p20"/>
          <p:cNvSpPr/>
          <p:nvPr/>
        </p:nvSpPr>
        <p:spPr>
          <a:xfrm>
            <a:off x="283464" y="4041648"/>
            <a:ext cx="347472" cy="347472"/>
          </a:xfrm>
          <a:prstGeom prst="ellipse">
            <a:avLst/>
          </a:prstGeom>
          <a:solidFill>
            <a:srgbClr val="B4791F"/>
          </a:solidFill>
          <a:ln w="15875" cap="flat" cmpd="sng">
            <a:solidFill>
              <a:srgbClr val="B4791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82" name="Google Shape;582;p20"/>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583" name="Google Shape;583;p20"/>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20</a:t>
            </a:r>
            <a:endParaRPr sz="1200">
              <a:solidFill>
                <a:schemeClr val="dk1"/>
              </a:solidFill>
              <a:latin typeface="Calibri"/>
              <a:ea typeface="Calibri"/>
              <a:cs typeface="Calibri"/>
              <a:sym typeface="Calibri"/>
            </a:endParaRPr>
          </a:p>
        </p:txBody>
      </p:sp>
      <p:sp>
        <p:nvSpPr>
          <p:cNvPr id="584" name="Google Shape;584;p20"/>
          <p:cNvSpPr/>
          <p:nvPr/>
        </p:nvSpPr>
        <p:spPr>
          <a:xfrm>
            <a:off x="1298448" y="438912"/>
            <a:ext cx="10344607" cy="292608"/>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B4791F"/>
              </a:buClr>
              <a:buSzPts val="1700"/>
              <a:buFont typeface="Calibri"/>
              <a:buNone/>
            </a:pPr>
            <a:r>
              <a:rPr lang="en-US" sz="1700" b="1">
                <a:solidFill>
                  <a:srgbClr val="B4791F"/>
                </a:solidFill>
                <a:latin typeface="Calibri"/>
                <a:ea typeface="Calibri"/>
                <a:cs typeface="Calibri"/>
                <a:sym typeface="Calibri"/>
              </a:rPr>
              <a:t>4. OUTPUT DEL PROCESSO DI ANALISI DEI BISOGNI</a:t>
            </a:r>
            <a:endParaRPr sz="1700">
              <a:solidFill>
                <a:schemeClr val="dk1"/>
              </a:solidFill>
              <a:latin typeface="Calibri"/>
              <a:ea typeface="Calibri"/>
              <a:cs typeface="Calibri"/>
              <a:sym typeface="Calibri"/>
            </a:endParaRPr>
          </a:p>
        </p:txBody>
      </p:sp>
      <p:sp>
        <p:nvSpPr>
          <p:cNvPr id="585" name="Google Shape;585;p20"/>
          <p:cNvSpPr/>
          <p:nvPr/>
        </p:nvSpPr>
        <p:spPr>
          <a:xfrm>
            <a:off x="1298448" y="749808"/>
            <a:ext cx="10344607" cy="548640"/>
          </a:xfrm>
          <a:prstGeom prst="rect">
            <a:avLst/>
          </a:prstGeom>
          <a:noFill/>
          <a:ln>
            <a:noFill/>
          </a:ln>
        </p:spPr>
        <p:txBody>
          <a:bodyPr spcFirstLastPara="1" wrap="square" lIns="91425" tIns="45700" rIns="91425" bIns="45700" anchor="t" anchorCtr="0">
            <a:noAutofit/>
          </a:bodyPr>
          <a:lstStyle/>
          <a:p>
            <a:pPr marL="0" marR="0" lvl="0" indent="0" algn="l" rtl="0">
              <a:spcBef>
                <a:spcPts val="0"/>
              </a:spcBef>
              <a:spcAft>
                <a:spcPts val="0"/>
              </a:spcAft>
              <a:buClr>
                <a:srgbClr val="8A1F2B"/>
              </a:buClr>
              <a:buSzPts val="2700"/>
              <a:buFont typeface="Calibri"/>
              <a:buNone/>
            </a:pPr>
            <a:r>
              <a:rPr lang="en-US" sz="2700" b="1">
                <a:solidFill>
                  <a:srgbClr val="8A1F2B"/>
                </a:solidFill>
                <a:latin typeface="Calibri"/>
                <a:ea typeface="Calibri"/>
                <a:cs typeface="Calibri"/>
                <a:sym typeface="Calibri"/>
              </a:rPr>
              <a:t>Il ruolo dinamico dello specialista</a:t>
            </a:r>
            <a:endParaRPr sz="2700">
              <a:solidFill>
                <a:schemeClr val="dk1"/>
              </a:solidFill>
              <a:latin typeface="Calibri"/>
              <a:ea typeface="Calibri"/>
              <a:cs typeface="Calibri"/>
              <a:sym typeface="Calibri"/>
            </a:endParaRPr>
          </a:p>
        </p:txBody>
      </p:sp>
      <p:cxnSp>
        <p:nvCxnSpPr>
          <p:cNvPr id="586" name="Google Shape;586;p20"/>
          <p:cNvCxnSpPr/>
          <p:nvPr/>
        </p:nvCxnSpPr>
        <p:spPr>
          <a:xfrm>
            <a:off x="1298448" y="1408176"/>
            <a:ext cx="10344607" cy="0"/>
          </a:xfrm>
          <a:prstGeom prst="straightConnector1">
            <a:avLst/>
          </a:prstGeom>
          <a:noFill/>
          <a:ln w="12700" cap="flat" cmpd="sng">
            <a:solidFill>
              <a:srgbClr val="DEDAD6"/>
            </a:solidFill>
            <a:prstDash val="solid"/>
            <a:round/>
            <a:headEnd type="none" w="sm" len="sm"/>
            <a:tailEnd type="none" w="sm" len="sm"/>
          </a:ln>
        </p:spPr>
      </p:cxnSp>
      <p:sp>
        <p:nvSpPr>
          <p:cNvPr id="587" name="Google Shape;587;p20"/>
          <p:cNvSpPr/>
          <p:nvPr/>
        </p:nvSpPr>
        <p:spPr>
          <a:xfrm>
            <a:off x="1298448" y="1554480"/>
            <a:ext cx="10344607" cy="1188720"/>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Clr>
                <a:srgbClr val="292929"/>
              </a:buClr>
              <a:buSzPts val="1800"/>
              <a:buFont typeface="Calibri"/>
              <a:buNone/>
            </a:pPr>
            <a:r>
              <a:rPr lang="en-US" sz="1800">
                <a:solidFill>
                  <a:srgbClr val="292929"/>
                </a:solidFill>
                <a:latin typeface="Calibri"/>
                <a:ea typeface="Calibri"/>
                <a:cs typeface="Calibri"/>
                <a:sym typeface="Calibri"/>
              </a:rPr>
              <a:t>Nella restituzione dell'output è importante </a:t>
            </a:r>
            <a:r>
              <a:rPr lang="en-US" sz="1800" b="1">
                <a:solidFill>
                  <a:srgbClr val="292929"/>
                </a:solidFill>
                <a:latin typeface="Calibri"/>
                <a:ea typeface="Calibri"/>
                <a:cs typeface="Calibri"/>
                <a:sym typeface="Calibri"/>
              </a:rPr>
              <a:t>considerare il vissuto suscitato negli stakeholder </a:t>
            </a:r>
            <a:r>
              <a:rPr lang="en-US" sz="1800">
                <a:solidFill>
                  <a:srgbClr val="292929"/>
                </a:solidFill>
                <a:latin typeface="Calibri"/>
                <a:ea typeface="Calibri"/>
                <a:cs typeface="Calibri"/>
                <a:sym typeface="Calibri"/>
              </a:rPr>
              <a:t>(Lau, Sou, 2018): comunicare con chiarezza aspetti esplorati, strumenti utilizzati, rilevanza rispetto alla performance e significatività per i percorsi di miglioramento.</a:t>
            </a:r>
            <a:endParaRPr sz="1800">
              <a:solidFill>
                <a:schemeClr val="dk1"/>
              </a:solidFill>
              <a:latin typeface="Calibri"/>
              <a:ea typeface="Calibri"/>
              <a:cs typeface="Calibri"/>
              <a:sym typeface="Calibri"/>
            </a:endParaRPr>
          </a:p>
        </p:txBody>
      </p:sp>
      <p:cxnSp>
        <p:nvCxnSpPr>
          <p:cNvPr id="588" name="Google Shape;588;p20"/>
          <p:cNvCxnSpPr/>
          <p:nvPr/>
        </p:nvCxnSpPr>
        <p:spPr>
          <a:xfrm>
            <a:off x="1298448" y="2834640"/>
            <a:ext cx="10344607" cy="0"/>
          </a:xfrm>
          <a:prstGeom prst="straightConnector1">
            <a:avLst/>
          </a:prstGeom>
          <a:noFill/>
          <a:ln w="12700" cap="flat" cmpd="sng">
            <a:solidFill>
              <a:srgbClr val="DEDAD6"/>
            </a:solidFill>
            <a:prstDash val="solid"/>
            <a:round/>
            <a:headEnd type="none" w="sm" len="sm"/>
            <a:tailEnd type="none" w="sm" len="sm"/>
          </a:ln>
        </p:spPr>
      </p:cxnSp>
      <p:sp>
        <p:nvSpPr>
          <p:cNvPr id="589" name="Google Shape;589;p20"/>
          <p:cNvSpPr/>
          <p:nvPr/>
        </p:nvSpPr>
        <p:spPr>
          <a:xfrm>
            <a:off x="1298448" y="3017520"/>
            <a:ext cx="10344607" cy="1188720"/>
          </a:xfrm>
          <a:prstGeom prst="rect">
            <a:avLst/>
          </a:prstGeom>
          <a:noFill/>
          <a:ln>
            <a:noFill/>
          </a:ln>
        </p:spPr>
        <p:txBody>
          <a:bodyPr spcFirstLastPara="1" wrap="square" lIns="91425" tIns="45700" rIns="91425" bIns="45700" anchor="t" anchorCtr="0">
            <a:noAutofit/>
          </a:bodyPr>
          <a:lstStyle/>
          <a:p>
            <a:pPr marL="0" marR="0" lvl="0" indent="0" algn="l" rtl="0">
              <a:lnSpc>
                <a:spcPct val="110000"/>
              </a:lnSpc>
              <a:spcBef>
                <a:spcPts val="0"/>
              </a:spcBef>
              <a:spcAft>
                <a:spcPts val="0"/>
              </a:spcAft>
              <a:buClr>
                <a:srgbClr val="292929"/>
              </a:buClr>
              <a:buSzPts val="1800"/>
              <a:buFont typeface="Calibri"/>
              <a:buNone/>
            </a:pPr>
            <a:r>
              <a:rPr lang="en-US" sz="1800">
                <a:solidFill>
                  <a:srgbClr val="292929"/>
                </a:solidFill>
                <a:latin typeface="Calibri"/>
                <a:ea typeface="Calibri"/>
                <a:cs typeface="Calibri"/>
                <a:sym typeface="Calibri"/>
              </a:rPr>
              <a:t>Chi si occupa di analisi dei bisogni è sempre meno una figura esclusivamente interna: attiva networking e benchmarking, un costante aggiornamento professionale e il proprio network per superare i limiti delle proprie competenze.</a:t>
            </a:r>
            <a:endParaRPr sz="1800">
              <a:solidFill>
                <a:schemeClr val="dk1"/>
              </a:solidFill>
              <a:latin typeface="Calibri"/>
              <a:ea typeface="Calibri"/>
              <a:cs typeface="Calibri"/>
              <a:sym typeface="Calibri"/>
            </a:endParaRPr>
          </a:p>
        </p:txBody>
      </p:sp>
      <p:sp>
        <p:nvSpPr>
          <p:cNvPr id="590" name="Google Shape;590;p20"/>
          <p:cNvSpPr/>
          <p:nvPr/>
        </p:nvSpPr>
        <p:spPr>
          <a:xfrm>
            <a:off x="1298449" y="4343400"/>
            <a:ext cx="10266022" cy="822960"/>
          </a:xfrm>
          <a:prstGeom prst="rect">
            <a:avLst/>
          </a:prstGeom>
          <a:noFill/>
          <a:ln>
            <a:noFill/>
          </a:ln>
        </p:spPr>
        <p:txBody>
          <a:bodyPr spcFirstLastPara="1" wrap="square" lIns="91425" tIns="45700" rIns="91425" bIns="45700" anchor="t" anchorCtr="0">
            <a:noAutofit/>
          </a:bodyPr>
          <a:lstStyle/>
          <a:p>
            <a:pPr marL="0" marR="0" lvl="0" indent="0" algn="ctr" rtl="0">
              <a:spcBef>
                <a:spcPts val="0"/>
              </a:spcBef>
              <a:spcAft>
                <a:spcPts val="0"/>
              </a:spcAft>
              <a:buClr>
                <a:srgbClr val="292929"/>
              </a:buClr>
              <a:buSzPts val="1800"/>
              <a:buFont typeface="Calibri"/>
              <a:buNone/>
            </a:pPr>
            <a:r>
              <a:rPr lang="en-US" sz="1800" i="1" dirty="0">
                <a:solidFill>
                  <a:srgbClr val="292929"/>
                </a:solidFill>
                <a:latin typeface="Calibri"/>
                <a:ea typeface="Calibri"/>
                <a:cs typeface="Calibri"/>
                <a:sym typeface="Calibri"/>
              </a:rPr>
              <a:t>“</a:t>
            </a:r>
            <a:r>
              <a:rPr lang="en-US" sz="1800" i="1" dirty="0" err="1">
                <a:solidFill>
                  <a:srgbClr val="292929"/>
                </a:solidFill>
                <a:latin typeface="Calibri"/>
                <a:ea typeface="Calibri"/>
                <a:cs typeface="Calibri"/>
                <a:sym typeface="Calibri"/>
              </a:rPr>
              <a:t>Muoversi</a:t>
            </a:r>
            <a:r>
              <a:rPr lang="en-US" sz="1800" i="1" dirty="0">
                <a:solidFill>
                  <a:srgbClr val="292929"/>
                </a:solidFill>
                <a:latin typeface="Calibri"/>
                <a:ea typeface="Calibri"/>
                <a:cs typeface="Calibri"/>
                <a:sym typeface="Calibri"/>
              </a:rPr>
              <a:t>” e “</a:t>
            </a:r>
            <a:r>
              <a:rPr lang="en-US" sz="1800" i="1" dirty="0" err="1">
                <a:solidFill>
                  <a:srgbClr val="292929"/>
                </a:solidFill>
                <a:latin typeface="Calibri"/>
                <a:ea typeface="Calibri"/>
                <a:cs typeface="Calibri"/>
                <a:sym typeface="Calibri"/>
              </a:rPr>
              <a:t>andare</a:t>
            </a:r>
            <a:r>
              <a:rPr lang="en-US" sz="1800" i="1" dirty="0">
                <a:solidFill>
                  <a:srgbClr val="292929"/>
                </a:solidFill>
                <a:latin typeface="Calibri"/>
                <a:ea typeface="Calibri"/>
                <a:cs typeface="Calibri"/>
                <a:sym typeface="Calibri"/>
              </a:rPr>
              <a:t> verso”: </a:t>
            </a:r>
            <a:r>
              <a:rPr lang="en-US" sz="1800" i="1" dirty="0" err="1">
                <a:solidFill>
                  <a:srgbClr val="292929"/>
                </a:solidFill>
                <a:latin typeface="Calibri"/>
                <a:ea typeface="Calibri"/>
                <a:cs typeface="Calibri"/>
                <a:sym typeface="Calibri"/>
              </a:rPr>
              <a:t>un'esplorazione</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costante</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che</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tiene</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insieme</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l'organizzazione</a:t>
            </a:r>
            <a:r>
              <a:rPr lang="en-US" sz="1800" i="1" dirty="0">
                <a:solidFill>
                  <a:srgbClr val="292929"/>
                </a:solidFill>
                <a:latin typeface="Calibri"/>
                <a:ea typeface="Calibri"/>
                <a:cs typeface="Calibri"/>
                <a:sym typeface="Calibri"/>
              </a:rPr>
              <a:t>, il </a:t>
            </a:r>
            <a:r>
              <a:rPr lang="en-US" sz="1800" i="1" dirty="0" err="1">
                <a:solidFill>
                  <a:srgbClr val="292929"/>
                </a:solidFill>
                <a:latin typeface="Calibri"/>
                <a:ea typeface="Calibri"/>
                <a:cs typeface="Calibri"/>
                <a:sym typeface="Calibri"/>
              </a:rPr>
              <a:t>suo</a:t>
            </a:r>
            <a:r>
              <a:rPr lang="en-US" sz="1800" i="1" dirty="0">
                <a:solidFill>
                  <a:srgbClr val="292929"/>
                </a:solidFill>
                <a:latin typeface="Calibri"/>
                <a:ea typeface="Calibri"/>
                <a:cs typeface="Calibri"/>
                <a:sym typeface="Calibri"/>
              </a:rPr>
              <a:t> </a:t>
            </a:r>
            <a:r>
              <a:rPr lang="en-US" sz="1800" i="1" dirty="0" err="1">
                <a:solidFill>
                  <a:srgbClr val="292929"/>
                </a:solidFill>
                <a:latin typeface="Calibri"/>
                <a:ea typeface="Calibri"/>
                <a:cs typeface="Calibri"/>
                <a:sym typeface="Calibri"/>
              </a:rPr>
              <a:t>ecosistema</a:t>
            </a:r>
            <a:r>
              <a:rPr lang="en-US" sz="1800" i="1" dirty="0">
                <a:solidFill>
                  <a:srgbClr val="292929"/>
                </a:solidFill>
                <a:latin typeface="Calibri"/>
                <a:ea typeface="Calibri"/>
                <a:cs typeface="Calibri"/>
                <a:sym typeface="Calibri"/>
              </a:rPr>
              <a:t> e le zone di </a:t>
            </a:r>
            <a:r>
              <a:rPr lang="en-US" sz="1800" i="1" dirty="0" err="1">
                <a:solidFill>
                  <a:srgbClr val="292929"/>
                </a:solidFill>
                <a:latin typeface="Calibri"/>
                <a:ea typeface="Calibri"/>
                <a:cs typeface="Calibri"/>
                <a:sym typeface="Calibri"/>
              </a:rPr>
              <a:t>interfaccia</a:t>
            </a:r>
            <a:r>
              <a:rPr lang="en-US" sz="1800" i="1" dirty="0">
                <a:solidFill>
                  <a:srgbClr val="292929"/>
                </a:solidFill>
                <a:latin typeface="Calibri"/>
                <a:ea typeface="Calibri"/>
                <a:cs typeface="Calibri"/>
                <a:sym typeface="Calibri"/>
              </a:rPr>
              <a:t>.</a:t>
            </a:r>
            <a:endParaRPr sz="1800" dirty="0">
              <a:solidFill>
                <a:schemeClr val="dk1"/>
              </a:solidFill>
              <a:latin typeface="Calibri"/>
              <a:ea typeface="Calibri"/>
              <a:cs typeface="Calibri"/>
              <a:sym typeface="Calibri"/>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Shape 595"/>
        <p:cNvGrpSpPr/>
        <p:nvPr/>
      </p:nvGrpSpPr>
      <p:grpSpPr>
        <a:xfrm>
          <a:off x="0" y="0"/>
          <a:ext cx="0" cy="0"/>
          <a:chOff x="0" y="0"/>
          <a:chExt cx="0" cy="0"/>
        </a:xfrm>
      </p:grpSpPr>
      <p:sp>
        <p:nvSpPr>
          <p:cNvPr id="596" name="Google Shape;596;p21"/>
          <p:cNvSpPr/>
          <p:nvPr/>
        </p:nvSpPr>
        <p:spPr>
          <a:xfrm>
            <a:off x="0" y="0"/>
            <a:ext cx="914400" cy="6858000"/>
          </a:xfrm>
          <a:prstGeom prst="rect">
            <a:avLst/>
          </a:prstGeom>
          <a:solidFill>
            <a:srgbClr val="F7F3F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597" name="Google Shape;597;p21"/>
          <p:cNvCxnSpPr/>
          <p:nvPr/>
        </p:nvCxnSpPr>
        <p:spPr>
          <a:xfrm>
            <a:off x="914400" y="0"/>
            <a:ext cx="0" cy="6858000"/>
          </a:xfrm>
          <a:prstGeom prst="straightConnector1">
            <a:avLst/>
          </a:prstGeom>
          <a:noFill/>
          <a:ln w="12700" cap="flat" cmpd="sng">
            <a:solidFill>
              <a:srgbClr val="DEDAD6"/>
            </a:solidFill>
            <a:prstDash val="solid"/>
            <a:round/>
            <a:headEnd type="none" w="sm" len="sm"/>
            <a:tailEnd type="none" w="sm" len="sm"/>
          </a:ln>
        </p:spPr>
      </p:cxnSp>
      <p:sp>
        <p:nvSpPr>
          <p:cNvPr id="598" name="Google Shape;598;p21"/>
          <p:cNvSpPr/>
          <p:nvPr/>
        </p:nvSpPr>
        <p:spPr>
          <a:xfrm>
            <a:off x="0" y="365760"/>
            <a:ext cx="914400" cy="274320"/>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6B6B6B"/>
              </a:buClr>
              <a:buSzPts val="1100"/>
              <a:buFont typeface="Calibri"/>
              <a:buNone/>
            </a:pPr>
            <a:r>
              <a:rPr lang="en-US" sz="1100">
                <a:solidFill>
                  <a:srgbClr val="6B6B6B"/>
                </a:solidFill>
                <a:latin typeface="Calibri"/>
                <a:ea typeface="Calibri"/>
                <a:cs typeface="Calibri"/>
                <a:sym typeface="Calibri"/>
              </a:rPr>
              <a:t>CAP. 4</a:t>
            </a:r>
            <a:endParaRPr sz="1100">
              <a:solidFill>
                <a:schemeClr val="dk1"/>
              </a:solidFill>
              <a:latin typeface="Calibri"/>
              <a:ea typeface="Calibri"/>
              <a:cs typeface="Calibri"/>
              <a:sym typeface="Calibri"/>
            </a:endParaRPr>
          </a:p>
          <a:p>
            <a:pPr marL="0" marR="0" lvl="0" indent="0" algn="ctr" rtl="0">
              <a:spcBef>
                <a:spcPts val="0"/>
              </a:spcBef>
              <a:spcAft>
                <a:spcPts val="0"/>
              </a:spcAft>
              <a:buClr>
                <a:srgbClr val="6B6B6B"/>
              </a:buClr>
              <a:buSzPts val="1100"/>
              <a:buFont typeface="Calibri"/>
              <a:buNone/>
            </a:pPr>
            <a:endParaRPr sz="1100">
              <a:solidFill>
                <a:srgbClr val="6B6B6B"/>
              </a:solidFill>
              <a:latin typeface="Calibri"/>
              <a:ea typeface="Calibri"/>
              <a:cs typeface="Calibri"/>
              <a:sym typeface="Calibri"/>
            </a:endParaRPr>
          </a:p>
        </p:txBody>
      </p:sp>
      <p:cxnSp>
        <p:nvCxnSpPr>
          <p:cNvPr id="599" name="Google Shape;599;p21"/>
          <p:cNvCxnSpPr/>
          <p:nvPr/>
        </p:nvCxnSpPr>
        <p:spPr>
          <a:xfrm>
            <a:off x="457200" y="2514600"/>
            <a:ext cx="0" cy="1700784"/>
          </a:xfrm>
          <a:prstGeom prst="straightConnector1">
            <a:avLst/>
          </a:prstGeom>
          <a:noFill/>
          <a:ln w="12700" cap="flat" cmpd="sng">
            <a:solidFill>
              <a:srgbClr val="DEDAD6"/>
            </a:solidFill>
            <a:prstDash val="solid"/>
            <a:round/>
            <a:headEnd type="none" w="sm" len="sm"/>
            <a:tailEnd type="none" w="sm" len="sm"/>
          </a:ln>
        </p:spPr>
      </p:cxnSp>
      <p:sp>
        <p:nvSpPr>
          <p:cNvPr id="600" name="Google Shape;600;p21"/>
          <p:cNvSpPr/>
          <p:nvPr/>
        </p:nvSpPr>
        <p:spPr>
          <a:xfrm>
            <a:off x="283464" y="2340864"/>
            <a:ext cx="347472" cy="347472"/>
          </a:xfrm>
          <a:prstGeom prst="ellipse">
            <a:avLst/>
          </a:prstGeom>
          <a:solidFill>
            <a:srgbClr val="8A1F2B"/>
          </a:solidFill>
          <a:ln w="15875" cap="flat" cmpd="sng">
            <a:solidFill>
              <a:srgbClr val="8A1F2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1" name="Google Shape;601;p21"/>
          <p:cNvSpPr/>
          <p:nvPr/>
        </p:nvSpPr>
        <p:spPr>
          <a:xfrm>
            <a:off x="283464" y="2340864"/>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1</a:t>
            </a:r>
            <a:endParaRPr sz="1200">
              <a:solidFill>
                <a:schemeClr val="dk1"/>
              </a:solidFill>
              <a:latin typeface="Calibri"/>
              <a:ea typeface="Calibri"/>
              <a:cs typeface="Calibri"/>
              <a:sym typeface="Calibri"/>
            </a:endParaRPr>
          </a:p>
        </p:txBody>
      </p:sp>
      <p:sp>
        <p:nvSpPr>
          <p:cNvPr id="602" name="Google Shape;602;p21"/>
          <p:cNvSpPr/>
          <p:nvPr/>
        </p:nvSpPr>
        <p:spPr>
          <a:xfrm>
            <a:off x="283464" y="2907792"/>
            <a:ext cx="347472" cy="347472"/>
          </a:xfrm>
          <a:prstGeom prst="ellipse">
            <a:avLst/>
          </a:prstGeom>
          <a:solidFill>
            <a:srgbClr val="35486B"/>
          </a:solidFill>
          <a:ln w="15875" cap="flat" cmpd="sng">
            <a:solidFill>
              <a:srgbClr val="35486B"/>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3" name="Google Shape;603;p21"/>
          <p:cNvSpPr/>
          <p:nvPr/>
        </p:nvSpPr>
        <p:spPr>
          <a:xfrm>
            <a:off x="283464" y="2907792"/>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2</a:t>
            </a:r>
            <a:endParaRPr sz="1200">
              <a:solidFill>
                <a:schemeClr val="dk1"/>
              </a:solidFill>
              <a:latin typeface="Calibri"/>
              <a:ea typeface="Calibri"/>
              <a:cs typeface="Calibri"/>
              <a:sym typeface="Calibri"/>
            </a:endParaRPr>
          </a:p>
        </p:txBody>
      </p:sp>
      <p:sp>
        <p:nvSpPr>
          <p:cNvPr id="604" name="Google Shape;604;p21"/>
          <p:cNvSpPr/>
          <p:nvPr/>
        </p:nvSpPr>
        <p:spPr>
          <a:xfrm>
            <a:off x="283464" y="3474720"/>
            <a:ext cx="347472" cy="347472"/>
          </a:xfrm>
          <a:prstGeom prst="ellipse">
            <a:avLst/>
          </a:prstGeom>
          <a:solidFill>
            <a:srgbClr val="1F6E68"/>
          </a:solidFill>
          <a:ln w="15875" cap="flat" cmpd="sng">
            <a:solidFill>
              <a:srgbClr val="1F6E68"/>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5" name="Google Shape;605;p21"/>
          <p:cNvSpPr/>
          <p:nvPr/>
        </p:nvSpPr>
        <p:spPr>
          <a:xfrm>
            <a:off x="283464" y="3474720"/>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3</a:t>
            </a:r>
            <a:endParaRPr sz="1200">
              <a:solidFill>
                <a:schemeClr val="dk1"/>
              </a:solidFill>
              <a:latin typeface="Calibri"/>
              <a:ea typeface="Calibri"/>
              <a:cs typeface="Calibri"/>
              <a:sym typeface="Calibri"/>
            </a:endParaRPr>
          </a:p>
        </p:txBody>
      </p:sp>
      <p:sp>
        <p:nvSpPr>
          <p:cNvPr id="606" name="Google Shape;606;p21"/>
          <p:cNvSpPr/>
          <p:nvPr/>
        </p:nvSpPr>
        <p:spPr>
          <a:xfrm>
            <a:off x="283464" y="4041648"/>
            <a:ext cx="347472" cy="347472"/>
          </a:xfrm>
          <a:prstGeom prst="ellipse">
            <a:avLst/>
          </a:prstGeom>
          <a:solidFill>
            <a:srgbClr val="B4791F"/>
          </a:solidFill>
          <a:ln w="15875" cap="flat" cmpd="sng">
            <a:solidFill>
              <a:srgbClr val="B4791F"/>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07" name="Google Shape;607;p21"/>
          <p:cNvSpPr/>
          <p:nvPr/>
        </p:nvSpPr>
        <p:spPr>
          <a:xfrm>
            <a:off x="283464" y="4041648"/>
            <a:ext cx="347472" cy="34747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FFFFFF"/>
              </a:buClr>
              <a:buSzPts val="1200"/>
              <a:buFont typeface="Calibri"/>
              <a:buNone/>
            </a:pPr>
            <a:r>
              <a:rPr lang="en-US" sz="1200" b="1">
                <a:solidFill>
                  <a:srgbClr val="FFFFFF"/>
                </a:solidFill>
                <a:latin typeface="Calibri"/>
                <a:ea typeface="Calibri"/>
                <a:cs typeface="Calibri"/>
                <a:sym typeface="Calibri"/>
              </a:rPr>
              <a:t>4</a:t>
            </a:r>
            <a:endParaRPr sz="1200">
              <a:solidFill>
                <a:schemeClr val="dk1"/>
              </a:solidFill>
              <a:latin typeface="Calibri"/>
              <a:ea typeface="Calibri"/>
              <a:cs typeface="Calibri"/>
              <a:sym typeface="Calibri"/>
            </a:endParaRPr>
          </a:p>
        </p:txBody>
      </p:sp>
      <p:sp>
        <p:nvSpPr>
          <p:cNvPr id="608" name="Google Shape;608;p21"/>
          <p:cNvSpPr/>
          <p:nvPr/>
        </p:nvSpPr>
        <p:spPr>
          <a:xfrm>
            <a:off x="0" y="6355080"/>
            <a:ext cx="914400" cy="274320"/>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Clr>
                <a:srgbClr val="6B6B6B"/>
              </a:buClr>
              <a:buSzPts val="1200"/>
              <a:buFont typeface="Calibri"/>
              <a:buNone/>
            </a:pPr>
            <a:r>
              <a:rPr lang="en-US" sz="1200">
                <a:solidFill>
                  <a:srgbClr val="6B6B6B"/>
                </a:solidFill>
                <a:latin typeface="Calibri"/>
                <a:ea typeface="Calibri"/>
                <a:cs typeface="Calibri"/>
                <a:sym typeface="Calibri"/>
              </a:rPr>
              <a:t>21</a:t>
            </a:r>
            <a:endParaRPr sz="1200">
              <a:solidFill>
                <a:schemeClr val="dk1"/>
              </a:solidFill>
              <a:latin typeface="Calibri"/>
              <a:ea typeface="Calibri"/>
              <a:cs typeface="Calibri"/>
              <a:sym typeface="Calibri"/>
            </a:endParaRPr>
          </a:p>
        </p:txBody>
      </p:sp>
      <p:sp>
        <p:nvSpPr>
          <p:cNvPr id="609" name="Google Shape;609;p21"/>
          <p:cNvSpPr/>
          <p:nvPr/>
        </p:nvSpPr>
        <p:spPr>
          <a:xfrm>
            <a:off x="1699541" y="1713506"/>
            <a:ext cx="5057715" cy="3838904"/>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8000"/>
              </a:lnSpc>
              <a:spcBef>
                <a:spcPts val="0"/>
              </a:spcBef>
              <a:spcAft>
                <a:spcPts val="0"/>
              </a:spcAft>
              <a:buClr>
                <a:srgbClr val="292929"/>
              </a:buClr>
              <a:buSzPts val="1800"/>
              <a:buFont typeface="Calibri"/>
              <a:buAutoNum type="arabicPeriod"/>
            </a:pP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Quali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sono</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le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principali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differenze</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tra</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Training Needs Analysis (TNA) e Learning Needs Analysis (LNA)?</a:t>
            </a:r>
            <a:endParaRPr dirty="0">
              <a:latin typeface="Calibri Light" panose="020F0302020204030204" pitchFamily="34" charset="0"/>
              <a:cs typeface="Calibri Light" panose="020F0302020204030204" pitchFamily="34" charset="0"/>
            </a:endParaRPr>
          </a:p>
          <a:p>
            <a:pPr marL="342900" marR="0" lvl="0" indent="-342900" algn="l" rtl="0">
              <a:lnSpc>
                <a:spcPct val="108000"/>
              </a:lnSpc>
              <a:spcBef>
                <a:spcPts val="600"/>
              </a:spcBef>
              <a:spcAft>
                <a:spcPts val="0"/>
              </a:spcAft>
              <a:buClr>
                <a:srgbClr val="292929"/>
              </a:buClr>
              <a:buSzPts val="1800"/>
              <a:buFont typeface="Calibri"/>
              <a:buAutoNum type="arabicPeriod"/>
            </a:pP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Perché</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è</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importante</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coinvolgere</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tutti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gli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stakeholder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nel</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processo</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di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analisi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dei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bisogni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a:t>
            </a:r>
            <a:endParaRPr dirty="0">
              <a:latin typeface="Calibri Light" panose="020F0302020204030204" pitchFamily="34" charset="0"/>
              <a:cs typeface="Calibri Light" panose="020F0302020204030204" pitchFamily="34" charset="0"/>
            </a:endParaRPr>
          </a:p>
          <a:p>
            <a:pPr marL="342900" marR="0" lvl="0" indent="-342900" algn="l" rtl="0">
              <a:lnSpc>
                <a:spcPct val="108000"/>
              </a:lnSpc>
              <a:spcBef>
                <a:spcPts val="600"/>
              </a:spcBef>
              <a:spcAft>
                <a:spcPts val="0"/>
              </a:spcAft>
              <a:buClr>
                <a:srgbClr val="292929"/>
              </a:buClr>
              <a:buSzPts val="1800"/>
              <a:buFont typeface="Calibri"/>
              <a:buAutoNum type="arabicPeriod"/>
            </a:pP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Quali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sono</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cinque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principali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stakeholder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dell'analisi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dei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bisogni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e quale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prospettiva</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porta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ciascuno</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a:t>
            </a:r>
            <a:endParaRPr dirty="0">
              <a:latin typeface="Calibri Light" panose="020F0302020204030204" pitchFamily="34" charset="0"/>
              <a:cs typeface="Calibri Light" panose="020F0302020204030204" pitchFamily="34" charset="0"/>
            </a:endParaRPr>
          </a:p>
          <a:p>
            <a:pPr marL="342900" marR="0" lvl="0" indent="-342900" algn="l" rtl="0">
              <a:lnSpc>
                <a:spcPct val="108000"/>
              </a:lnSpc>
              <a:spcBef>
                <a:spcPts val="600"/>
              </a:spcBef>
              <a:spcAft>
                <a:spcPts val="0"/>
              </a:spcAft>
              <a:buClr>
                <a:srgbClr val="292929"/>
              </a:buClr>
              <a:buSzPts val="1800"/>
              <a:buFont typeface="Calibri"/>
              <a:buAutoNum type="arabicPeriod"/>
            </a:pPr>
            <a:r>
              <a:rPr lang="en-US" sz="1800" dirty="0">
                <a:solidFill>
                  <a:srgbClr val="292929"/>
                </a:solidFill>
                <a:latin typeface="Calibri Light" panose="020F0302020204030204" pitchFamily="34" charset="0"/>
                <a:ea typeface="Calibri"/>
                <a:cs typeface="Calibri Light" panose="020F0302020204030204" pitchFamily="34" charset="0"/>
                <a:sym typeface="Calibri"/>
              </a:rPr>
              <a:t>In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che</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cosa</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differiscono</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un'indagine</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estensiva</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e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un'indagine</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mirata</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a:t>
            </a:r>
            <a:endParaRPr dirty="0">
              <a:latin typeface="Calibri Light" panose="020F0302020204030204" pitchFamily="34" charset="0"/>
              <a:cs typeface="Calibri Light" panose="020F0302020204030204" pitchFamily="34" charset="0"/>
            </a:endParaRPr>
          </a:p>
          <a:p>
            <a:pPr marL="342900" marR="0" lvl="0" indent="-342900" algn="l" rtl="0">
              <a:lnSpc>
                <a:spcPct val="108000"/>
              </a:lnSpc>
              <a:spcBef>
                <a:spcPts val="600"/>
              </a:spcBef>
              <a:spcAft>
                <a:spcPts val="0"/>
              </a:spcAft>
              <a:buClr>
                <a:srgbClr val="292929"/>
              </a:buClr>
              <a:buSzPts val="1800"/>
              <a:buFont typeface="Calibri"/>
              <a:buAutoNum type="arabicPeriod"/>
            </a:pP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Quali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sono</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quattro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criteri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che</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guidano</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la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scelta</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del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metodo</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per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l'analisi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dei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 </a:t>
            </a:r>
            <a:r>
              <a:rPr lang="en-US" sz="1800" dirty="0" err="1">
                <a:solidFill>
                  <a:srgbClr val="292929"/>
                </a:solidFill>
                <a:latin typeface="Calibri Light" panose="020F0302020204030204" pitchFamily="34" charset="0"/>
                <a:ea typeface="Calibri"/>
                <a:cs typeface="Calibri Light" panose="020F0302020204030204" pitchFamily="34" charset="0"/>
                <a:sym typeface="Calibri"/>
              </a:rPr>
              <a:t>bisogni</a:t>
            </a:r>
            <a:r>
              <a:rPr lang="en-US" sz="1800" dirty="0">
                <a:solidFill>
                  <a:srgbClr val="292929"/>
                </a:solidFill>
                <a:latin typeface="Calibri Light" panose="020F0302020204030204" pitchFamily="34" charset="0"/>
                <a:ea typeface="Calibri"/>
                <a:cs typeface="Calibri Light" panose="020F0302020204030204" pitchFamily="34" charset="0"/>
                <a:sym typeface="Calibri"/>
              </a:rPr>
              <a:t>?</a:t>
            </a:r>
            <a:endParaRPr dirty="0">
              <a:latin typeface="Calibri Light" panose="020F0302020204030204" pitchFamily="34" charset="0"/>
              <a:cs typeface="Calibri Light" panose="020F0302020204030204" pitchFamily="34" charset="0"/>
            </a:endParaRPr>
          </a:p>
        </p:txBody>
      </p:sp>
      <p:sp>
        <p:nvSpPr>
          <p:cNvPr id="610" name="Google Shape;610;p21"/>
          <p:cNvSpPr/>
          <p:nvPr/>
        </p:nvSpPr>
        <p:spPr>
          <a:xfrm>
            <a:off x="2479489" y="559912"/>
            <a:ext cx="6462261" cy="548640"/>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rgbClr val="8A1F2B"/>
              </a:buClr>
              <a:buSzPts val="2800"/>
              <a:buFont typeface="Calibri"/>
              <a:buNone/>
            </a:pPr>
            <a:r>
              <a:rPr lang="en-US" sz="2800" b="1">
                <a:solidFill>
                  <a:srgbClr val="8A1F2B"/>
                </a:solidFill>
                <a:latin typeface="Calibri"/>
                <a:ea typeface="Calibri"/>
                <a:cs typeface="Calibri"/>
                <a:sym typeface="Calibri"/>
              </a:rPr>
              <a:t>Punti rilevanti su cui focalizzare lo studio</a:t>
            </a:r>
            <a:endParaRPr sz="2800">
              <a:solidFill>
                <a:schemeClr val="dk1"/>
              </a:solidFill>
              <a:latin typeface="Calibri"/>
              <a:ea typeface="Calibri"/>
              <a:cs typeface="Calibri"/>
              <a:sym typeface="Calibri"/>
            </a:endParaRPr>
          </a:p>
        </p:txBody>
      </p:sp>
      <p:cxnSp>
        <p:nvCxnSpPr>
          <p:cNvPr id="611" name="Google Shape;611;p21"/>
          <p:cNvCxnSpPr/>
          <p:nvPr/>
        </p:nvCxnSpPr>
        <p:spPr>
          <a:xfrm>
            <a:off x="1111170" y="1074117"/>
            <a:ext cx="10531885" cy="16674"/>
          </a:xfrm>
          <a:prstGeom prst="straightConnector1">
            <a:avLst/>
          </a:prstGeom>
          <a:noFill/>
          <a:ln w="12700" cap="flat" cmpd="sng">
            <a:solidFill>
              <a:srgbClr val="DEDAD6"/>
            </a:solidFill>
            <a:prstDash val="solid"/>
            <a:round/>
            <a:headEnd type="none" w="sm" len="sm"/>
            <a:tailEnd type="none" w="sm" len="sm"/>
          </a:ln>
        </p:spPr>
      </p:cxnSp>
      <p:pic>
        <p:nvPicPr>
          <p:cNvPr id="612" name="Google Shape;612;p21"/>
          <p:cNvPicPr preferRelativeResize="0"/>
          <p:nvPr/>
        </p:nvPicPr>
        <p:blipFill rotWithShape="1">
          <a:blip r:embed="rId3">
            <a:alphaModFix/>
          </a:blip>
          <a:srcRect/>
          <a:stretch/>
        </p:blipFill>
        <p:spPr>
          <a:xfrm>
            <a:off x="1314413" y="280406"/>
            <a:ext cx="1090817" cy="1090817"/>
          </a:xfrm>
          <a:prstGeom prst="ellipse">
            <a:avLst/>
          </a:prstGeom>
          <a:noFill/>
          <a:ln>
            <a:noFill/>
          </a:ln>
        </p:spPr>
      </p:pic>
      <p:sp>
        <p:nvSpPr>
          <p:cNvPr id="613" name="Google Shape;613;p21"/>
          <p:cNvSpPr/>
          <p:nvPr/>
        </p:nvSpPr>
        <p:spPr>
          <a:xfrm>
            <a:off x="6850821" y="1691202"/>
            <a:ext cx="5175861" cy="3838904"/>
          </a:xfrm>
          <a:prstGeom prst="rect">
            <a:avLst/>
          </a:prstGeom>
          <a:noFill/>
          <a:ln>
            <a:noFill/>
          </a:ln>
        </p:spPr>
        <p:txBody>
          <a:bodyPr spcFirstLastPara="1" wrap="square" lIns="91425" tIns="45700" rIns="91425" bIns="45700" anchor="t" anchorCtr="0">
            <a:noAutofit/>
          </a:bodyPr>
          <a:lstStyle/>
          <a:p>
            <a:pPr marL="342900" marR="0" lvl="0" indent="-342900" algn="l" rtl="0">
              <a:lnSpc>
                <a:spcPct val="108000"/>
              </a:lnSpc>
              <a:spcBef>
                <a:spcPts val="0"/>
              </a:spcBef>
              <a:spcAft>
                <a:spcPts val="0"/>
              </a:spcAft>
              <a:buClr>
                <a:srgbClr val="292929"/>
              </a:buClr>
              <a:buSzPts val="1800"/>
              <a:buFont typeface="Calibri"/>
              <a:buAutoNum type="arabicPeriod" startAt="6"/>
            </a:pPr>
            <a:r>
              <a:rPr lang="en-US" sz="1800">
                <a:solidFill>
                  <a:srgbClr val="292929"/>
                </a:solidFill>
                <a:latin typeface="Calibri Light" panose="020F0302020204030204" pitchFamily="34" charset="0"/>
                <a:ea typeface="Calibri"/>
                <a:cs typeface="Calibri Light" panose="020F0302020204030204" pitchFamily="34" charset="0"/>
                <a:sym typeface="Calibri"/>
              </a:rPr>
              <a:t>Quali vantaggi e limiti caratterizzano interviste individuali, focus group e questionari?</a:t>
            </a:r>
            <a:endParaRPr>
              <a:latin typeface="Calibri Light" panose="020F0302020204030204" pitchFamily="34" charset="0"/>
              <a:cs typeface="Calibri Light" panose="020F0302020204030204" pitchFamily="34" charset="0"/>
            </a:endParaRPr>
          </a:p>
          <a:p>
            <a:pPr marL="342900" marR="0" lvl="0" indent="-342900" algn="l" rtl="0">
              <a:lnSpc>
                <a:spcPct val="108000"/>
              </a:lnSpc>
              <a:spcBef>
                <a:spcPts val="600"/>
              </a:spcBef>
              <a:spcAft>
                <a:spcPts val="0"/>
              </a:spcAft>
              <a:buClr>
                <a:srgbClr val="292929"/>
              </a:buClr>
              <a:buSzPts val="1800"/>
              <a:buFont typeface="Calibri"/>
              <a:buAutoNum type="arabicPeriod" startAt="6"/>
            </a:pPr>
            <a:r>
              <a:rPr lang="en-US" sz="1800">
                <a:solidFill>
                  <a:srgbClr val="292929"/>
                </a:solidFill>
                <a:latin typeface="Calibri Light" panose="020F0302020204030204" pitchFamily="34" charset="0"/>
                <a:ea typeface="Calibri"/>
                <a:cs typeface="Calibri Light" panose="020F0302020204030204" pitchFamily="34" charset="0"/>
                <a:sym typeface="Calibri"/>
              </a:rPr>
              <a:t>In che modo job analysis e analisi della performance contribuiscono all'analisi dei bisogni?</a:t>
            </a:r>
            <a:endParaRPr>
              <a:latin typeface="Calibri Light" panose="020F0302020204030204" pitchFamily="34" charset="0"/>
              <a:cs typeface="Calibri Light" panose="020F0302020204030204" pitchFamily="34" charset="0"/>
            </a:endParaRPr>
          </a:p>
          <a:p>
            <a:pPr marL="342900" marR="0" lvl="0" indent="-342900" algn="l" rtl="0">
              <a:lnSpc>
                <a:spcPct val="108000"/>
              </a:lnSpc>
              <a:spcBef>
                <a:spcPts val="600"/>
              </a:spcBef>
              <a:spcAft>
                <a:spcPts val="0"/>
              </a:spcAft>
              <a:buClr>
                <a:srgbClr val="292929"/>
              </a:buClr>
              <a:buSzPts val="1800"/>
              <a:buFont typeface="Calibri"/>
              <a:buAutoNum type="arabicPeriod" startAt="6"/>
            </a:pPr>
            <a:r>
              <a:rPr lang="en-US" sz="1800">
                <a:solidFill>
                  <a:srgbClr val="292929"/>
                </a:solidFill>
                <a:latin typeface="Calibri Light" panose="020F0302020204030204" pitchFamily="34" charset="0"/>
                <a:ea typeface="Calibri"/>
                <a:cs typeface="Calibri Light" panose="020F0302020204030204" pitchFamily="34" charset="0"/>
                <a:sym typeface="Calibri"/>
              </a:rPr>
              <a:t>Quali rischi comporta l'uso esclusivo di dati secondari (analytics) nell'analisi dei bisogni?</a:t>
            </a:r>
            <a:endParaRPr>
              <a:latin typeface="Calibri Light" panose="020F0302020204030204" pitchFamily="34" charset="0"/>
              <a:cs typeface="Calibri Light" panose="020F0302020204030204" pitchFamily="34" charset="0"/>
            </a:endParaRPr>
          </a:p>
          <a:p>
            <a:pPr marL="342900" marR="0" lvl="0" indent="-342900" algn="l" rtl="0">
              <a:lnSpc>
                <a:spcPct val="108000"/>
              </a:lnSpc>
              <a:spcBef>
                <a:spcPts val="600"/>
              </a:spcBef>
              <a:spcAft>
                <a:spcPts val="0"/>
              </a:spcAft>
              <a:buClr>
                <a:srgbClr val="292929"/>
              </a:buClr>
              <a:buSzPts val="1800"/>
              <a:buFont typeface="Calibri"/>
              <a:buAutoNum type="arabicPeriod" startAt="6"/>
            </a:pPr>
            <a:r>
              <a:rPr lang="en-US" sz="1800">
                <a:solidFill>
                  <a:srgbClr val="292929"/>
                </a:solidFill>
                <a:latin typeface="Calibri Light" panose="020F0302020204030204" pitchFamily="34" charset="0"/>
                <a:ea typeface="Calibri"/>
                <a:cs typeface="Calibri Light" panose="020F0302020204030204" pitchFamily="34" charset="0"/>
                <a:sym typeface="Calibri"/>
              </a:rPr>
              <a:t>Come funzionano metodi emergenti come il modello Delphi, i Serious Games e lo storytelling (MONA)?</a:t>
            </a:r>
            <a:endParaRPr>
              <a:latin typeface="Calibri Light" panose="020F0302020204030204" pitchFamily="34" charset="0"/>
              <a:cs typeface="Calibri Light" panose="020F0302020204030204" pitchFamily="34" charset="0"/>
            </a:endParaRPr>
          </a:p>
          <a:p>
            <a:pPr marL="342900" marR="0" lvl="0" indent="-342900" algn="l" rtl="0">
              <a:lnSpc>
                <a:spcPct val="108000"/>
              </a:lnSpc>
              <a:spcBef>
                <a:spcPts val="600"/>
              </a:spcBef>
              <a:spcAft>
                <a:spcPts val="0"/>
              </a:spcAft>
              <a:buClr>
                <a:srgbClr val="292929"/>
              </a:buClr>
              <a:buSzPts val="1800"/>
              <a:buFont typeface="Calibri"/>
              <a:buAutoNum type="arabicPeriod" startAt="6"/>
            </a:pPr>
            <a:r>
              <a:rPr lang="en-US" sz="1800">
                <a:solidFill>
                  <a:srgbClr val="292929"/>
                </a:solidFill>
                <a:latin typeface="Calibri Light" panose="020F0302020204030204" pitchFamily="34" charset="0"/>
                <a:ea typeface="Calibri"/>
                <a:cs typeface="Calibri Light" panose="020F0302020204030204" pitchFamily="34" charset="0"/>
                <a:sym typeface="Calibri"/>
              </a:rPr>
              <a:t>Quali sono le due dimensioni fondamentali per leggere correttamente l'output dell'analisi dei bisogni?</a:t>
            </a:r>
            <a:endParaRPr>
              <a:latin typeface="Calibri Light" panose="020F0302020204030204" pitchFamily="34" charset="0"/>
              <a:cs typeface="Calibri Light" panose="020F0302020204030204" pitchFamily="34" charset="0"/>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2000</Words>
  <Application>Microsoft Macintosh PowerPoint</Application>
  <PresentationFormat>Widescreen</PresentationFormat>
  <Paragraphs>332</Paragraphs>
  <Slides>21</Slides>
  <Notes>21</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21</vt:i4>
      </vt:variant>
    </vt:vector>
  </HeadingPairs>
  <TitlesOfParts>
    <vt:vector size="25" baseType="lpstr">
      <vt:lpstr>Arial</vt:lpstr>
      <vt:lpstr>Calibri</vt:lpstr>
      <vt:lpstr>Calibri Light</vt:lpstr>
      <vt:lpstr>Office Theme</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Presentazione standard di PowerPoint</dc:title>
  <dc:creator>PptxGenJS</dc:creator>
  <cp:lastModifiedBy>MLF</cp:lastModifiedBy>
  <cp:revision>1</cp:revision>
  <dcterms:created xsi:type="dcterms:W3CDTF">2026-08-05T06:58:25Z</dcterms:created>
  <dcterms:modified xsi:type="dcterms:W3CDTF">2026-08-22T15:32:10Z</dcterms:modified>
</cp:coreProperties>
</file>