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067" userDrawn="1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6" roundtripDataSignature="AMtx7mjFdz4w53NbCPCmKoL7cK5fsv/Rc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67"/>
    <p:restoredTop sz="94648"/>
  </p:normalViewPr>
  <p:slideViewPr>
    <p:cSldViewPr snapToGrid="0" showGuides="1">
      <p:cViewPr varScale="1">
        <p:scale>
          <a:sx n="112" d="100"/>
          <a:sy n="112" d="100"/>
        </p:scale>
        <p:origin x="224" y="400"/>
      </p:cViewPr>
      <p:guideLst>
        <p:guide orient="horz" pos="2160"/>
        <p:guide pos="40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9" name="Google Shape;39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4" name="Google Shape;124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6" name="Google Shape;166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3" name="Google Shape;213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6" name="Google Shape;266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8" name="Google Shape;298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30" name="Google Shape;330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1" name="Google Shape;361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99" name="Google Shape;399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41" name="Google Shape;441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73" name="Google Shape;473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05" name="Google Shape;505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14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47" name="Google Shape;547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8" name="Google Shape;548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85" name="Google Shape;585;p1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1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16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27" name="Google Shape;627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8" name="Google Shape;628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67" name="Google Shape;667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8" name="Google Shape;668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18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" name="Google Shape;69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99" name="Google Shape;699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0" name="Google Shape;700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Google Shape;73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31" name="Google Shape;731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2" name="Google Shape;732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" name="Google Shape;76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63" name="Google Shape;763;p2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4" name="Google Shape;764;p2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1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1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1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1"/>
          <p:cNvSpPr/>
          <p:nvPr/>
        </p:nvSpPr>
        <p:spPr>
          <a:xfrm>
            <a:off x="1298448" y="14173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1"/>
          <p:cNvSpPr/>
          <p:nvPr/>
        </p:nvSpPr>
        <p:spPr>
          <a:xfrm>
            <a:off x="1298448" y="1874520"/>
            <a:ext cx="10344607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600"/>
              <a:buFont typeface="Calibri"/>
              <a:buNone/>
            </a:pPr>
            <a:r>
              <a:rPr lang="en-US" sz="36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Prospettive della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600"/>
              <a:buFont typeface="Calibri"/>
              <a:buNone/>
            </a:pPr>
            <a:r>
              <a:rPr lang="en-US" sz="36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formazione psicosociale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" name="Google Shape;33;p1"/>
          <p:cNvCxnSpPr/>
          <p:nvPr/>
        </p:nvCxnSpPr>
        <p:spPr>
          <a:xfrm>
            <a:off x="1298448" y="3246120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" name="Google Shape;34;p1"/>
          <p:cNvSpPr/>
          <p:nvPr/>
        </p:nvSpPr>
        <p:spPr>
          <a:xfrm>
            <a:off x="1298448" y="3429000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3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1"/>
          <p:cNvSpPr/>
          <p:nvPr/>
        </p:nvSpPr>
        <p:spPr>
          <a:xfrm>
            <a:off x="1298448" y="384048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Francesco Avallone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" name="Google Shape;43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" name="Google Shape;44;p2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" name="Google Shape;45;p2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" name="Google Shape;46;p2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2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2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2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2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2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2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2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2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2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" name="Google Shape;63;p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" name="Google Shape;64;p2"/>
          <p:cNvSpPr/>
          <p:nvPr/>
        </p:nvSpPr>
        <p:spPr>
          <a:xfrm>
            <a:off x="1298448" y="1609344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2"/>
          <p:cNvSpPr/>
          <p:nvPr/>
        </p:nvSpPr>
        <p:spPr>
          <a:xfrm>
            <a:off x="1298448" y="160934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2"/>
          <p:cNvSpPr/>
          <p:nvPr/>
        </p:nvSpPr>
        <p:spPr>
          <a:xfrm>
            <a:off x="1801368" y="1554480"/>
            <a:ext cx="984168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Apprendimento e formazione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I cinque orientamenti teorici, i parametri e i quattro tipi di formazione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" name="Google Shape;67;p2"/>
          <p:cNvCxnSpPr/>
          <p:nvPr/>
        </p:nvCxnSpPr>
        <p:spPr>
          <a:xfrm>
            <a:off x="1298448" y="2157984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" name="Google Shape;68;p2"/>
          <p:cNvSpPr/>
          <p:nvPr/>
        </p:nvSpPr>
        <p:spPr>
          <a:xfrm>
            <a:off x="1298448" y="2267712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2"/>
          <p:cNvSpPr/>
          <p:nvPr/>
        </p:nvSpPr>
        <p:spPr>
          <a:xfrm>
            <a:off x="1298448" y="226771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2"/>
          <p:cNvSpPr/>
          <p:nvPr/>
        </p:nvSpPr>
        <p:spPr>
          <a:xfrm>
            <a:off x="1801368" y="2212848"/>
            <a:ext cx="984168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concezione dell'uomo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L'uomo della formazione psicosociale e il paradigma della complessità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" name="Google Shape;71;p2"/>
          <p:cNvCxnSpPr/>
          <p:nvPr/>
        </p:nvCxnSpPr>
        <p:spPr>
          <a:xfrm>
            <a:off x="1298448" y="2816352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" name="Google Shape;72;p2"/>
          <p:cNvSpPr/>
          <p:nvPr/>
        </p:nvSpPr>
        <p:spPr>
          <a:xfrm>
            <a:off x="1298448" y="292608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2"/>
          <p:cNvSpPr/>
          <p:nvPr/>
        </p:nvSpPr>
        <p:spPr>
          <a:xfrm>
            <a:off x="1298448" y="29260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2"/>
          <p:cNvSpPr/>
          <p:nvPr/>
        </p:nvSpPr>
        <p:spPr>
          <a:xfrm>
            <a:off x="1801368" y="2871216"/>
            <a:ext cx="984168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L'obiettivo: la produzione di conoscenza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Un obiettivo condiviso tra committente, partecipanti e formatore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" name="Google Shape;75;p2"/>
          <p:cNvCxnSpPr/>
          <p:nvPr/>
        </p:nvCxnSpPr>
        <p:spPr>
          <a:xfrm>
            <a:off x="1298448" y="3474720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" name="Google Shape;76;p2"/>
          <p:cNvSpPr/>
          <p:nvPr/>
        </p:nvSpPr>
        <p:spPr>
          <a:xfrm>
            <a:off x="1298448" y="3584448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2"/>
          <p:cNvSpPr/>
          <p:nvPr/>
        </p:nvSpPr>
        <p:spPr>
          <a:xfrm>
            <a:off x="1298448" y="358444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2"/>
          <p:cNvSpPr/>
          <p:nvPr/>
        </p:nvSpPr>
        <p:spPr>
          <a:xfrm>
            <a:off x="1801368" y="3529584"/>
            <a:ext cx="984168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prospettiva della psicologia sociale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Kurt Lewin, la dinamica di gruppo, le prime esperienze in Italia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" name="Google Shape;79;p2"/>
          <p:cNvCxnSpPr/>
          <p:nvPr/>
        </p:nvCxnSpPr>
        <p:spPr>
          <a:xfrm>
            <a:off x="1298448" y="4133088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0" name="Google Shape;80;p2"/>
          <p:cNvSpPr/>
          <p:nvPr/>
        </p:nvSpPr>
        <p:spPr>
          <a:xfrm>
            <a:off x="1298448" y="4242816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2"/>
          <p:cNvSpPr/>
          <p:nvPr/>
        </p:nvSpPr>
        <p:spPr>
          <a:xfrm>
            <a:off x="1298448" y="424281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2"/>
          <p:cNvSpPr/>
          <p:nvPr/>
        </p:nvSpPr>
        <p:spPr>
          <a:xfrm>
            <a:off x="1801368" y="4187952"/>
            <a:ext cx="984168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prospettiva della psicologia dinamica e clinica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T-Group, Bion, la psicoanalisi, le scuole italiane e internazionali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3" name="Google Shape;83;p2"/>
          <p:cNvCxnSpPr/>
          <p:nvPr/>
        </p:nvCxnSpPr>
        <p:spPr>
          <a:xfrm>
            <a:off x="1298448" y="4791456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4" name="Google Shape;84;p2"/>
          <p:cNvSpPr/>
          <p:nvPr/>
        </p:nvSpPr>
        <p:spPr>
          <a:xfrm>
            <a:off x="1298448" y="4901184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2"/>
          <p:cNvSpPr/>
          <p:nvPr/>
        </p:nvSpPr>
        <p:spPr>
          <a:xfrm>
            <a:off x="1298448" y="49011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2"/>
          <p:cNvSpPr/>
          <p:nvPr/>
        </p:nvSpPr>
        <p:spPr>
          <a:xfrm>
            <a:off x="1801368" y="4846320"/>
            <a:ext cx="984168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prospettiva costruttivista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I tre assunti, la rilevanza delle emozioni, i nuclei bloccanti, l'autocaso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7" name="Google Shape;87;p2"/>
          <p:cNvCxnSpPr/>
          <p:nvPr/>
        </p:nvCxnSpPr>
        <p:spPr>
          <a:xfrm>
            <a:off x="1298448" y="5449824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8" name="Google Shape;88;p2"/>
          <p:cNvSpPr/>
          <p:nvPr/>
        </p:nvSpPr>
        <p:spPr>
          <a:xfrm>
            <a:off x="1298448" y="5559552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C5A3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2"/>
          <p:cNvSpPr/>
          <p:nvPr/>
        </p:nvSpPr>
        <p:spPr>
          <a:xfrm>
            <a:off x="1298448" y="555955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C5A3C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C5A3C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2"/>
          <p:cNvSpPr/>
          <p:nvPr/>
        </p:nvSpPr>
        <p:spPr>
          <a:xfrm>
            <a:off x="1801368" y="5504688"/>
            <a:ext cx="984168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ruolo del formatore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Da propositore di modelli ad “analista della complessità”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7" name="Google Shape;97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8" name="Google Shape;98;p3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9" name="Google Shape;99;p3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0" name="Google Shape;100;p3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3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3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3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3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3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3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3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3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3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3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3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3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3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APPRENDIMENTO E FORMAZIONE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L'apprendimento come processo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7" name="Google Shape;117;p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8" name="Google Shape;118;p3"/>
          <p:cNvSpPr/>
          <p:nvPr/>
        </p:nvSpPr>
        <p:spPr>
          <a:xfrm>
            <a:off x="1298448" y="2354048"/>
            <a:ext cx="10109248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Lo studio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dell'apprendimento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ha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acquisito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nuovo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vigore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grazie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contributi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numerose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discipline: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genetica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neurologia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etologia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pedagogia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antropologia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sociologia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soprattutto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psicologia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9" name="Google Shape;119;p3"/>
          <p:cNvCxnSpPr/>
          <p:nvPr/>
        </p:nvCxnSpPr>
        <p:spPr>
          <a:xfrm>
            <a:off x="1298448" y="3359888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0" name="Google Shape;120;p3"/>
          <p:cNvSpPr/>
          <p:nvPr/>
        </p:nvSpPr>
        <p:spPr>
          <a:xfrm>
            <a:off x="1252728" y="3400717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3"/>
          <p:cNvSpPr/>
          <p:nvPr/>
        </p:nvSpPr>
        <p:spPr>
          <a:xfrm>
            <a:off x="1755648" y="3542768"/>
            <a:ext cx="9350967" cy="11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L'apprendimento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processo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non un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prodotto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continua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rielaborazione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ogni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persona, di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fronte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nuovi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dati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realtà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compie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articolare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visione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mondo.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600"/>
              <a:buFont typeface="Calibri"/>
              <a:buNone/>
            </a:pPr>
            <a:r>
              <a:rPr lang="en-US" sz="16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Francesco </a:t>
            </a:r>
            <a:r>
              <a:rPr lang="en-US" sz="16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Avallone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8" name="Google Shape;128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9" name="Google Shape;129;p4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0" name="Google Shape;130;p4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1" name="Google Shape;131;p4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4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4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4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4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4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4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4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4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4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4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4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4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APPRENDIMENTO E FORMAZIONE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Cinque orientamenti sull'apprendimento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8" name="Google Shape;148;p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9" name="Google Shape;149;p4"/>
          <p:cNvSpPr/>
          <p:nvPr/>
        </p:nvSpPr>
        <p:spPr>
          <a:xfrm>
            <a:off x="1298448" y="1417320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Tabella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1 —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Principali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approcci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teorici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concezioni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dell'apprendimento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4"/>
          <p:cNvSpPr/>
          <p:nvPr/>
        </p:nvSpPr>
        <p:spPr>
          <a:xfrm>
            <a:off x="1298448" y="187452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 condizionamento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4"/>
          <p:cNvSpPr/>
          <p:nvPr/>
        </p:nvSpPr>
        <p:spPr>
          <a:xfrm>
            <a:off x="1298448" y="2240280"/>
            <a:ext cx="1007028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Relazione stimolo-risposta e rinforzi (Pavlov, 1927; Skinner, 1948; Atkinson, 1957)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2" name="Google Shape;152;p4"/>
          <p:cNvCxnSpPr/>
          <p:nvPr/>
        </p:nvCxnSpPr>
        <p:spPr>
          <a:xfrm>
            <a:off x="1298448" y="2734056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3" name="Google Shape;153;p4"/>
          <p:cNvSpPr/>
          <p:nvPr/>
        </p:nvSpPr>
        <p:spPr>
          <a:xfrm>
            <a:off x="1298448" y="2770632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Cognitivo o complesso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4"/>
          <p:cNvSpPr/>
          <p:nvPr/>
        </p:nvSpPr>
        <p:spPr>
          <a:xfrm>
            <a:off x="1298448" y="3136392"/>
            <a:ext cx="1007028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Cogliere relazioni e significati — insight (Köhler, 1925); apprendimento per segnali (Tolman, 1932)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5" name="Google Shape;155;p4"/>
          <p:cNvCxnSpPr/>
          <p:nvPr/>
        </p:nvCxnSpPr>
        <p:spPr>
          <a:xfrm>
            <a:off x="1298448" y="3630168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6" name="Google Shape;156;p4"/>
          <p:cNvSpPr/>
          <p:nvPr/>
        </p:nvSpPr>
        <p:spPr>
          <a:xfrm>
            <a:off x="1298448" y="3666744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Vicario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4"/>
          <p:cNvSpPr/>
          <p:nvPr/>
        </p:nvSpPr>
        <p:spPr>
          <a:xfrm>
            <a:off x="1298448" y="4032504"/>
            <a:ext cx="1007028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Osservazione degli altri e modellamento del comportamento (Bandura, 1986)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8" name="Google Shape;158;p4"/>
          <p:cNvCxnSpPr/>
          <p:nvPr/>
        </p:nvCxnSpPr>
        <p:spPr>
          <a:xfrm>
            <a:off x="1298448" y="4526280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9" name="Google Shape;159;p4"/>
          <p:cNvSpPr/>
          <p:nvPr/>
        </p:nvSpPr>
        <p:spPr>
          <a:xfrm>
            <a:off x="1298448" y="4562856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Psicodinamica dell'apprendimento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4"/>
          <p:cNvSpPr/>
          <p:nvPr/>
        </p:nvSpPr>
        <p:spPr>
          <a:xfrm>
            <a:off x="1298448" y="4928616"/>
            <a:ext cx="1007028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Motivazioni ed emozioni: ansia, paura di apprendere, personalità (Ancona, 1975)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1" name="Google Shape;161;p4"/>
          <p:cNvCxnSpPr/>
          <p:nvPr/>
        </p:nvCxnSpPr>
        <p:spPr>
          <a:xfrm>
            <a:off x="1298448" y="5422392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2" name="Google Shape;162;p4"/>
          <p:cNvSpPr/>
          <p:nvPr/>
        </p:nvSpPr>
        <p:spPr>
          <a:xfrm>
            <a:off x="1298448" y="5458968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Attivo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4"/>
          <p:cNvSpPr/>
          <p:nvPr/>
        </p:nvSpPr>
        <p:spPr>
          <a:xfrm>
            <a:off x="1298448" y="5824728"/>
            <a:ext cx="1007028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Approccio costruttivista; apprendimento per scoperta (Bruner, 1966; Ausubel et al., 1978)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0" name="Google Shape;170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1" name="Google Shape;171;p5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2" name="Google Shape;172;p5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3" name="Google Shape;173;p5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5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5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5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5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5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5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5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5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5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5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5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5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5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5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APPRENDIMENTO E FORMAZIONE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Sei parametri per classificare la formazione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0" name="Google Shape;190;p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1" name="Google Shape;191;p5"/>
          <p:cNvSpPr/>
          <p:nvPr/>
        </p:nvSpPr>
        <p:spPr>
          <a:xfrm>
            <a:off x="1298448" y="1417320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 di là della molteplicità di denominazioni (addestramento, aggiornamento, formazione al ruolo...), questi parametri permettono un inquadramento coerente: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5"/>
          <p:cNvSpPr/>
          <p:nvPr/>
        </p:nvSpPr>
        <p:spPr>
          <a:xfrm>
            <a:off x="1298448" y="2248083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Concezione</a:t>
            </a:r>
            <a:r>
              <a:rPr lang="en-US" sz="19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dell'uomo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5"/>
          <p:cNvSpPr/>
          <p:nvPr/>
        </p:nvSpPr>
        <p:spPr>
          <a:xfrm>
            <a:off x="1298448" y="2613843"/>
            <a:ext cx="4897984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suo rapporto con il lavoro e il significato della sua presenza organizzativa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4" name="Google Shape;194;p5"/>
          <p:cNvCxnSpPr/>
          <p:nvPr/>
        </p:nvCxnSpPr>
        <p:spPr>
          <a:xfrm>
            <a:off x="1298448" y="3522147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95" name="Google Shape;195;p5"/>
          <p:cNvCxnSpPr/>
          <p:nvPr/>
        </p:nvCxnSpPr>
        <p:spPr>
          <a:xfrm>
            <a:off x="6333592" y="2248083"/>
            <a:ext cx="0" cy="11277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6" name="Google Shape;196;p5"/>
          <p:cNvSpPr/>
          <p:nvPr/>
        </p:nvSpPr>
        <p:spPr>
          <a:xfrm>
            <a:off x="6470752" y="2248083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Concezione dell'organizzazione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5"/>
          <p:cNvSpPr/>
          <p:nvPr/>
        </p:nvSpPr>
        <p:spPr>
          <a:xfrm>
            <a:off x="6470752" y="2613843"/>
            <a:ext cx="4897984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Possibilità, limiti, ruolo verso l'esterno e verso i membri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8" name="Google Shape;198;p5"/>
          <p:cNvCxnSpPr/>
          <p:nvPr/>
        </p:nvCxnSpPr>
        <p:spPr>
          <a:xfrm>
            <a:off x="6470752" y="3522147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9" name="Google Shape;199;p5"/>
          <p:cNvSpPr/>
          <p:nvPr/>
        </p:nvSpPr>
        <p:spPr>
          <a:xfrm>
            <a:off x="1298448" y="3558723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Teoria dell'apprendimento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5"/>
          <p:cNvSpPr/>
          <p:nvPr/>
        </p:nvSpPr>
        <p:spPr>
          <a:xfrm>
            <a:off x="1298448" y="3924483"/>
            <a:ext cx="4897984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Orienta le scelte metodologiche e le opzioni tecniche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1" name="Google Shape;201;p5"/>
          <p:cNvCxnSpPr/>
          <p:nvPr/>
        </p:nvCxnSpPr>
        <p:spPr>
          <a:xfrm>
            <a:off x="1298448" y="4832787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2" name="Google Shape;202;p5"/>
          <p:cNvCxnSpPr/>
          <p:nvPr/>
        </p:nvCxnSpPr>
        <p:spPr>
          <a:xfrm>
            <a:off x="6333592" y="3558723"/>
            <a:ext cx="0" cy="11277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3" name="Google Shape;203;p5"/>
          <p:cNvSpPr/>
          <p:nvPr/>
        </p:nvSpPr>
        <p:spPr>
          <a:xfrm>
            <a:off x="6470752" y="3558723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Ruolo del formatore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5"/>
          <p:cNvSpPr/>
          <p:nvPr/>
        </p:nvSpPr>
        <p:spPr>
          <a:xfrm>
            <a:off x="6470752" y="3924483"/>
            <a:ext cx="4897984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Interprete della cultura e della domanda, attore di uno specifico modo di fare formazione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5" name="Google Shape;205;p5"/>
          <p:cNvCxnSpPr/>
          <p:nvPr/>
        </p:nvCxnSpPr>
        <p:spPr>
          <a:xfrm>
            <a:off x="6470752" y="4832787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6" name="Google Shape;206;p5"/>
          <p:cNvSpPr/>
          <p:nvPr/>
        </p:nvSpPr>
        <p:spPr>
          <a:xfrm>
            <a:off x="1298448" y="4869363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Set formativo allestito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5"/>
          <p:cNvSpPr/>
          <p:nvPr/>
        </p:nvSpPr>
        <p:spPr>
          <a:xfrm>
            <a:off x="1298448" y="5235123"/>
            <a:ext cx="4897984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L'ambiente in cui si svolge la formazione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8" name="Google Shape;208;p5"/>
          <p:cNvCxnSpPr/>
          <p:nvPr/>
        </p:nvCxnSpPr>
        <p:spPr>
          <a:xfrm>
            <a:off x="6333592" y="4869363"/>
            <a:ext cx="0" cy="11277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9" name="Google Shape;209;p5"/>
          <p:cNvSpPr/>
          <p:nvPr/>
        </p:nvSpPr>
        <p:spPr>
          <a:xfrm>
            <a:off x="6470752" y="4869363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Dinamica psicosociale attivata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5"/>
          <p:cNvSpPr/>
          <p:nvPr/>
        </p:nvSpPr>
        <p:spPr>
          <a:xfrm>
            <a:off x="6470752" y="5235123"/>
            <a:ext cx="4897984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 situazione formativa e nel contesto organizzativo di riferimento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7" name="Google Shape;217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8" name="Google Shape;218;p6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9" name="Google Shape;219;p6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0" name="Google Shape;220;p6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6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6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6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6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6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6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6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6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6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6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6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6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6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6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APPRENDIMENTO E FORMAZIONE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Quattro tipi di formazione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7" name="Google Shape;237;p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8" name="Google Shape;238;p6"/>
          <p:cNvSpPr/>
          <p:nvPr/>
        </p:nvSpPr>
        <p:spPr>
          <a:xfrm>
            <a:off x="1298448" y="14173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Una classificazione lungo un continuum di crescente complessità e coinvolgimento (Quaglino, 2005; Avallone, 2021)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9" name="Google Shape;239;p6"/>
          <p:cNvCxnSpPr/>
          <p:nvPr/>
        </p:nvCxnSpPr>
        <p:spPr>
          <a:xfrm>
            <a:off x="2797264" y="3153617"/>
            <a:ext cx="7347000" cy="0"/>
          </a:xfrm>
          <a:prstGeom prst="straightConnector1">
            <a:avLst/>
          </a:prstGeom>
          <a:noFill/>
          <a:ln w="254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0" name="Google Shape;240;p6"/>
          <p:cNvSpPr/>
          <p:nvPr/>
        </p:nvSpPr>
        <p:spPr>
          <a:xfrm>
            <a:off x="2340064" y="2696417"/>
            <a:ext cx="914400" cy="914400"/>
          </a:xfrm>
          <a:prstGeom prst="ellipse">
            <a:avLst/>
          </a:prstGeom>
          <a:solidFill>
            <a:srgbClr val="D9B0B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1" name="Google Shape;241;p6" descr="icons/FiRepeat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45804" y="2902157"/>
            <a:ext cx="502920" cy="50292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6"/>
          <p:cNvSpPr/>
          <p:nvPr/>
        </p:nvSpPr>
        <p:spPr>
          <a:xfrm>
            <a:off x="2285200" y="2641553"/>
            <a:ext cx="1024200" cy="1024200"/>
          </a:xfrm>
          <a:prstGeom prst="ellipse">
            <a:avLst/>
          </a:prstGeom>
          <a:noFill/>
          <a:ln w="12700" cap="flat" cmpd="sng">
            <a:solidFill>
              <a:srgbClr val="D9B0B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6"/>
          <p:cNvSpPr/>
          <p:nvPr/>
        </p:nvSpPr>
        <p:spPr>
          <a:xfrm>
            <a:off x="1618488" y="3775409"/>
            <a:ext cx="2357700" cy="3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D9B0B5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D9B0B5"/>
                </a:solidFill>
                <a:latin typeface="Calibri"/>
                <a:ea typeface="Calibri"/>
                <a:cs typeface="Calibri"/>
                <a:sym typeface="Calibri"/>
              </a:rPr>
              <a:t>Imitativa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6"/>
          <p:cNvSpPr/>
          <p:nvPr/>
        </p:nvSpPr>
        <p:spPr>
          <a:xfrm>
            <a:off x="1664208" y="4104593"/>
            <a:ext cx="2266200" cy="18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Adeguamento a un modello istituito; il formatore è dispensatore di rinforzi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6"/>
          <p:cNvSpPr/>
          <p:nvPr/>
        </p:nvSpPr>
        <p:spPr>
          <a:xfrm>
            <a:off x="4789056" y="2696417"/>
            <a:ext cx="914400" cy="914400"/>
          </a:xfrm>
          <a:prstGeom prst="ellipse">
            <a:avLst/>
          </a:prstGeom>
          <a:solidFill>
            <a:srgbClr val="C17E86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6" name="Google Shape;246;p6" descr="icons/FiBookOpen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94796" y="2902157"/>
            <a:ext cx="502920" cy="50292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6"/>
          <p:cNvSpPr/>
          <p:nvPr/>
        </p:nvSpPr>
        <p:spPr>
          <a:xfrm>
            <a:off x="4734192" y="2641553"/>
            <a:ext cx="1024200" cy="1024200"/>
          </a:xfrm>
          <a:prstGeom prst="ellipse">
            <a:avLst/>
          </a:prstGeom>
          <a:noFill/>
          <a:ln w="12700" cap="flat" cmpd="sng">
            <a:solidFill>
              <a:srgbClr val="C17E8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6"/>
          <p:cNvSpPr/>
          <p:nvPr/>
        </p:nvSpPr>
        <p:spPr>
          <a:xfrm>
            <a:off x="4067480" y="3775409"/>
            <a:ext cx="2357700" cy="3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17E86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C17E86"/>
                </a:solidFill>
                <a:latin typeface="Calibri"/>
                <a:ea typeface="Calibri"/>
                <a:cs typeface="Calibri"/>
                <a:sym typeface="Calibri"/>
              </a:rPr>
              <a:t>Colmativa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6"/>
          <p:cNvSpPr/>
          <p:nvPr/>
        </p:nvSpPr>
        <p:spPr>
          <a:xfrm>
            <a:off x="4113200" y="4104593"/>
            <a:ext cx="2266200" cy="18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Trasmissione di conoscenze da un'entità depositaria del sapere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6"/>
          <p:cNvSpPr/>
          <p:nvPr/>
        </p:nvSpPr>
        <p:spPr>
          <a:xfrm>
            <a:off x="7238048" y="2696417"/>
            <a:ext cx="914400" cy="914400"/>
          </a:xfrm>
          <a:prstGeom prst="ellipse">
            <a:avLst/>
          </a:prstGeom>
          <a:solidFill>
            <a:srgbClr val="A8505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1" name="Google Shape;251;p6" descr="icons/FiUsers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43788" y="2902157"/>
            <a:ext cx="502920" cy="502920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6"/>
          <p:cNvSpPr/>
          <p:nvPr/>
        </p:nvSpPr>
        <p:spPr>
          <a:xfrm>
            <a:off x="7183184" y="2641553"/>
            <a:ext cx="1024200" cy="1024200"/>
          </a:xfrm>
          <a:prstGeom prst="ellipse">
            <a:avLst/>
          </a:prstGeom>
          <a:noFill/>
          <a:ln w="12700" cap="flat" cmpd="sng">
            <a:solidFill>
              <a:srgbClr val="A8505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6"/>
          <p:cNvSpPr/>
          <p:nvPr/>
        </p:nvSpPr>
        <p:spPr>
          <a:xfrm>
            <a:off x="6516472" y="3775409"/>
            <a:ext cx="2357700" cy="3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A8505C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A8505C"/>
                </a:solidFill>
                <a:latin typeface="Calibri"/>
                <a:ea typeface="Calibri"/>
                <a:cs typeface="Calibri"/>
                <a:sym typeface="Calibri"/>
              </a:rPr>
              <a:t>Integrativa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6"/>
          <p:cNvSpPr/>
          <p:nvPr/>
        </p:nvSpPr>
        <p:spPr>
          <a:xfrm>
            <a:off x="6562192" y="4104593"/>
            <a:ext cx="2266200" cy="18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Adattamento e identificazione con l'organizzazione, in piccolo gruppo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6"/>
          <p:cNvSpPr/>
          <p:nvPr/>
        </p:nvSpPr>
        <p:spPr>
          <a:xfrm>
            <a:off x="9687039" y="2696417"/>
            <a:ext cx="914400" cy="914400"/>
          </a:xfrm>
          <a:prstGeom prst="ellipse">
            <a:avLst/>
          </a:prstGeom>
          <a:solidFill>
            <a:srgbClr val="8A1F2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6" name="Google Shape;256;p6" descr="icons/FiSun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892779" y="2902157"/>
            <a:ext cx="502920" cy="502920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6"/>
          <p:cNvSpPr/>
          <p:nvPr/>
        </p:nvSpPr>
        <p:spPr>
          <a:xfrm>
            <a:off x="9632175" y="2641553"/>
            <a:ext cx="1024200" cy="1024200"/>
          </a:xfrm>
          <a:prstGeom prst="ellipse">
            <a:avLst/>
          </a:prstGeom>
          <a:noFill/>
          <a:ln w="127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6"/>
          <p:cNvSpPr/>
          <p:nvPr/>
        </p:nvSpPr>
        <p:spPr>
          <a:xfrm>
            <a:off x="8965463" y="3775409"/>
            <a:ext cx="2357700" cy="3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Maturativa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6"/>
          <p:cNvSpPr/>
          <p:nvPr/>
        </p:nvSpPr>
        <p:spPr>
          <a:xfrm>
            <a:off x="9011183" y="4104593"/>
            <a:ext cx="2266200" cy="18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Analisi critica, ridiscussione di comportamenti e atteggiamenti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6"/>
          <p:cNvSpPr/>
          <p:nvPr/>
        </p:nvSpPr>
        <p:spPr>
          <a:xfrm>
            <a:off x="1572768" y="2312369"/>
            <a:ext cx="31836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ADATTAMENTO AL MODELLO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6"/>
          <p:cNvSpPr/>
          <p:nvPr/>
        </p:nvSpPr>
        <p:spPr>
          <a:xfrm>
            <a:off x="8185046" y="2312369"/>
            <a:ext cx="31836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CONSAPEVOLEZZA E TRASFORMAZIONE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6"/>
          <p:cNvSpPr/>
          <p:nvPr/>
        </p:nvSpPr>
        <p:spPr>
          <a:xfrm>
            <a:off x="11048695" y="3007313"/>
            <a:ext cx="3201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DEDAD6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DEDAD6"/>
                </a:solidFill>
                <a:latin typeface="Calibri"/>
                <a:ea typeface="Calibri"/>
                <a:cs typeface="Calibri"/>
                <a:sym typeface="Calibri"/>
              </a:rPr>
              <a:t>→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6"/>
          <p:cNvSpPr/>
          <p:nvPr/>
        </p:nvSpPr>
        <p:spPr>
          <a:xfrm>
            <a:off x="1298448" y="603504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formazione psicosociale si riconduce alle caratteristiche della formazione maturativa.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0" name="Google Shape;270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1" name="Google Shape;271;p7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2" name="Google Shape;272;p7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3" name="Google Shape;273;p7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7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7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7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7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7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7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7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7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7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7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7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7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7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7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1.4 FORMAZIONE MATURATIVA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Verso la formazione psicosociale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0" name="Google Shape;290;p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1" name="Google Shape;291;p7"/>
          <p:cNvSpPr/>
          <p:nvPr/>
        </p:nvSpPr>
        <p:spPr>
          <a:xfrm>
            <a:off x="1298448" y="150876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 prefigge di creare una situazione che renda possibile ai partecipanti </a:t>
            </a: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elaborare i propri modelli 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analizzare il significato del proprio lavoro 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 della propria collocazione organizzativa.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2" name="Google Shape;292;p7"/>
          <p:cNvCxnSpPr/>
          <p:nvPr/>
        </p:nvCxnSpPr>
        <p:spPr>
          <a:xfrm>
            <a:off x="1298448" y="2514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3" name="Google Shape;293;p7"/>
          <p:cNvSpPr/>
          <p:nvPr/>
        </p:nvSpPr>
        <p:spPr>
          <a:xfrm>
            <a:off x="1298449" y="2697480"/>
            <a:ext cx="10142702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Char char="●"/>
            </a:pP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Non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può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prescrivere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implica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disponibilità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singoli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dell'organizzazione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formatori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al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lavoro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rielaborazione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critica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di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interrogazione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di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analisi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800" dirty="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Char char="●"/>
            </a:pP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Genera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forze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ansiogene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contesti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non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tollerano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l'analisi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fenomenologia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istituzionale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4" name="Google Shape;294;p7"/>
          <p:cNvCxnSpPr/>
          <p:nvPr/>
        </p:nvCxnSpPr>
        <p:spPr>
          <a:xfrm>
            <a:off x="1298448" y="39776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5" name="Google Shape;295;p7"/>
          <p:cNvSpPr/>
          <p:nvPr/>
        </p:nvSpPr>
        <p:spPr>
          <a:xfrm>
            <a:off x="1298448" y="416052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presenza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disponibilità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rispetto 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questo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tipo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apprendimento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genera un forte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recupero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consapevolezza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riflessività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livello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individuale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un'amplificazione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degli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spazi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elaborazione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progettualità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livello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organizzativo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2" name="Google Shape;302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3" name="Google Shape;303;p8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4" name="Google Shape;304;p8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5" name="Google Shape;305;p8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8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8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35486B"/>
          </a:solidFill>
          <a:ln w="1395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8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8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8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8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8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8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8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8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8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8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8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8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2.1 LA CONCEZIONE DELL'UOMO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concezione di individuo della formazione psicosociale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2" name="Google Shape;322;p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3" name="Google Shape;323;p8"/>
          <p:cNvSpPr/>
          <p:nvPr/>
        </p:nvSpPr>
        <p:spPr>
          <a:xfrm>
            <a:off x="1298448" y="15087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 persona interessata a individuare e riconoscere legami e interconnessioni, capace di elaborare integrativamente elementi, fatti e situazioni, senza perdere la capacità di osservare e valorizzare le differenze.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4" name="Google Shape;324;p8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5" name="Google Shape;325;p8"/>
          <p:cNvSpPr/>
          <p:nvPr/>
        </p:nvSpPr>
        <p:spPr>
          <a:xfrm>
            <a:off x="1298448" y="278892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paradigma della complessità 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(Morin, 1986) sottolinea la forte interdipendenza tra soggetto e oggetto, tra osservatore e realtà osservata, e la necessità di rispondere con soluzioni innovative ai rapidi cambiamenti della realtà.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6" name="Google Shape;326;p8"/>
          <p:cNvCxnSpPr/>
          <p:nvPr/>
        </p:nvCxnSpPr>
        <p:spPr>
          <a:xfrm>
            <a:off x="1298448" y="39776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7" name="Google Shape;327;p8"/>
          <p:cNvSpPr/>
          <p:nvPr/>
        </p:nvSpPr>
        <p:spPr>
          <a:xfrm>
            <a:off x="1298448" y="416052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u="sng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Esemplificando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si tratta di una formazione che prevede incontri di piccolo gruppo (12-15 persone), lo stesso che ha portato la domanda di formazione, che condivide gli obiettivi e interagisce per esplorare nuove possibilità di analisi della realtà.</a:t>
            </a:r>
            <a:endParaRPr sz="18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4" name="Google Shape;334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5" name="Google Shape;335;p9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6" name="Google Shape;336;p9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7" name="Google Shape;337;p9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9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9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9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9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1F6E68"/>
          </a:solidFill>
          <a:ln w="13950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9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9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9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9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9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9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9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9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9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9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2.2 L'OBIETTIVO: LA PRODUZIONE DI CONOSCENZA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processo finalizzato a produrre conoscenza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4" name="Google Shape;354;p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5" name="Google Shape;355;p9"/>
          <p:cNvSpPr/>
          <p:nvPr/>
        </p:nvSpPr>
        <p:spPr>
          <a:xfrm>
            <a:off x="1298448" y="15087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Così come la ricerca scientifica produce conoscenza per verificare ipotesi generali, l'intervento psicosociale è finalizzato a produrre conoscenza in contesti specifici, con soggetti specifici, in ambiti circoscritti.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6" name="Google Shape;356;p9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7" name="Google Shape;357;p9"/>
          <p:cNvSpPr/>
          <p:nvPr/>
        </p:nvSpPr>
        <p:spPr>
          <a:xfrm>
            <a:off x="1298448" y="278892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 processo finalizzato a produrre conoscenza sulla storia della persona, sui suoi nuclei cognitivi ed emozionali, sui suoi stili di lettura e di intervento nella realtà, sulle relazioni con i suoi contesti di vita.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8" name="Google Shape;358;p9" descr="Part and parcel of business. (Fornito da Getty Images)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24520" y="4069075"/>
            <a:ext cx="4007347" cy="2666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5" name="Google Shape;365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6" name="Google Shape;366;p10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7" name="Google Shape;367;p10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8" name="Google Shape;368;p10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10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0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0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10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1F6E68"/>
          </a:solidFill>
          <a:ln w="13950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0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0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0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0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0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10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10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10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10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10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1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2.2 L'OBIETTIVO: LA PRODUZIONE DI CONOSCENZA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1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attori, un obiettivo condiviso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5" name="Google Shape;385;p1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6" name="Google Shape;386;p10"/>
          <p:cNvSpPr/>
          <p:nvPr/>
        </p:nvSpPr>
        <p:spPr>
          <a:xfrm>
            <a:off x="1298449" y="1417320"/>
            <a:ext cx="10265366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Rischio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il </a:t>
            </a:r>
            <a:r>
              <a:rPr lang="en-US" sz="1800" b="1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committente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ha solo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performance,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partecipanti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benessere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personale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il </a:t>
            </a:r>
            <a:r>
              <a:rPr lang="en-US" sz="1800" b="1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formatore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confermare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il proprio </a:t>
            </a:r>
            <a:r>
              <a:rPr lang="en-US" sz="1800" i="1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modello</a:t>
            </a:r>
            <a:r>
              <a:rPr lang="en-US" sz="18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10"/>
          <p:cNvSpPr/>
          <p:nvPr/>
        </p:nvSpPr>
        <p:spPr>
          <a:xfrm>
            <a:off x="1298448" y="2337172"/>
            <a:ext cx="3174000" cy="3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Committente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10"/>
          <p:cNvSpPr/>
          <p:nvPr/>
        </p:nvSpPr>
        <p:spPr>
          <a:xfrm>
            <a:off x="1298448" y="2739508"/>
            <a:ext cx="3174000" cy="11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Obiettivi di performance lavorativa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9" name="Google Shape;389;p10"/>
          <p:cNvCxnSpPr/>
          <p:nvPr/>
        </p:nvCxnSpPr>
        <p:spPr>
          <a:xfrm>
            <a:off x="4609490" y="2103120"/>
            <a:ext cx="0" cy="15544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0" name="Google Shape;390;p10"/>
          <p:cNvSpPr/>
          <p:nvPr/>
        </p:nvSpPr>
        <p:spPr>
          <a:xfrm>
            <a:off x="4746650" y="2337172"/>
            <a:ext cx="3174000" cy="3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Partecipanti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10"/>
          <p:cNvSpPr/>
          <p:nvPr/>
        </p:nvSpPr>
        <p:spPr>
          <a:xfrm>
            <a:off x="4746650" y="2739508"/>
            <a:ext cx="3174000" cy="11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Obiettivi di benessere personale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2" name="Google Shape;392;p10"/>
          <p:cNvCxnSpPr/>
          <p:nvPr/>
        </p:nvCxnSpPr>
        <p:spPr>
          <a:xfrm>
            <a:off x="8057693" y="2103120"/>
            <a:ext cx="0" cy="15544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3" name="Google Shape;393;p10"/>
          <p:cNvSpPr/>
          <p:nvPr/>
        </p:nvSpPr>
        <p:spPr>
          <a:xfrm>
            <a:off x="8194853" y="2337172"/>
            <a:ext cx="3174000" cy="3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Formatore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10"/>
          <p:cNvSpPr/>
          <p:nvPr/>
        </p:nvSpPr>
        <p:spPr>
          <a:xfrm>
            <a:off x="8194853" y="2739508"/>
            <a:ext cx="3174000" cy="11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Confermare la bontà del proprio modello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5" name="Google Shape;395;p10"/>
          <p:cNvCxnSpPr/>
          <p:nvPr/>
        </p:nvCxnSpPr>
        <p:spPr>
          <a:xfrm>
            <a:off x="1298448" y="38862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6" name="Google Shape;396;p10"/>
          <p:cNvSpPr/>
          <p:nvPr/>
        </p:nvSpPr>
        <p:spPr>
          <a:xfrm>
            <a:off x="1298448" y="406908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chiarezza e la convergenza dei tre attori sull'obiettivo di produzione di conoscenza sono la precondizione per un lavoro formativo serio e condiviso (Schein, 1984; Carli, Paniccia, 1981, 1999).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3" name="Google Shape;403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4" name="Google Shape;404;p11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5" name="Google Shape;405;p11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6" name="Google Shape;406;p11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11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11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11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11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p11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p11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B4791F"/>
          </a:solidFill>
          <a:ln w="139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11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" name="Google Shape;414;p11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11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11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11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11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11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11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1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2.3 LA PROSPETTIVA DELLA PSICOLOGIA SOCIALE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1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Kurt Lewin e le origini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3" name="Google Shape;423;p1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4" name="Google Shape;424;p11"/>
          <p:cNvSpPr/>
          <p:nvPr/>
        </p:nvSpPr>
        <p:spPr>
          <a:xfrm>
            <a:off x="1298448" y="1417320"/>
            <a:ext cx="1034460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Trasferitosi negli USA nel 1932, Lewin fonda al MIT un Centro di ricerche sulla dinamica di gruppo — termine da lui stesso coniato.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11"/>
          <p:cNvSpPr/>
          <p:nvPr/>
        </p:nvSpPr>
        <p:spPr>
          <a:xfrm>
            <a:off x="1331901" y="2314989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11"/>
          <p:cNvSpPr/>
          <p:nvPr/>
        </p:nvSpPr>
        <p:spPr>
          <a:xfrm>
            <a:off x="1331901" y="2314989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11"/>
          <p:cNvSpPr/>
          <p:nvPr/>
        </p:nvSpPr>
        <p:spPr>
          <a:xfrm>
            <a:off x="1807389" y="2269269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 processi emotivi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11"/>
          <p:cNvSpPr/>
          <p:nvPr/>
        </p:nvSpPr>
        <p:spPr>
          <a:xfrm>
            <a:off x="1807389" y="2635029"/>
            <a:ext cx="9686239" cy="57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Nuova considerazione per gli eventi della vita affettiva, tradizionalmente trascurati dalla ricerca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9" name="Google Shape;429;p11"/>
          <p:cNvCxnSpPr/>
          <p:nvPr/>
        </p:nvCxnSpPr>
        <p:spPr>
          <a:xfrm>
            <a:off x="1331901" y="3269013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0" name="Google Shape;430;p11"/>
          <p:cNvSpPr/>
          <p:nvPr/>
        </p:nvSpPr>
        <p:spPr>
          <a:xfrm>
            <a:off x="1331901" y="3351309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11"/>
          <p:cNvSpPr/>
          <p:nvPr/>
        </p:nvSpPr>
        <p:spPr>
          <a:xfrm>
            <a:off x="1331901" y="3351309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" name="Google Shape;432;p11"/>
          <p:cNvSpPr/>
          <p:nvPr/>
        </p:nvSpPr>
        <p:spPr>
          <a:xfrm>
            <a:off x="1807389" y="3305589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Conoscenza genetico-condizionale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11"/>
          <p:cNvSpPr/>
          <p:nvPr/>
        </p:nvSpPr>
        <p:spPr>
          <a:xfrm>
            <a:off x="1807389" y="3671349"/>
            <a:ext cx="9686239" cy="57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Interesse per il rapporto tra un fenomeno e le condizioni concrete della situazione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4" name="Google Shape;434;p11"/>
          <p:cNvCxnSpPr/>
          <p:nvPr/>
        </p:nvCxnSpPr>
        <p:spPr>
          <a:xfrm>
            <a:off x="1331901" y="4305333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5" name="Google Shape;435;p11"/>
          <p:cNvSpPr/>
          <p:nvPr/>
        </p:nvSpPr>
        <p:spPr>
          <a:xfrm>
            <a:off x="1331901" y="4387629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11"/>
          <p:cNvSpPr/>
          <p:nvPr/>
        </p:nvSpPr>
        <p:spPr>
          <a:xfrm>
            <a:off x="1331901" y="4387629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11"/>
          <p:cNvSpPr/>
          <p:nvPr/>
        </p:nvSpPr>
        <p:spPr>
          <a:xfrm>
            <a:off x="1807389" y="4341909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Comportamento come funzione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11"/>
          <p:cNvSpPr/>
          <p:nvPr/>
        </p:nvSpPr>
        <p:spPr>
          <a:xfrm>
            <a:off x="1807389" y="4707669"/>
            <a:ext cx="9686239" cy="57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comportamento dipende dalla persona e dal suo ambiente psicologico (Lewin, 1951)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5" name="Google Shape;445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6" name="Google Shape;446;p12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7" name="Google Shape;447;p12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8" name="Google Shape;448;p12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12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12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12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12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12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12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B4791F"/>
          </a:solidFill>
          <a:ln w="139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12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12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12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12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12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12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12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12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1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2.3 LA PROSPETTIVA DELLA PSICOLOGIA SOCIALE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1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prime esperienze in Italia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5" name="Google Shape;465;p1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6" name="Google Shape;466;p12"/>
          <p:cNvSpPr/>
          <p:nvPr/>
        </p:nvSpPr>
        <p:spPr>
          <a:xfrm>
            <a:off x="1298448" y="1508760"/>
            <a:ext cx="10344607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 partire dagli anni '60, sostenute dalla richiesta di importanti aziende aperte alle dimensioni socioaffettive dei processi di cambiamento (Manoukian, 2007).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7" name="Google Shape;467;p12"/>
          <p:cNvCxnSpPr/>
          <p:nvPr/>
        </p:nvCxnSpPr>
        <p:spPr>
          <a:xfrm>
            <a:off x="1298448" y="233172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8" name="Google Shape;468;p12"/>
          <p:cNvSpPr/>
          <p:nvPr/>
        </p:nvSpPr>
        <p:spPr>
          <a:xfrm>
            <a:off x="1298448" y="251460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Uno studio durato sette anni, coordinato da Giancarlo Trentini con Piero Amerio, Renzo Carli, Franco Fornari, Eugenia Scabini, Enzo Spaltro, Ferdinando Vanni, approfondisce il lavoro sui piccoli gruppi.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9" name="Google Shape;469;p12"/>
          <p:cNvCxnSpPr/>
          <p:nvPr/>
        </p:nvCxnSpPr>
        <p:spPr>
          <a:xfrm>
            <a:off x="1298448" y="3657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0" name="Google Shape;470;p12"/>
          <p:cNvSpPr/>
          <p:nvPr/>
        </p:nvSpPr>
        <p:spPr>
          <a:xfrm>
            <a:off x="1298448" y="384048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Attenzione particolare alle teorizzazioni di Enzo Spaltro sui gruppi e di Franco Fornari sui codici affettivi, oltre ai contributi di Melanie Klein e Wilfred Bion (Bellotto, Sartori, 2021).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1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7" name="Google Shape;477;p1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8" name="Google Shape;478;p13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9" name="Google Shape;479;p13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0" name="Google Shape;480;p13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13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13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13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13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" name="Google Shape;485;p13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13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13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13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5C7A5E"/>
          </a:solidFill>
          <a:ln w="13950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13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13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13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13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13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13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1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2.4 LA PROSPETTIVA DELLA PSICOLOGIA DINAMICA E CLINICA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1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T-Group e l'orientamento rogersiano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7" name="Google Shape;497;p1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8" name="Google Shape;498;p13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Training-Group (T-Group)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13"/>
          <p:cNvSpPr/>
          <p:nvPr/>
        </p:nvSpPr>
        <p:spPr>
          <a:xfrm>
            <a:off x="1298448" y="2093976"/>
            <a:ext cx="4897984" cy="2523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National Training Laboratory: l'apprendimento nel gruppo autocentrato produce cambiamento nei modi personali di relazione, trasferibile ad altre strutture sociali. Esclude problemi di potere e conflitto economico-politico.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0" name="Google Shape;500;p13"/>
          <p:cNvCxnSpPr/>
          <p:nvPr/>
        </p:nvCxnSpPr>
        <p:spPr>
          <a:xfrm>
            <a:off x="6333592" y="1691640"/>
            <a:ext cx="0" cy="29260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1" name="Google Shape;501;p13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Orientamento rogersiano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13"/>
          <p:cNvSpPr/>
          <p:nvPr/>
        </p:nvSpPr>
        <p:spPr>
          <a:xfrm>
            <a:off x="6470752" y="2093976"/>
            <a:ext cx="4897984" cy="2523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Sensibilità a quanto succede emozionalmente nell'interazione; relazioni non difensive facilitano l'accettazione di sé. Nessuna interrogazione sul contesto organizzativo (astoricità).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9" name="Google Shape;509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0" name="Google Shape;510;p14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1" name="Google Shape;511;p14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2" name="Google Shape;512;p14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14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14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14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14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14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14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14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14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5C7A5E"/>
          </a:solidFill>
          <a:ln w="13950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14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14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14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14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14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14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1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2.4 LA PROSPETTIVA DELLA PSICOLOGIA DINAMICA E CLINICA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1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Bion: due livelli mentali del gruppo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9" name="Google Shape;529;p1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0" name="Google Shape;530;p14"/>
          <p:cNvSpPr/>
          <p:nvPr/>
        </p:nvSpPr>
        <p:spPr>
          <a:xfrm>
            <a:off x="1298448" y="16002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Gruppo di lavoro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14"/>
          <p:cNvSpPr/>
          <p:nvPr/>
        </p:nvSpPr>
        <p:spPr>
          <a:xfrm>
            <a:off x="1298448" y="2002536"/>
            <a:ext cx="4897984" cy="11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dimensione razionale, riferita al compito dichiarato, da cui dipende il risultato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2" name="Google Shape;532;p14"/>
          <p:cNvCxnSpPr/>
          <p:nvPr/>
        </p:nvCxnSpPr>
        <p:spPr>
          <a:xfrm>
            <a:off x="6333592" y="1600200"/>
            <a:ext cx="0" cy="15544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3" name="Google Shape;533;p14"/>
          <p:cNvSpPr/>
          <p:nvPr/>
        </p:nvSpPr>
        <p:spPr>
          <a:xfrm>
            <a:off x="6470752" y="16002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Gruppo di base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14"/>
          <p:cNvSpPr/>
          <p:nvPr/>
        </p:nvSpPr>
        <p:spPr>
          <a:xfrm>
            <a:off x="6470752" y="2002536"/>
            <a:ext cx="4897984" cy="11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Dimensione latente, inconscia e difensiva che ostacola sviluppo e cambiamento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5" name="Google Shape;535;p14"/>
          <p:cNvCxnSpPr/>
          <p:nvPr/>
        </p:nvCxnSpPr>
        <p:spPr>
          <a:xfrm>
            <a:off x="1298448" y="33375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6" name="Google Shape;536;p14"/>
          <p:cNvSpPr/>
          <p:nvPr/>
        </p:nvSpPr>
        <p:spPr>
          <a:xfrm>
            <a:off x="1298448" y="352044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I tre assunti di base del gruppo (Bion, 1961):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14"/>
          <p:cNvSpPr/>
          <p:nvPr/>
        </p:nvSpPr>
        <p:spPr>
          <a:xfrm>
            <a:off x="1298448" y="3931920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Attacco e fuga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14"/>
          <p:cNvSpPr/>
          <p:nvPr/>
        </p:nvSpPr>
        <p:spPr>
          <a:xfrm>
            <a:off x="1298448" y="4334256"/>
            <a:ext cx="3173882" cy="8778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gruppo combatte o sfugge da qualcosa: scissione buoni/cattivi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9" name="Google Shape;539;p14"/>
          <p:cNvCxnSpPr/>
          <p:nvPr/>
        </p:nvCxnSpPr>
        <p:spPr>
          <a:xfrm>
            <a:off x="4609490" y="3931920"/>
            <a:ext cx="0" cy="12801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0" name="Google Shape;540;p14"/>
          <p:cNvSpPr/>
          <p:nvPr/>
        </p:nvSpPr>
        <p:spPr>
          <a:xfrm>
            <a:off x="4746650" y="3931920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Dipendenza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14"/>
          <p:cNvSpPr/>
          <p:nvPr/>
        </p:nvSpPr>
        <p:spPr>
          <a:xfrm>
            <a:off x="4746650" y="4334256"/>
            <a:ext cx="3173882" cy="8778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gruppo attende sostegno e protezione da un capo idealizzato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2" name="Google Shape;542;p14"/>
          <p:cNvCxnSpPr/>
          <p:nvPr/>
        </p:nvCxnSpPr>
        <p:spPr>
          <a:xfrm>
            <a:off x="8057693" y="3931920"/>
            <a:ext cx="0" cy="12801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3" name="Google Shape;543;p14"/>
          <p:cNvSpPr/>
          <p:nvPr/>
        </p:nvSpPr>
        <p:spPr>
          <a:xfrm>
            <a:off x="8194853" y="3931920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Accoppiamento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14"/>
          <p:cNvSpPr/>
          <p:nvPr/>
        </p:nvSpPr>
        <p:spPr>
          <a:xfrm>
            <a:off x="8194853" y="4334256"/>
            <a:ext cx="3173882" cy="8778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Attesa messianica: qualcuno libererà il gruppo dalle sue ansie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1" name="Google Shape;551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2" name="Google Shape;552;p15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3" name="Google Shape;553;p15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4" name="Google Shape;554;p15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15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15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" name="Google Shape;557;p15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15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" name="Google Shape;559;p15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15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" name="Google Shape;561;p15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15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5C7A5E"/>
          </a:solidFill>
          <a:ln w="13950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15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15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15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15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7" name="Google Shape;567;p15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15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" name="Google Shape;569;p1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2.4 LA PROSPETTIVA DELLA PSICOLOGIA DINAMICA E CLINICA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1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scuole della psicosociologia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1" name="Google Shape;571;p1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2" name="Google Shape;572;p15"/>
          <p:cNvSpPr/>
          <p:nvPr/>
        </p:nvSpPr>
        <p:spPr>
          <a:xfrm>
            <a:off x="1298448" y="19659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ARIP (Francia, 1959)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15"/>
          <p:cNvSpPr/>
          <p:nvPr/>
        </p:nvSpPr>
        <p:spPr>
          <a:xfrm>
            <a:off x="1298448" y="2331720"/>
            <a:ext cx="10070287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Association pour la recherche et l'intervention en psychosociologie: ricerca-azione, analisi delle pratiche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4" name="Google Shape;574;p15"/>
          <p:cNvCxnSpPr/>
          <p:nvPr/>
        </p:nvCxnSpPr>
        <p:spPr>
          <a:xfrm>
            <a:off x="1298448" y="29580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5" name="Google Shape;575;p15"/>
          <p:cNvSpPr/>
          <p:nvPr/>
        </p:nvSpPr>
        <p:spPr>
          <a:xfrm>
            <a:off x="1298448" y="29946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Tavistock Institute (UK, 1947)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15"/>
          <p:cNvSpPr/>
          <p:nvPr/>
        </p:nvSpPr>
        <p:spPr>
          <a:xfrm>
            <a:off x="1298448" y="3360420"/>
            <a:ext cx="10070287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Dove le scienze sociali incontrano il pensiero psicoanalitico; contributo chiave di Wilfred Bion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7" name="Google Shape;577;p15"/>
          <p:cNvCxnSpPr/>
          <p:nvPr/>
        </p:nvCxnSpPr>
        <p:spPr>
          <a:xfrm>
            <a:off x="1298448" y="39867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8" name="Google Shape;578;p15"/>
          <p:cNvSpPr/>
          <p:nvPr/>
        </p:nvSpPr>
        <p:spPr>
          <a:xfrm>
            <a:off x="1298448" y="40233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CIRFIP (1993)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15"/>
          <p:cNvSpPr/>
          <p:nvPr/>
        </p:nvSpPr>
        <p:spPr>
          <a:xfrm>
            <a:off x="1298448" y="4389120"/>
            <a:ext cx="10070287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Integra significato soggettivo, ricerca-intervento, etica professionale, superamento dei confini disciplinari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0" name="Google Shape;580;p15"/>
          <p:cNvCxnSpPr/>
          <p:nvPr/>
        </p:nvCxnSpPr>
        <p:spPr>
          <a:xfrm>
            <a:off x="1298448" y="50154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1" name="Google Shape;581;p15"/>
          <p:cNvSpPr/>
          <p:nvPr/>
        </p:nvSpPr>
        <p:spPr>
          <a:xfrm>
            <a:off x="1298448" y="50520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APS Milano e Studio di Psicosociologia (Roma, 1985)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15"/>
          <p:cNvSpPr/>
          <p:nvPr/>
        </p:nvSpPr>
        <p:spPr>
          <a:xfrm>
            <a:off x="1298448" y="5417820"/>
            <a:ext cx="10070287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Manoukian, Kaneklin, Carli, Paniccia: consulenza organizzativa, formazione, analisi della domanda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1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9" name="Google Shape;589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0" name="Google Shape;590;p16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1" name="Google Shape;591;p16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2" name="Google Shape;592;p16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16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16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16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16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16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16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16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16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16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16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7A5C8E"/>
          </a:solidFill>
          <a:ln w="13950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16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" name="Google Shape;604;p16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16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" name="Google Shape;606;p16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1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2.5 LA PROSPETTIVA COSTRUTTIVISTA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1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assunti fondamentali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9" name="Google Shape;609;p1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0" name="Google Shape;610;p16"/>
          <p:cNvSpPr/>
          <p:nvPr/>
        </p:nvSpPr>
        <p:spPr>
          <a:xfrm>
            <a:off x="1298448" y="1417320"/>
            <a:ext cx="1034460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Teoria dei Costrutti Personali (Kelly, 1955): siamo noi che creiamo le “realtà” alle quali poi rispondiamo.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16"/>
          <p:cNvSpPr/>
          <p:nvPr/>
        </p:nvSpPr>
        <p:spPr>
          <a:xfrm>
            <a:off x="1298448" y="210312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16"/>
          <p:cNvSpPr/>
          <p:nvPr/>
        </p:nvSpPr>
        <p:spPr>
          <a:xfrm>
            <a:off x="1298448" y="210312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16"/>
          <p:cNvSpPr/>
          <p:nvPr/>
        </p:nvSpPr>
        <p:spPr>
          <a:xfrm>
            <a:off x="1773936" y="205740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Creazione attiva della conoscenza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16"/>
          <p:cNvSpPr/>
          <p:nvPr/>
        </p:nvSpPr>
        <p:spPr>
          <a:xfrm>
            <a:off x="1773936" y="2423160"/>
            <a:ext cx="9686239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L'apprendimento significativo è una creazione attiva di concetti, regole, ipotesi, fondata sull'esperienza personale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5" name="Google Shape;615;p16"/>
          <p:cNvCxnSpPr/>
          <p:nvPr/>
        </p:nvCxnSpPr>
        <p:spPr>
          <a:xfrm>
            <a:off x="1298448" y="33314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6" name="Google Shape;616;p16"/>
          <p:cNvSpPr/>
          <p:nvPr/>
        </p:nvSpPr>
        <p:spPr>
          <a:xfrm>
            <a:off x="1298448" y="341376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" name="Google Shape;617;p16"/>
          <p:cNvSpPr/>
          <p:nvPr/>
        </p:nvSpPr>
        <p:spPr>
          <a:xfrm>
            <a:off x="1298448" y="341376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8" name="Google Shape;618;p16"/>
          <p:cNvSpPr/>
          <p:nvPr/>
        </p:nvSpPr>
        <p:spPr>
          <a:xfrm>
            <a:off x="1773936" y="336804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conoscenza non è mai completamente trasferibile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16"/>
          <p:cNvSpPr/>
          <p:nvPr/>
        </p:nvSpPr>
        <p:spPr>
          <a:xfrm>
            <a:off x="1773936" y="3733800"/>
            <a:ext cx="9686239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È il risultato di un'interpretazione personale, influenzata da età, genere, cultura, esperienze pregresse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0" name="Google Shape;620;p16"/>
          <p:cNvCxnSpPr/>
          <p:nvPr/>
        </p:nvCxnSpPr>
        <p:spPr>
          <a:xfrm>
            <a:off x="1298448" y="464210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1" name="Google Shape;621;p16"/>
          <p:cNvSpPr/>
          <p:nvPr/>
        </p:nvSpPr>
        <p:spPr>
          <a:xfrm>
            <a:off x="1298448" y="472440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16"/>
          <p:cNvSpPr/>
          <p:nvPr/>
        </p:nvSpPr>
        <p:spPr>
          <a:xfrm>
            <a:off x="1298448" y="472440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16"/>
          <p:cNvSpPr/>
          <p:nvPr/>
        </p:nvSpPr>
        <p:spPr>
          <a:xfrm>
            <a:off x="1773936" y="467868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 struttura cognitiva di base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16"/>
          <p:cNvSpPr/>
          <p:nvPr/>
        </p:nvSpPr>
        <p:spPr>
          <a:xfrm>
            <a:off x="1773936" y="5044440"/>
            <a:ext cx="9686239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Dà forma all'esperienza e orienta l'interpretazione del mondo da parte di ogni persona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1" name="Google Shape;631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2" name="Google Shape;632;p17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3" name="Google Shape;633;p17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4" name="Google Shape;634;p17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17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" name="Google Shape;636;p17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17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17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" name="Google Shape;639;p17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17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17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2" name="Google Shape;642;p17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17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4" name="Google Shape;644;p17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7A5C8E"/>
          </a:solidFill>
          <a:ln w="13950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17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" name="Google Shape;646;p17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17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" name="Google Shape;648;p17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" name="Google Shape;649;p1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2.5.1 FONDAMENTI DELLA PROSPETTIVA COSTRUTTIVISTA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1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Quattro parametri per leggere la realtà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1" name="Google Shape;651;p1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2" name="Google Shape;652;p17"/>
          <p:cNvSpPr/>
          <p:nvPr/>
        </p:nvSpPr>
        <p:spPr>
          <a:xfrm>
            <a:off x="1298448" y="1417320"/>
            <a:ext cx="10344607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 dati della realtà non sono mai di immediata decifrazione: la persona fa ricorso al proprio repertorio di parametri interpretativi.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" name="Google Shape;653;p17"/>
          <p:cNvSpPr/>
          <p:nvPr/>
        </p:nvSpPr>
        <p:spPr>
          <a:xfrm>
            <a:off x="1298448" y="2405313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Scientifico-disciplinari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4" name="Google Shape;654;p17"/>
          <p:cNvSpPr/>
          <p:nvPr/>
        </p:nvSpPr>
        <p:spPr>
          <a:xfrm>
            <a:off x="1298448" y="2771073"/>
            <a:ext cx="4897984" cy="1508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 categorie caratteristiche delle diverse discipline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5" name="Google Shape;655;p17"/>
          <p:cNvCxnSpPr/>
          <p:nvPr/>
        </p:nvCxnSpPr>
        <p:spPr>
          <a:xfrm>
            <a:off x="1298448" y="407822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56" name="Google Shape;656;p17"/>
          <p:cNvCxnSpPr/>
          <p:nvPr/>
        </p:nvCxnSpPr>
        <p:spPr>
          <a:xfrm>
            <a:off x="6333592" y="2148840"/>
            <a:ext cx="0" cy="17830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7" name="Google Shape;657;p17"/>
          <p:cNvSpPr/>
          <p:nvPr/>
        </p:nvSpPr>
        <p:spPr>
          <a:xfrm>
            <a:off x="6470752" y="2405313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Culturali e sociali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17"/>
          <p:cNvSpPr/>
          <p:nvPr/>
        </p:nvSpPr>
        <p:spPr>
          <a:xfrm>
            <a:off x="6470752" y="2771073"/>
            <a:ext cx="4897984" cy="1508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Valori e clima culturale di una società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9" name="Google Shape;659;p17"/>
          <p:cNvCxnSpPr/>
          <p:nvPr/>
        </p:nvCxnSpPr>
        <p:spPr>
          <a:xfrm>
            <a:off x="6470752" y="407822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0" name="Google Shape;660;p17"/>
          <p:cNvSpPr/>
          <p:nvPr/>
        </p:nvSpPr>
        <p:spPr>
          <a:xfrm>
            <a:off x="1298448" y="3836025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Della </a:t>
            </a:r>
            <a:r>
              <a:rPr lang="en-US" sz="19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cultura</a:t>
            </a:r>
            <a:r>
              <a:rPr lang="en-US" sz="19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organizzativa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17"/>
          <p:cNvSpPr/>
          <p:nvPr/>
        </p:nvSpPr>
        <p:spPr>
          <a:xfrm>
            <a:off x="1298448" y="4201785"/>
            <a:ext cx="4897984" cy="1508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Valori, norme, modelli di comportamento, linguaggi, rituali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2" name="Google Shape;662;p17"/>
          <p:cNvCxnSpPr/>
          <p:nvPr/>
        </p:nvCxnSpPr>
        <p:spPr>
          <a:xfrm>
            <a:off x="6333592" y="4114800"/>
            <a:ext cx="0" cy="17830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3" name="Google Shape;663;p17"/>
          <p:cNvSpPr/>
          <p:nvPr/>
        </p:nvSpPr>
        <p:spPr>
          <a:xfrm>
            <a:off x="6470752" y="3836025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Soggettivi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" name="Google Shape;664;p17"/>
          <p:cNvSpPr/>
          <p:nvPr/>
        </p:nvSpPr>
        <p:spPr>
          <a:xfrm>
            <a:off x="6470752" y="4201785"/>
            <a:ext cx="4897984" cy="1508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Legati alla storia dell'individuo: sono la sua “ricchezza” ma anche la sua “gabbia” (Avallone, 2021)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1" name="Google Shape;671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72" name="Google Shape;672;p18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3" name="Google Shape;673;p18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74" name="Google Shape;674;p18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" name="Google Shape;675;p18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" name="Google Shape;676;p18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" name="Google Shape;677;p18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" name="Google Shape;678;p18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" name="Google Shape;679;p18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0" name="Google Shape;680;p18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" name="Google Shape;681;p18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2" name="Google Shape;682;p18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" name="Google Shape;683;p18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4" name="Google Shape;684;p18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7A5C8E"/>
          </a:solidFill>
          <a:ln w="13950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" name="Google Shape;685;p18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" name="Google Shape;686;p18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7" name="Google Shape;687;p18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" name="Google Shape;688;p18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9" name="Google Shape;689;p1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2.5.1 FONDAMENTI DELLA PROSPETTIVA COSTRUTTIVISTA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" name="Google Shape;690;p1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rilevanza delle emozioni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1" name="Google Shape;691;p1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2" name="Google Shape;692;p18"/>
          <p:cNvSpPr/>
          <p:nvPr/>
        </p:nvSpPr>
        <p:spPr>
          <a:xfrm>
            <a:off x="1298448" y="150876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costruttivismo ha contribuito a superare la dicotomia tra processi cognitivi ed emotivi, a lungo trascurata anche dalla psicologia del lavoro (Fisher, 2019).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3" name="Google Shape;693;p18"/>
          <p:cNvCxnSpPr/>
          <p:nvPr/>
        </p:nvCxnSpPr>
        <p:spPr>
          <a:xfrm>
            <a:off x="1298448" y="24231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4" name="Google Shape;694;p18"/>
          <p:cNvSpPr/>
          <p:nvPr/>
        </p:nvSpPr>
        <p:spPr>
          <a:xfrm>
            <a:off x="1252728" y="236829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" name="Google Shape;695;p18"/>
          <p:cNvSpPr/>
          <p:nvPr/>
        </p:nvSpPr>
        <p:spPr>
          <a:xfrm>
            <a:off x="1755648" y="260604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organizzazioni sono arene emotive nelle quali gli individui si cimentano per costruire l'organizzazione, proponendo strategie sorrette dalle forze emotive da cui sono animati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La metafora dell'arena emotiva — Fineman, 1993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Google Shape;696;p18"/>
          <p:cNvSpPr/>
          <p:nvPr/>
        </p:nvSpPr>
        <p:spPr>
          <a:xfrm>
            <a:off x="1298448" y="4114800"/>
            <a:ext cx="10344607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emozioni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non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sono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solo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qualcosa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prova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ma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qualcosa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impara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mostrare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ed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esprimere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relazione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propri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interessi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3" name="Google Shape;703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04" name="Google Shape;704;p19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5" name="Google Shape;705;p19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06" name="Google Shape;706;p19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7" name="Google Shape;707;p19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" name="Google Shape;708;p19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9" name="Google Shape;709;p19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" name="Google Shape;710;p19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1" name="Google Shape;711;p19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2" name="Google Shape;712;p19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3" name="Google Shape;713;p19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" name="Google Shape;714;p19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5" name="Google Shape;715;p19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6" name="Google Shape;716;p19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7A5C8E"/>
          </a:solidFill>
          <a:ln w="13950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" name="Google Shape;717;p19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" name="Google Shape;718;p19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9" name="Google Shape;719;p19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" name="Google Shape;720;p19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" name="Google Shape;721;p1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2.5.2 TECNICA DELLA PROSPETTIVA COSTRUTTIVISTA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2" name="Google Shape;722;p1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nuclei bloccanti e l'autocaso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3" name="Google Shape;723;p1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4" name="Google Shape;724;p19"/>
          <p:cNvSpPr/>
          <p:nvPr/>
        </p:nvSpPr>
        <p:spPr>
          <a:xfrm>
            <a:off x="1298448" y="150876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Abitudini consolidate, convinzioni auto-limitanti, schemi rigidi, appresi per supportare uno stato emotivo altrimenti non tollerabile. Alcuni richiedono un setting psicoterapeutico; altri trovano nella formazione psicosociale il luogo privilegiato per emergere.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5" name="Google Shape;725;p19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6" name="Google Shape;726;p19"/>
          <p:cNvSpPr/>
          <p:nvPr/>
        </p:nvSpPr>
        <p:spPr>
          <a:xfrm>
            <a:off x="1298448" y="28803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tecnica dell'autocaso 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— ciascun partecipante presenta a turno un problema reale, aperto, di relazione, formulando una richiesta di consulenza al gruppo, che risponde offrendo prospettive plurime.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7" name="Google Shape;727;p19"/>
          <p:cNvCxnSpPr/>
          <p:nvPr/>
        </p:nvCxnSpPr>
        <p:spPr>
          <a:xfrm>
            <a:off x="1298448" y="4023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8" name="Google Shape;728;p19"/>
          <p:cNvSpPr/>
          <p:nvPr/>
        </p:nvSpPr>
        <p:spPr>
          <a:xfrm>
            <a:off x="1298448" y="420624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 impiego ripetuto produce consapevolezza dei propri assunti, capacità di riconoscere preconcetti e autoinganno, superamento dei nuclei bloccanti (Biehler, Snowman, 1997).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" name="Google Shape;734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5" name="Google Shape;735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36" name="Google Shape;736;p20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7" name="Google Shape;737;p20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38" name="Google Shape;738;p20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9" name="Google Shape;739;p20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0" name="Google Shape;740;p20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" name="Google Shape;741;p20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2" name="Google Shape;742;p20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3" name="Google Shape;743;p20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4" name="Google Shape;744;p20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5" name="Google Shape;745;p20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6" name="Google Shape;746;p20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7" name="Google Shape;747;p20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8" name="Google Shape;748;p20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FFFFFF"/>
          </a:solidFill>
          <a:ln w="1395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9" name="Google Shape;749;p20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0" name="Google Shape;750;p20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8C5A3C"/>
          </a:solidFill>
          <a:ln w="13950" cap="flat" cmpd="sng">
            <a:solidFill>
              <a:srgbClr val="8C5A3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" name="Google Shape;751;p20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" name="Google Shape;752;p20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3" name="Google Shape;753;p2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C5A3C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C5A3C"/>
                </a:solidFill>
                <a:latin typeface="Calibri"/>
                <a:ea typeface="Calibri"/>
                <a:cs typeface="Calibri"/>
                <a:sym typeface="Calibri"/>
              </a:rPr>
              <a:t>2.6 RUOLO DEL FORMATORE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" name="Google Shape;754;p2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 propositore di modelli ad “analista della complessità”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5" name="Google Shape;755;p2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56" name="Google Shape;756;p20"/>
          <p:cNvSpPr/>
          <p:nvPr/>
        </p:nvSpPr>
        <p:spPr>
          <a:xfrm>
            <a:off x="1298448" y="150876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Esperto dei processi di apprendimento, con competenza di analisi dell'organizzazione: padroneggia l'analisi della domanda e dei bisogni, la progettazione, la gestione dei gruppi, la valutazione.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7" name="Google Shape;757;p20"/>
          <p:cNvCxnSpPr/>
          <p:nvPr/>
        </p:nvCxnSpPr>
        <p:spPr>
          <a:xfrm>
            <a:off x="1298448" y="2514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58" name="Google Shape;758;p20"/>
          <p:cNvSpPr/>
          <p:nvPr/>
        </p:nvSpPr>
        <p:spPr>
          <a:xfrm>
            <a:off x="1252728" y="245973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C5A3C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8C5A3C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9" name="Google Shape;759;p20"/>
          <p:cNvSpPr/>
          <p:nvPr/>
        </p:nvSpPr>
        <p:spPr>
          <a:xfrm>
            <a:off x="1755648" y="269748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centro del ruolo del formatore è di essere un compagno di viaggio di un gruppo nel lavoro di ricerca, di esplorazione nel tortuoso percorso della produzione della conoscenza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8C5A3C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8C5A3C"/>
                </a:solidFill>
                <a:latin typeface="Calibri"/>
                <a:ea typeface="Calibri"/>
                <a:cs typeface="Calibri"/>
                <a:sym typeface="Calibri"/>
              </a:rPr>
              <a:t>Francesco Avallone, 2021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0" name="Google Shape;760;p20"/>
          <p:cNvSpPr/>
          <p:nvPr/>
        </p:nvSpPr>
        <p:spPr>
          <a:xfrm>
            <a:off x="1298448" y="4069080"/>
            <a:ext cx="103446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L'analista della complessità matura competenze nella lettura dei contesti, nella gestione dei gruppi, nell'ascolto, nel governo del proprio stile relazionale, restando vigile contro tentazioni di onnipotenza narcisistica o paternalismo pedagogico.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p2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7" name="Google Shape;767;p2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8" name="Google Shape;768;p21"/>
          <p:cNvSpPr/>
          <p:nvPr/>
        </p:nvSpPr>
        <p:spPr>
          <a:xfrm>
            <a:off x="0" y="292608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9" name="Google Shape;769;p21"/>
          <p:cNvCxnSpPr/>
          <p:nvPr/>
        </p:nvCxnSpPr>
        <p:spPr>
          <a:xfrm>
            <a:off x="457200" y="1783080"/>
            <a:ext cx="0" cy="30723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21"/>
          <p:cNvSpPr/>
          <p:nvPr/>
        </p:nvSpPr>
        <p:spPr>
          <a:xfrm>
            <a:off x="301752" y="1627632"/>
            <a:ext cx="310896" cy="310896"/>
          </a:xfrm>
          <a:prstGeom prst="ellipse">
            <a:avLst/>
          </a:prstGeom>
          <a:solidFill>
            <a:srgbClr val="8A1F2B"/>
          </a:solidFill>
          <a:ln w="1395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1" name="Google Shape;771;p21"/>
          <p:cNvSpPr/>
          <p:nvPr/>
        </p:nvSpPr>
        <p:spPr>
          <a:xfrm>
            <a:off x="301752" y="162763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2" name="Google Shape;772;p21"/>
          <p:cNvSpPr/>
          <p:nvPr/>
        </p:nvSpPr>
        <p:spPr>
          <a:xfrm>
            <a:off x="301752" y="2139696"/>
            <a:ext cx="310896" cy="310896"/>
          </a:xfrm>
          <a:prstGeom prst="ellipse">
            <a:avLst/>
          </a:prstGeom>
          <a:solidFill>
            <a:srgbClr val="35486B"/>
          </a:solidFill>
          <a:ln w="1395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3" name="Google Shape;773;p21"/>
          <p:cNvSpPr/>
          <p:nvPr/>
        </p:nvSpPr>
        <p:spPr>
          <a:xfrm>
            <a:off x="301752" y="213969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4" name="Google Shape;774;p21"/>
          <p:cNvSpPr/>
          <p:nvPr/>
        </p:nvSpPr>
        <p:spPr>
          <a:xfrm>
            <a:off x="301752" y="2651760"/>
            <a:ext cx="310896" cy="310896"/>
          </a:xfrm>
          <a:prstGeom prst="ellipse">
            <a:avLst/>
          </a:prstGeom>
          <a:solidFill>
            <a:srgbClr val="1F6E68"/>
          </a:solidFill>
          <a:ln w="13950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5" name="Google Shape;775;p21"/>
          <p:cNvSpPr/>
          <p:nvPr/>
        </p:nvSpPr>
        <p:spPr>
          <a:xfrm>
            <a:off x="301752" y="2651760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6" name="Google Shape;776;p21"/>
          <p:cNvSpPr/>
          <p:nvPr/>
        </p:nvSpPr>
        <p:spPr>
          <a:xfrm>
            <a:off x="301752" y="3163824"/>
            <a:ext cx="310896" cy="310896"/>
          </a:xfrm>
          <a:prstGeom prst="ellipse">
            <a:avLst/>
          </a:prstGeom>
          <a:solidFill>
            <a:srgbClr val="B4791F"/>
          </a:solidFill>
          <a:ln w="1395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7" name="Google Shape;777;p21"/>
          <p:cNvSpPr/>
          <p:nvPr/>
        </p:nvSpPr>
        <p:spPr>
          <a:xfrm>
            <a:off x="301752" y="3163824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8" name="Google Shape;778;p21"/>
          <p:cNvSpPr/>
          <p:nvPr/>
        </p:nvSpPr>
        <p:spPr>
          <a:xfrm>
            <a:off x="301752" y="3675888"/>
            <a:ext cx="310896" cy="310896"/>
          </a:xfrm>
          <a:prstGeom prst="ellipse">
            <a:avLst/>
          </a:prstGeom>
          <a:solidFill>
            <a:srgbClr val="5C7A5E"/>
          </a:solidFill>
          <a:ln w="13950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9" name="Google Shape;779;p21"/>
          <p:cNvSpPr/>
          <p:nvPr/>
        </p:nvSpPr>
        <p:spPr>
          <a:xfrm>
            <a:off x="301752" y="3675888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0" name="Google Shape;780;p21"/>
          <p:cNvSpPr/>
          <p:nvPr/>
        </p:nvSpPr>
        <p:spPr>
          <a:xfrm>
            <a:off x="301752" y="4187952"/>
            <a:ext cx="310896" cy="310896"/>
          </a:xfrm>
          <a:prstGeom prst="ellipse">
            <a:avLst/>
          </a:prstGeom>
          <a:solidFill>
            <a:srgbClr val="7A5C8E"/>
          </a:solidFill>
          <a:ln w="13950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1" name="Google Shape;781;p21"/>
          <p:cNvSpPr/>
          <p:nvPr/>
        </p:nvSpPr>
        <p:spPr>
          <a:xfrm>
            <a:off x="301752" y="4187952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2" name="Google Shape;782;p21"/>
          <p:cNvSpPr/>
          <p:nvPr/>
        </p:nvSpPr>
        <p:spPr>
          <a:xfrm>
            <a:off x="301752" y="4700016"/>
            <a:ext cx="310896" cy="310896"/>
          </a:xfrm>
          <a:prstGeom prst="ellipse">
            <a:avLst/>
          </a:prstGeom>
          <a:solidFill>
            <a:srgbClr val="8C5A3C"/>
          </a:solidFill>
          <a:ln w="13950" cap="flat" cmpd="sng">
            <a:solidFill>
              <a:srgbClr val="8C5A3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3" name="Google Shape;783;p21"/>
          <p:cNvSpPr/>
          <p:nvPr/>
        </p:nvSpPr>
        <p:spPr>
          <a:xfrm>
            <a:off x="301752" y="4700016"/>
            <a:ext cx="310896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4" name="Google Shape;784;p21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5" name="Google Shape;785;p21"/>
          <p:cNvSpPr/>
          <p:nvPr/>
        </p:nvSpPr>
        <p:spPr>
          <a:xfrm>
            <a:off x="6791782" y="1664208"/>
            <a:ext cx="5039987" cy="42543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contributi ha offerto Kurt Lewin allo sviluppo della psicologia sociale e della dinamica di gruppo?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differenza c'è tra gruppo di lavoro e gruppo di base secondo Bion, e quali sono i tre assunti di base?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i tre assunti fondamentali della prospettiva costruttivista sull'apprendimento?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cosa sono i “nuclei bloccanti” e come li affronta la tecnica dell'autocaso?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che senso il formatore psicosociale può essere definito un “analista della complessità”?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786" name="Google Shape;786;p21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7" name="Google Shape;787;p21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88" name="Google Shape;78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789" name="Google Shape;789;p21"/>
          <p:cNvSpPr/>
          <p:nvPr/>
        </p:nvSpPr>
        <p:spPr>
          <a:xfrm>
            <a:off x="1626798" y="1664208"/>
            <a:ext cx="5039987" cy="4736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cinque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orientamenti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teorici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sull'apprendimento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psicologia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secondo la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Tabella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1?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sei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parametri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permettono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classificare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diverse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concezioni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differenziano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imitativa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colmativa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integrativa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maturativa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lungo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continuum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descritto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Perché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psicosociale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è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riconducibile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alle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caratteristiche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maturativa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intende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per “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produzione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conoscenza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 come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obiettivo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psicosociale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2321</Words>
  <Application>Microsoft Macintosh PowerPoint</Application>
  <PresentationFormat>Widescreen</PresentationFormat>
  <Paragraphs>405</Paragraphs>
  <Slides>21</Slides>
  <Notes>21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MLF</cp:lastModifiedBy>
  <cp:revision>4</cp:revision>
  <dcterms:created xsi:type="dcterms:W3CDTF">2026-08-04T16:14:11Z</dcterms:created>
  <dcterms:modified xsi:type="dcterms:W3CDTF">2026-08-23T10:21:54Z</dcterms:modified>
</cp:coreProperties>
</file>