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6" roundtripDataSignature="AMtx7miK+ObDSdPxuxYVMBwUw9KgIkWUO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howGuides="1">
      <p:cViewPr varScale="1">
        <p:scale>
          <a:sx n="119" d="100"/>
          <a:sy n="119" d="100"/>
        </p:scale>
        <p:origin x="76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7" name="Google Shape;37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5" name="Google Shape;85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7" name="Google Shape;167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6" name="Google Shape;196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9" name="Google Shape;229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8" name="Google Shape;258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8" name="Google Shape;288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1" name="Google Shape;321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6" name="Google Shape;356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9" name="Google Shape;389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4" name="Google Shape;434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64" name="Google Shape;464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96" name="Google Shape;496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5" name="Google Shape;525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7" name="Google Shape;557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85" name="Google Shape;585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4" name="Google Shape;614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52" name="Google Shape;652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85" name="Google Shape;685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6" name="Google Shape;686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1"/>
          <p:cNvSpPr/>
          <p:nvPr/>
        </p:nvSpPr>
        <p:spPr>
          <a:xfrm>
            <a:off x="1298448" y="187452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400"/>
              <a:buFont typeface="Calibri"/>
              <a:buNone/>
            </a:pPr>
            <a:r>
              <a:rPr lang="en-US" sz="3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Breve storia della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400"/>
              <a:buFont typeface="Calibri"/>
              <a:buNone/>
            </a:pPr>
            <a:r>
              <a:rPr lang="en-US" sz="3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3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" name="Google Shape;31;p1"/>
          <p:cNvCxnSpPr/>
          <p:nvPr/>
        </p:nvCxnSpPr>
        <p:spPr>
          <a:xfrm>
            <a:off x="1298448" y="324612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" name="Google Shape;32;p1"/>
          <p:cNvSpPr/>
          <p:nvPr/>
        </p:nvSpPr>
        <p:spPr>
          <a:xfrm>
            <a:off x="1298448" y="342900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2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1"/>
          <p:cNvSpPr/>
          <p:nvPr/>
        </p:nvSpPr>
        <p:spPr>
          <a:xfrm>
            <a:off x="1298448" y="38404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Chiara Ghislieri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" name="Google Shape;41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Google Shape;42;p2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" name="Google Shape;43;p2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" name="Google Shape;44;p2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" name="Google Shape;59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" name="Google Shape;60;p2"/>
          <p:cNvSpPr/>
          <p:nvPr/>
        </p:nvSpPr>
        <p:spPr>
          <a:xfrm>
            <a:off x="1298448" y="1655064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298448" y="165506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2"/>
          <p:cNvSpPr/>
          <p:nvPr/>
        </p:nvSpPr>
        <p:spPr>
          <a:xfrm>
            <a:off x="1801368" y="1600200"/>
            <a:ext cx="984168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Lo stato nascente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1917-1959 — comportamentismo, addestramento, primi segnali di cambiamento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" name="Google Shape;63;p2"/>
          <p:cNvCxnSpPr/>
          <p:nvPr/>
        </p:nvCxnSpPr>
        <p:spPr>
          <a:xfrm>
            <a:off x="1298448" y="2258568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" name="Google Shape;64;p2"/>
          <p:cNvSpPr/>
          <p:nvPr/>
        </p:nvSpPr>
        <p:spPr>
          <a:xfrm>
            <a:off x="1298448" y="2368296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2"/>
          <p:cNvSpPr/>
          <p:nvPr/>
        </p:nvSpPr>
        <p:spPr>
          <a:xfrm>
            <a:off x="1298448" y="236829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2"/>
          <p:cNvSpPr/>
          <p:nvPr/>
        </p:nvSpPr>
        <p:spPr>
          <a:xfrm>
            <a:off x="1801368" y="2313432"/>
            <a:ext cx="984168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consolidamento teorico-metodologico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Anni '60-'70 — social learning theory, modellamento, Kirkpatrick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" name="Google Shape;67;p2"/>
          <p:cNvCxnSpPr/>
          <p:nvPr/>
        </p:nvCxnSpPr>
        <p:spPr>
          <a:xfrm>
            <a:off x="1298448" y="2971800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" name="Google Shape;68;p2"/>
          <p:cNvSpPr/>
          <p:nvPr/>
        </p:nvSpPr>
        <p:spPr>
          <a:xfrm>
            <a:off x="1298448" y="3081528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2"/>
          <p:cNvSpPr/>
          <p:nvPr/>
        </p:nvSpPr>
        <p:spPr>
          <a:xfrm>
            <a:off x="1298448" y="3081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2"/>
          <p:cNvSpPr/>
          <p:nvPr/>
        </p:nvSpPr>
        <p:spPr>
          <a:xfrm>
            <a:off x="1801368" y="3026664"/>
            <a:ext cx="984168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“soggetto attivo” in formazione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Anni '80 — trainability, apprendimento esperienziale, andragogia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" name="Google Shape;71;p2"/>
          <p:cNvCxnSpPr/>
          <p:nvPr/>
        </p:nvCxnSpPr>
        <p:spPr>
          <a:xfrm>
            <a:off x="1298448" y="3685032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" name="Google Shape;72;p2"/>
          <p:cNvSpPr/>
          <p:nvPr/>
        </p:nvSpPr>
        <p:spPr>
          <a:xfrm>
            <a:off x="1298448" y="379476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1298448" y="379476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"/>
          <p:cNvSpPr/>
          <p:nvPr/>
        </p:nvSpPr>
        <p:spPr>
          <a:xfrm>
            <a:off x="1801368" y="3739896"/>
            <a:ext cx="984168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Formare nel contesto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Anni '90 — transfer climate, apprendimento continuo, learning organization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"/>
          <p:cNvCxnSpPr/>
          <p:nvPr/>
        </p:nvCxnSpPr>
        <p:spPr>
          <a:xfrm>
            <a:off x="1298448" y="4398264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2"/>
          <p:cNvSpPr/>
          <p:nvPr/>
        </p:nvSpPr>
        <p:spPr>
          <a:xfrm>
            <a:off x="1298448" y="4507992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2"/>
          <p:cNvSpPr/>
          <p:nvPr/>
        </p:nvSpPr>
        <p:spPr>
          <a:xfrm>
            <a:off x="1298448" y="450799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2"/>
          <p:cNvSpPr/>
          <p:nvPr/>
        </p:nvSpPr>
        <p:spPr>
          <a:xfrm>
            <a:off x="1801368" y="4453128"/>
            <a:ext cx="984168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Oltre l'individuale e l'aula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2000-2020 — formazione blended, metodologie individualizzate, outdoor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" name="Google Shape;79;p2"/>
          <p:cNvCxnSpPr/>
          <p:nvPr/>
        </p:nvCxnSpPr>
        <p:spPr>
          <a:xfrm>
            <a:off x="1298448" y="5111496"/>
            <a:ext cx="1034460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0" name="Google Shape;80;p2"/>
          <p:cNvSpPr/>
          <p:nvPr/>
        </p:nvSpPr>
        <p:spPr>
          <a:xfrm>
            <a:off x="1298448" y="5221224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2"/>
          <p:cNvSpPr/>
          <p:nvPr/>
        </p:nvSpPr>
        <p:spPr>
          <a:xfrm>
            <a:off x="1298448" y="522122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2"/>
          <p:cNvSpPr/>
          <p:nvPr/>
        </p:nvSpPr>
        <p:spPr>
          <a:xfrm>
            <a:off x="1801368" y="5166360"/>
            <a:ext cx="9841687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Dentro il cambiamento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 —  2020-oggi — pandemia, formazione da remoto, intelligenza artificiale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9" name="Google Shape;89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0" name="Google Shape;90;p3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1" name="Google Shape;91;p3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2" name="Google Shape;92;p3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3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3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3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3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3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3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3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3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3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3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INTRODUZIONE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intreccio tra psicologia e formazione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8" name="Google Shape;108;p3"/>
          <p:cNvSpPr/>
          <p:nvPr/>
        </p:nvSpPr>
        <p:spPr>
          <a:xfrm>
            <a:off x="1298448" y="150876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 pari passo con il cambiamento della natura del lavoro, la formazione nelle organizzazioni si è trasformata nel tempo sulla scorta dell'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evoluzione delle teorie psicologiche sull'apprendimento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e, più in generale, in sintonia con lo “spirito del tempo”.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9" name="Google Shape;109;p3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0" name="Google Shape;110;p3"/>
          <p:cNvSpPr/>
          <p:nvPr/>
        </p:nvSpPr>
        <p:spPr>
          <a:xfrm>
            <a:off x="1298448" y="288036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concetto di formazione si è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modificato nel tempo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dal miglioramento dell'efficienza su compiti semplici (formazione addestrativa) allo sviluppo di apprendimenti per compiti complessi e dinamici, fino a uno sguardo oltre i confini dell'organizzazione.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1686804" y="4251960"/>
            <a:ext cx="8824489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rapporto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teoria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ricerca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scientifica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professionale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sempre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stato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virtuoso: in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alcune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fasi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stata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esercizio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campo senza solidi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fondamenti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teorici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disperdendo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energie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b="0" i="1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improvvisazioni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mode.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8" name="Google Shape;118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9" name="Google Shape;119;p4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0" name="Google Shape;120;p4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1" name="Google Shape;121;p4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4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4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4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4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PANORAMICA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Sei fasi di un secolo di storia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6" name="Google Shape;136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7" name="Google Shape;137;p4"/>
          <p:cNvSpPr/>
          <p:nvPr/>
        </p:nvSpPr>
        <p:spPr>
          <a:xfrm>
            <a:off x="1298448" y="1417320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Bell et al., 2017; Fraccaroli, 2007; Lipari, 2002; Quaglino, 2005 — con intrecci rispetto alla teorie dell'organizzazione (Hatch, 1997)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8" name="Google Shape;138;p4"/>
          <p:cNvCxnSpPr/>
          <p:nvPr/>
        </p:nvCxnSpPr>
        <p:spPr>
          <a:xfrm>
            <a:off x="2160499" y="2916936"/>
            <a:ext cx="8620506" cy="0"/>
          </a:xfrm>
          <a:prstGeom prst="straightConnector1">
            <a:avLst/>
          </a:prstGeom>
          <a:noFill/>
          <a:ln w="254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9" name="Google Shape;139;p4"/>
          <p:cNvSpPr/>
          <p:nvPr/>
        </p:nvSpPr>
        <p:spPr>
          <a:xfrm>
            <a:off x="1335024" y="2148840"/>
            <a:ext cx="1650949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300"/>
              <a:buFont typeface="Calibri"/>
              <a:buNone/>
            </a:pPr>
            <a:r>
              <a:rPr lang="en-US" sz="13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1917–1959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1776451" y="2532888"/>
            <a:ext cx="768096" cy="768096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p4" descr="icons/FiRepeat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8873" y="2715311"/>
            <a:ext cx="403250" cy="4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4"/>
          <p:cNvSpPr/>
          <p:nvPr/>
        </p:nvSpPr>
        <p:spPr>
          <a:xfrm>
            <a:off x="1335024" y="3447288"/>
            <a:ext cx="1650949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Lo stato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nascente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/>
          <p:nvPr/>
        </p:nvSpPr>
        <p:spPr>
          <a:xfrm>
            <a:off x="3059125" y="2148840"/>
            <a:ext cx="1650949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300"/>
              <a:buFont typeface="Calibri"/>
              <a:buNone/>
            </a:pPr>
            <a:r>
              <a:rPr lang="en-US" sz="13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Anni '60–'70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4"/>
          <p:cNvSpPr/>
          <p:nvPr/>
        </p:nvSpPr>
        <p:spPr>
          <a:xfrm>
            <a:off x="3500552" y="2532888"/>
            <a:ext cx="768096" cy="768096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5" name="Google Shape;145;p4" descr="icons/FiLayers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82975" y="2715311"/>
            <a:ext cx="403250" cy="4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4"/>
          <p:cNvSpPr/>
          <p:nvPr/>
        </p:nvSpPr>
        <p:spPr>
          <a:xfrm>
            <a:off x="3059125" y="3447288"/>
            <a:ext cx="1650949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Consolidamento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teorico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/>
          <p:nvPr/>
        </p:nvSpPr>
        <p:spPr>
          <a:xfrm>
            <a:off x="4783226" y="2148840"/>
            <a:ext cx="1650949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300"/>
              <a:buFont typeface="Calibri"/>
              <a:buNone/>
            </a:pPr>
            <a:r>
              <a:rPr lang="en-US" sz="13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Anni '80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4"/>
          <p:cNvSpPr/>
          <p:nvPr/>
        </p:nvSpPr>
        <p:spPr>
          <a:xfrm>
            <a:off x="5224653" y="2532888"/>
            <a:ext cx="768096" cy="768096"/>
          </a:xfrm>
          <a:prstGeom prst="ellipse">
            <a:avLst/>
          </a:prstGeom>
          <a:solidFill>
            <a:srgbClr val="1F6E6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9" name="Google Shape;149;p4" descr="icons/FiUser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07076" y="2715311"/>
            <a:ext cx="403250" cy="4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4"/>
          <p:cNvSpPr/>
          <p:nvPr/>
        </p:nvSpPr>
        <p:spPr>
          <a:xfrm>
            <a:off x="4783226" y="3447288"/>
            <a:ext cx="1650949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Il soggetto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attivo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4"/>
          <p:cNvSpPr/>
          <p:nvPr/>
        </p:nvSpPr>
        <p:spPr>
          <a:xfrm>
            <a:off x="6507328" y="2148840"/>
            <a:ext cx="1650949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300"/>
              <a:buFont typeface="Calibri"/>
              <a:buNone/>
            </a:pPr>
            <a:r>
              <a:rPr lang="en-US" sz="13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Anni '90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4"/>
          <p:cNvSpPr/>
          <p:nvPr/>
        </p:nvSpPr>
        <p:spPr>
          <a:xfrm>
            <a:off x="6948754" y="2532888"/>
            <a:ext cx="768096" cy="768096"/>
          </a:xfrm>
          <a:prstGeom prst="ellipse">
            <a:avLst/>
          </a:prstGeom>
          <a:solidFill>
            <a:srgbClr val="B4791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3" name="Google Shape;153;p4" descr="icons/FiHom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31177" y="2715311"/>
            <a:ext cx="403250" cy="4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4"/>
          <p:cNvSpPr/>
          <p:nvPr/>
        </p:nvSpPr>
        <p:spPr>
          <a:xfrm>
            <a:off x="6507328" y="3447288"/>
            <a:ext cx="1650949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Formare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nel contesto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4"/>
          <p:cNvSpPr/>
          <p:nvPr/>
        </p:nvSpPr>
        <p:spPr>
          <a:xfrm>
            <a:off x="8231429" y="2148840"/>
            <a:ext cx="1650949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300"/>
              <a:buFont typeface="Calibri"/>
              <a:buNone/>
            </a:pPr>
            <a:r>
              <a:rPr lang="en-US" sz="130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2000–2020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4"/>
          <p:cNvSpPr/>
          <p:nvPr/>
        </p:nvSpPr>
        <p:spPr>
          <a:xfrm>
            <a:off x="8672855" y="2532888"/>
            <a:ext cx="768096" cy="768096"/>
          </a:xfrm>
          <a:prstGeom prst="ellipse">
            <a:avLst/>
          </a:prstGeom>
          <a:solidFill>
            <a:srgbClr val="5C7A5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7" name="Google Shape;157;p4" descr="icons/FiUsers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855278" y="2715311"/>
            <a:ext cx="403250" cy="4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4"/>
          <p:cNvSpPr/>
          <p:nvPr/>
        </p:nvSpPr>
        <p:spPr>
          <a:xfrm>
            <a:off x="8231429" y="3447288"/>
            <a:ext cx="1650949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Oltre l'individuale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e l'aula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4"/>
          <p:cNvSpPr/>
          <p:nvPr/>
        </p:nvSpPr>
        <p:spPr>
          <a:xfrm>
            <a:off x="9955530" y="2148840"/>
            <a:ext cx="1650949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300"/>
              <a:buFont typeface="Calibri"/>
              <a:buNone/>
            </a:pPr>
            <a:r>
              <a:rPr lang="en-US" sz="13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2020–oggi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4"/>
          <p:cNvSpPr/>
          <p:nvPr/>
        </p:nvSpPr>
        <p:spPr>
          <a:xfrm>
            <a:off x="10396957" y="2532888"/>
            <a:ext cx="768096" cy="768096"/>
          </a:xfrm>
          <a:prstGeom prst="ellipse">
            <a:avLst/>
          </a:prstGeom>
          <a:solidFill>
            <a:srgbClr val="7A5C8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1" name="Google Shape;161;p4" descr="icons/FiCpu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79379" y="2715311"/>
            <a:ext cx="403250" cy="40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4"/>
          <p:cNvSpPr/>
          <p:nvPr/>
        </p:nvSpPr>
        <p:spPr>
          <a:xfrm>
            <a:off x="9955530" y="3447288"/>
            <a:ext cx="1650949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Dentro il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450"/>
              <a:buFont typeface="Calibri"/>
              <a:buNone/>
            </a:pPr>
            <a:r>
              <a:rPr lang="en-US" sz="145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endParaRPr sz="14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3" name="Google Shape;163;p4"/>
          <p:cNvCxnSpPr/>
          <p:nvPr/>
        </p:nvCxnSpPr>
        <p:spPr>
          <a:xfrm>
            <a:off x="1298448" y="50292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4" name="Google Shape;164;p4"/>
          <p:cNvSpPr/>
          <p:nvPr/>
        </p:nvSpPr>
        <p:spPr>
          <a:xfrm>
            <a:off x="1298448" y="5212080"/>
            <a:ext cx="1034460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Fasi di ampiezza diversa, distinte le une dalle altre, ma percorse da fili di continuità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1" name="Google Shape;171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2" name="Google Shape;172;p5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3" name="Google Shape;173;p5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4" name="Google Shape;174;p5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8A1F2B"/>
          </a:solidFill>
          <a:ln w="1522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5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5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5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5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5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5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5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5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5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LO STATO NASCENTE (1917-1959)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Dal primo studio alla prima rassegna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9" name="Google Shape;189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0" name="Google Shape;190;p5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Bell e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colleghi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(2017),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analizzando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100 anni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studi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Journal of Applied Psychology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identificano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Geissler (1918) il primo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contributo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un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programma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“applied psychologists”.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1" name="Google Shape;191;p5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2" name="Google Shape;192;p5"/>
          <p:cNvSpPr/>
          <p:nvPr/>
        </p:nvSpPr>
        <p:spPr>
          <a:xfrm>
            <a:off x="1298448" y="278892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L'impronta teorica principale è il comportamentismo (Watson, 1913): l'apprendimento è acquisizione di abilità comportamentali al servizio dell'esecuzione del lavoro — più prossimo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all'addestramento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che alla formazione.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5"/>
          <p:cNvSpPr/>
          <p:nvPr/>
        </p:nvSpPr>
        <p:spPr>
          <a:xfrm>
            <a:off x="1298448" y="397764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 1949 McGehee firma la prima importante rassegna della letteratura: un programma d'azione che spinge verso una definizione chiara di utenza, analisi dei fabbisogni, metodologie, competenze del formatore e valutazione.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0" name="Google Shape;200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1" name="Google Shape;201;p6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2" name="Google Shape;202;p6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3" name="Google Shape;203;p6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8A1F2B"/>
          </a:solidFill>
          <a:ln w="1522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6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6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6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6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6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6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6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6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6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LO STATO NASCENTE (1917-1959)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Segnali di cambiamento (anni '40-'50)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8" name="Google Shape;218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9" name="Google Shape;219;p6"/>
          <p:cNvSpPr/>
          <p:nvPr/>
        </p:nvSpPr>
        <p:spPr>
          <a:xfrm>
            <a:off x="1298448" y="187452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movimento delle relazioni umane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1298448" y="224028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Studi Hawthorne di Elton Mayo (1924-1932): attenzione ad atteggiamenti, relazioni interpersonali, dinamiche di gruppo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1" name="Google Shape;221;p6"/>
          <p:cNvCxnSpPr/>
          <p:nvPr/>
        </p:nvCxnSpPr>
        <p:spPr>
          <a:xfrm>
            <a:off x="1298448" y="29352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2" name="Google Shape;222;p6"/>
          <p:cNvSpPr/>
          <p:nvPr/>
        </p:nvSpPr>
        <p:spPr>
          <a:xfrm>
            <a:off x="1298448" y="29718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T-group (1946)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6"/>
          <p:cNvSpPr/>
          <p:nvPr/>
        </p:nvSpPr>
        <p:spPr>
          <a:xfrm>
            <a:off x="1298448" y="333756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National Training Laboratories, Bethel: apprendimento tramite feedback reciproco, radicato negli studi di Lewin sulle dinamiche di gruppo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4" name="Google Shape;224;p6"/>
          <p:cNvCxnSpPr/>
          <p:nvPr/>
        </p:nvCxnSpPr>
        <p:spPr>
          <a:xfrm>
            <a:off x="1298448" y="40325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5" name="Google Shape;225;p6"/>
          <p:cNvSpPr/>
          <p:nvPr/>
        </p:nvSpPr>
        <p:spPr>
          <a:xfrm>
            <a:off x="1298448" y="406908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Tavistock Institute (1947)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6"/>
          <p:cNvSpPr/>
          <p:nvPr/>
        </p:nvSpPr>
        <p:spPr>
          <a:xfrm>
            <a:off x="1298448" y="443484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Approccio psicodinamico: ricerca-azione su aspetti psico-sociali e tecnici, Bion e Bowlby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 i principali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riferimenti teorici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3" name="Google Shape;233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4" name="Google Shape;234;p7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5" name="Google Shape;235;p7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6" name="Google Shape;236;p7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8A1F2B"/>
          </a:solidFill>
          <a:ln w="1522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7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7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7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7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7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7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7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7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7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7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7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LO STATO NASCENTE (1917-1959)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Box — Il trasferimento dell'apprendimento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1" name="Google Shape;251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2" name="Google Shape;252;p7"/>
          <p:cNvSpPr/>
          <p:nvPr/>
        </p:nvSpPr>
        <p:spPr>
          <a:xfrm>
            <a:off x="1252728" y="159105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7"/>
          <p:cNvSpPr/>
          <p:nvPr/>
        </p:nvSpPr>
        <p:spPr>
          <a:xfrm>
            <a:off x="1755648" y="182880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L'utilizzo delle conoscenze e competenze acquisite in un contesto formativo in altri contesti e, in particolare, nel contesto di lavoro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prima definizione, tra gli anni '40 e '50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4" name="Google Shape;254;p7"/>
          <p:cNvCxnSpPr/>
          <p:nvPr/>
        </p:nvCxnSpPr>
        <p:spPr>
          <a:xfrm>
            <a:off x="1298448" y="30632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5" name="Google Shape;255;p7"/>
          <p:cNvSpPr/>
          <p:nvPr/>
        </p:nvSpPr>
        <p:spPr>
          <a:xfrm>
            <a:off x="1298450" y="3246129"/>
            <a:ext cx="10344600" cy="19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elemento essenziale del processo di formazione: solo quando il trasferimento avviene possiamo parlare di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effetti della formazione sul contesto di lavoro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(vedi Capitolo 7). </a:t>
            </a:r>
            <a:endParaRPr sz="1800" b="0" i="0" u="none" strike="noStrike" cap="none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tema ancora oggi estremamente attuale.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3" name="Google Shape;263;p8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4" name="Google Shape;264;p8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5" name="Google Shape;265;p8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8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8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35486B"/>
          </a:solidFill>
          <a:ln w="1522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8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8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8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8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8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8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8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8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8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8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IL CONSOLIDAMENTO TEORICO-METODOLOGICO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provocazione, e una risposta teorica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0" name="Google Shape;280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1" name="Google Shape;281;p8"/>
          <p:cNvSpPr/>
          <p:nvPr/>
        </p:nvSpPr>
        <p:spPr>
          <a:xfrm>
            <a:off x="1252728" y="127101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"/>
          <p:cNvSpPr/>
          <p:nvPr/>
        </p:nvSpPr>
        <p:spPr>
          <a:xfrm>
            <a:off x="1755648" y="150876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letteratura sulla formazione è voluminosa ma prevalentemente non empirica né teorica, e complessivamente debole da una prospettiva scientifica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Campbell, Annual Review of Psychology, 1971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3" name="Google Shape;283;p8"/>
          <p:cNvCxnSpPr/>
          <p:nvPr/>
        </p:nvCxnSpPr>
        <p:spPr>
          <a:xfrm>
            <a:off x="1298448" y="27432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4" name="Google Shape;284;p8"/>
          <p:cNvSpPr/>
          <p:nvPr/>
        </p:nvSpPr>
        <p:spPr>
          <a:xfrm>
            <a:off x="1298448" y="292608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Risposta esemplare: Latham e Saari (1979) applicano la </a:t>
            </a:r>
            <a:r>
              <a:rPr lang="en-US" sz="1800" b="1" i="1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social learning theory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(Rotter, 1954; Bandura, 1977) allo sviluppo di un programma di modellamento comportamentale. Si impara principalmente per modellamento, imitazione, interazione sociale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8"/>
          <p:cNvSpPr/>
          <p:nvPr/>
        </p:nvSpPr>
        <p:spPr>
          <a:xfrm>
            <a:off x="1298448" y="434340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 diffondono le tecniche di modellamento, la simulazione, il role-playing, e i primi tentativi di istruzione assistita al computer (CAI).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2" name="Google Shape;292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3" name="Google Shape;293;p9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4" name="Google Shape;294;p9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5" name="Google Shape;295;p9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9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9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35486B"/>
          </a:solidFill>
          <a:ln w="1522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9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9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9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9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9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9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9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9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9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9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IL CONSOLIDAMENTO TEORICO-METODOLOGICO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Altri sviluppi del periodo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0" name="Google Shape;310;p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1" name="Google Shape;311;p9"/>
          <p:cNvSpPr/>
          <p:nvPr/>
        </p:nvSpPr>
        <p:spPr>
          <a:xfrm>
            <a:off x="1298448" y="18288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Obiettivi e feedback (Locke, 1968)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9"/>
          <p:cNvSpPr/>
          <p:nvPr/>
        </p:nvSpPr>
        <p:spPr>
          <a:xfrm>
            <a:off x="1298448" y="2194560"/>
            <a:ext cx="10070287" cy="670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contributo di Locke su obiettivi e feedback entra nella riflessione teorico-metodologica sulla formazione, come evidenzia 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Campbell: il ruolo della definizione degli obiettivi e del feedback emerge come centrale nel determinare impegno e risultato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3" name="Google Shape;313;p9"/>
          <p:cNvCxnSpPr/>
          <p:nvPr/>
        </p:nvCxnSpPr>
        <p:spPr>
          <a:xfrm>
            <a:off x="1298448" y="3143268"/>
            <a:ext cx="10070400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4" name="Google Shape;314;p9"/>
          <p:cNvSpPr/>
          <p:nvPr/>
        </p:nvSpPr>
        <p:spPr>
          <a:xfrm>
            <a:off x="1298448" y="3275537"/>
            <a:ext cx="100704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T-group e approccio psicodinamico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9"/>
          <p:cNvSpPr/>
          <p:nvPr/>
        </p:nvSpPr>
        <p:spPr>
          <a:xfrm>
            <a:off x="1298448" y="3641297"/>
            <a:ext cx="100704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T-group continua ad essere utilizz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ato 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 lo sviluppo delle capacità relazionali; l'approccio psicodinamico si sviluppa ulteriormente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applicando teorie e concetti psicodinamici alla vita organizzativa e integrando un approccio “clinico”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(De Board, 1978; Kets de Vries, 1979)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6" name="Google Shape;316;p9"/>
          <p:cNvCxnSpPr/>
          <p:nvPr/>
        </p:nvCxnSpPr>
        <p:spPr>
          <a:xfrm>
            <a:off x="1298448" y="4542158"/>
            <a:ext cx="10070400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7" name="Google Shape;317;p9"/>
          <p:cNvSpPr/>
          <p:nvPr/>
        </p:nvSpPr>
        <p:spPr>
          <a:xfrm>
            <a:off x="1298448" y="4674427"/>
            <a:ext cx="10070400" cy="36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modello di Kirkpatrick (1956)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9"/>
          <p:cNvSpPr/>
          <p:nvPr/>
        </p:nvSpPr>
        <p:spPr>
          <a:xfrm>
            <a:off x="1298448" y="5040187"/>
            <a:ext cx="10070400" cy="6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L’interesse per la valutazione si traduce in alcune proposte teorico-metodologiche valide come il modello di Kirkpatrick dei q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uattro livelli di esiti della formazione: reazioni, apprendimenti, comportamento, risultati tangibili (vedi Capitolo 12)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5" name="Google Shape;325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6" name="Google Shape;326;p10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7" name="Google Shape;327;p10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8" name="Google Shape;328;p10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0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0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0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0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1F6E68"/>
          </a:solidFill>
          <a:ln w="1522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0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0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0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0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0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0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10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0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IL “SOGGETTO ATTIVO” IN FORMAZIONE (ANNI '80)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trainability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3" name="Google Shape;343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4" name="Google Shape;344;p10"/>
          <p:cNvSpPr/>
          <p:nvPr/>
        </p:nvSpPr>
        <p:spPr>
          <a:xfrm>
            <a:off x="1298449" y="1508760"/>
            <a:ext cx="9979152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concetto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1" i="1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trainability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centrale (Noe, 1986)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tratta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capacità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un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soggetto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trarre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vantaggio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un'occasione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800" b="0" i="0" u="none" strike="noStrike" cap="none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endParaRPr sz="1800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risultato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dipende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ciò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partecipante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“porta” </a:t>
            </a:r>
            <a:r>
              <a:rPr lang="en-US" sz="1800" b="0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nell'esperienza</a:t>
            </a:r>
            <a:r>
              <a:rPr lang="en-US" sz="1800" b="0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5" name="Google Shape;345;p10"/>
          <p:cNvCxnSpPr/>
          <p:nvPr/>
        </p:nvCxnSpPr>
        <p:spPr>
          <a:xfrm>
            <a:off x="1298448" y="2972865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6" name="Google Shape;346;p10"/>
          <p:cNvSpPr/>
          <p:nvPr/>
        </p:nvSpPr>
        <p:spPr>
          <a:xfrm>
            <a:off x="1298448" y="3203590"/>
            <a:ext cx="3174000" cy="3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Aspetti cognitivi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0"/>
          <p:cNvSpPr/>
          <p:nvPr/>
        </p:nvSpPr>
        <p:spPr>
          <a:xfrm>
            <a:off x="1298448" y="3605926"/>
            <a:ext cx="3174000" cy="1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 e abilità pregresse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8" name="Google Shape;348;p10"/>
          <p:cNvCxnSpPr/>
          <p:nvPr/>
        </p:nvCxnSpPr>
        <p:spPr>
          <a:xfrm>
            <a:off x="4609490" y="3203590"/>
            <a:ext cx="0" cy="2011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9" name="Google Shape;349;p10"/>
          <p:cNvSpPr/>
          <p:nvPr/>
        </p:nvSpPr>
        <p:spPr>
          <a:xfrm>
            <a:off x="4746650" y="3203590"/>
            <a:ext cx="3174000" cy="3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Aspetti motivazionali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0"/>
          <p:cNvSpPr/>
          <p:nvPr/>
        </p:nvSpPr>
        <p:spPr>
          <a:xfrm>
            <a:off x="4746650" y="3605926"/>
            <a:ext cx="3174000" cy="1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Desiderio di apprendere, autoefficacia, locus of control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1" name="Google Shape;351;p10"/>
          <p:cNvCxnSpPr/>
          <p:nvPr/>
        </p:nvCxnSpPr>
        <p:spPr>
          <a:xfrm>
            <a:off x="8057693" y="3203590"/>
            <a:ext cx="0" cy="2011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2" name="Google Shape;352;p10"/>
          <p:cNvSpPr/>
          <p:nvPr/>
        </p:nvSpPr>
        <p:spPr>
          <a:xfrm>
            <a:off x="8194853" y="3203590"/>
            <a:ext cx="3174000" cy="3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Contesto organizzativo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0"/>
          <p:cNvSpPr/>
          <p:nvPr/>
        </p:nvSpPr>
        <p:spPr>
          <a:xfrm>
            <a:off x="8194853" y="3605926"/>
            <a:ext cx="3174000" cy="1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Ruolo nel favorire l'apprendimento (centrale nel periodo successivo)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0" name="Google Shape;360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1" name="Google Shape;361;p11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2" name="Google Shape;362;p11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3" name="Google Shape;363;p11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1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1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11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1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1F6E68"/>
          </a:solidFill>
          <a:ln w="1522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1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1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1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1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1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1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1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IL “SOGGETTO ATTIVO” IN FORMAZIONE (ANNI '80)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modelli che cambiano la formazione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8" name="Google Shape;378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9" name="Google Shape;379;p11"/>
          <p:cNvSpPr/>
          <p:nvPr/>
        </p:nvSpPr>
        <p:spPr>
          <a:xfrm>
            <a:off x="1298448" y="18288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ciclo di apprendimento esperienziale (Kolb, 1985)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1"/>
          <p:cNvSpPr/>
          <p:nvPr/>
        </p:nvSpPr>
        <p:spPr>
          <a:xfrm>
            <a:off x="1298448" y="2194560"/>
            <a:ext cx="10070287" cy="883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Esperienza concreta → osservazione riflessiva → concettualizzazione astratta → sperimentazione attiva (Capitolo 17)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1" name="Google Shape;381;p11"/>
          <p:cNvCxnSpPr/>
          <p:nvPr/>
        </p:nvCxnSpPr>
        <p:spPr>
          <a:xfrm>
            <a:off x="1298448" y="31333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2" name="Google Shape;382;p11"/>
          <p:cNvSpPr/>
          <p:nvPr/>
        </p:nvSpPr>
        <p:spPr>
          <a:xfrm>
            <a:off x="1298448" y="316992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professionista riflessivo (Schön, 1983, 1987)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1"/>
          <p:cNvSpPr/>
          <p:nvPr/>
        </p:nvSpPr>
        <p:spPr>
          <a:xfrm>
            <a:off x="1298448" y="3535680"/>
            <a:ext cx="10070287" cy="883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riflessione come elemento centrale dell'apprendimento (Capitolo 17)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4" name="Google Shape;384;p11"/>
          <p:cNvCxnSpPr/>
          <p:nvPr/>
        </p:nvCxnSpPr>
        <p:spPr>
          <a:xfrm>
            <a:off x="1298448" y="44744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5" name="Google Shape;385;p11"/>
          <p:cNvSpPr/>
          <p:nvPr/>
        </p:nvSpPr>
        <p:spPr>
          <a:xfrm>
            <a:off x="1298448" y="45110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L'andragogia (Knowles, 1970, 1980)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11"/>
          <p:cNvSpPr/>
          <p:nvPr/>
        </p:nvSpPr>
        <p:spPr>
          <a:xfrm>
            <a:off x="1298448" y="4876800"/>
            <a:ext cx="10070287" cy="883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Gli adulti apprendono in modo autonomo e autodiretto, a partire da esperienze pregresse, con forte motivazione a risolvere problemi concreti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3" name="Google Shape;393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4" name="Google Shape;394;p12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5" name="Google Shape;395;p12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6" name="Google Shape;396;p12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2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2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12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2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1F6E68"/>
          </a:solidFill>
          <a:ln w="1522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12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12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12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12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12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12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12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12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IL “SOGGETTO ATTIVO” IN FORMAZIONE (ANNI '80)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processo di formazione si struttura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1" name="Google Shape;411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2" name="Google Shape;412;p12"/>
          <p:cNvSpPr/>
          <p:nvPr/>
        </p:nvSpPr>
        <p:spPr>
          <a:xfrm>
            <a:off x="1298448" y="1508760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Quaglino (1985, 2005) definisce e descrive, con uno sguardo psicologico, quattro fasi del processo formativo: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12"/>
          <p:cNvSpPr/>
          <p:nvPr/>
        </p:nvSpPr>
        <p:spPr>
          <a:xfrm>
            <a:off x="1298448" y="228600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12"/>
          <p:cNvSpPr/>
          <p:nvPr/>
        </p:nvSpPr>
        <p:spPr>
          <a:xfrm>
            <a:off x="1298448" y="228600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12"/>
          <p:cNvSpPr/>
          <p:nvPr/>
        </p:nvSpPr>
        <p:spPr>
          <a:xfrm>
            <a:off x="1773936" y="224028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Analisi dei fabbisogni formativi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12"/>
          <p:cNvSpPr/>
          <p:nvPr/>
        </p:nvSpPr>
        <p:spPr>
          <a:xfrm>
            <a:off x="1773936" y="2606040"/>
            <a:ext cx="9686239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 diversi livelli, in relazione a compiti, ruoli o aree, ma soprattutto agli obiettivi strategici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7" name="Google Shape;417;p12"/>
          <p:cNvCxnSpPr/>
          <p:nvPr/>
        </p:nvCxnSpPr>
        <p:spPr>
          <a:xfrm>
            <a:off x="1298448" y="31409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8" name="Google Shape;418;p12"/>
          <p:cNvSpPr/>
          <p:nvPr/>
        </p:nvSpPr>
        <p:spPr>
          <a:xfrm>
            <a:off x="1298448" y="322326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2"/>
          <p:cNvSpPr/>
          <p:nvPr/>
        </p:nvSpPr>
        <p:spPr>
          <a:xfrm>
            <a:off x="1298448" y="322326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2"/>
          <p:cNvSpPr/>
          <p:nvPr/>
        </p:nvSpPr>
        <p:spPr>
          <a:xfrm>
            <a:off x="1773936" y="317754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Macro e micro-progettazione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2"/>
          <p:cNvSpPr/>
          <p:nvPr/>
        </p:nvSpPr>
        <p:spPr>
          <a:xfrm>
            <a:off x="1773936" y="3543300"/>
            <a:ext cx="9686239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Fino all'individuazione di metodi e strumenti coerenti con gli obiettivi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2" name="Google Shape;422;p12"/>
          <p:cNvCxnSpPr/>
          <p:nvPr/>
        </p:nvCxnSpPr>
        <p:spPr>
          <a:xfrm>
            <a:off x="1298448" y="40782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3" name="Google Shape;423;p12"/>
          <p:cNvSpPr/>
          <p:nvPr/>
        </p:nvSpPr>
        <p:spPr>
          <a:xfrm>
            <a:off x="1298448" y="416052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12"/>
          <p:cNvSpPr/>
          <p:nvPr/>
        </p:nvSpPr>
        <p:spPr>
          <a:xfrm>
            <a:off x="1298448" y="416052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2"/>
          <p:cNvSpPr/>
          <p:nvPr/>
        </p:nvSpPr>
        <p:spPr>
          <a:xfrm>
            <a:off x="1773936" y="411480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Erogazione della formazione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2"/>
          <p:cNvSpPr/>
          <p:nvPr/>
        </p:nvSpPr>
        <p:spPr>
          <a:xfrm>
            <a:off x="1773936" y="4480560"/>
            <a:ext cx="9686239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Tecniche interpersonali in aula, dinamiche della formazione assistita da computer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7" name="Google Shape;427;p12"/>
          <p:cNvCxnSpPr/>
          <p:nvPr/>
        </p:nvCxnSpPr>
        <p:spPr>
          <a:xfrm>
            <a:off x="1298448" y="50154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8" name="Google Shape;428;p12"/>
          <p:cNvSpPr/>
          <p:nvPr/>
        </p:nvSpPr>
        <p:spPr>
          <a:xfrm>
            <a:off x="1298448" y="509778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12"/>
          <p:cNvSpPr/>
          <p:nvPr/>
        </p:nvSpPr>
        <p:spPr>
          <a:xfrm>
            <a:off x="1298448" y="50977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2"/>
          <p:cNvSpPr/>
          <p:nvPr/>
        </p:nvSpPr>
        <p:spPr>
          <a:xfrm>
            <a:off x="1773936" y="505206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Valutazione dei risultati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2"/>
          <p:cNvSpPr/>
          <p:nvPr/>
        </p:nvSpPr>
        <p:spPr>
          <a:xfrm>
            <a:off x="1773936" y="5417820"/>
            <a:ext cx="9686239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Estesa ai diversi livelli di Kirkpatrick, non più solo alla reazione immediata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8" name="Google Shape;438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9" name="Google Shape;439;p13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0" name="Google Shape;440;p13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1" name="Google Shape;441;p13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3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3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13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3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13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3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B4791F"/>
          </a:solidFill>
          <a:ln w="1522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13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13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13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3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3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13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1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FORMARE NEL CONTESTO (ANNI '90)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transfer climate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6" name="Google Shape;456;p1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7" name="Google Shape;457;p13"/>
          <p:cNvSpPr/>
          <p:nvPr/>
        </p:nvSpPr>
        <p:spPr>
          <a:xfrm>
            <a:off x="1252728" y="1271016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5400"/>
              <a:buFont typeface="Calibri"/>
              <a:buNone/>
            </a:pPr>
            <a:r>
              <a:rPr lang="en-US" sz="54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13"/>
          <p:cNvSpPr/>
          <p:nvPr/>
        </p:nvSpPr>
        <p:spPr>
          <a:xfrm>
            <a:off x="1755648" y="1508760"/>
            <a:ext cx="98874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Situazioni e conseguenze che inibiscono o facilitano il trasferimento di ciò che è stato appreso durante la formazione nella situazione lavorativa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600"/>
              <a:buFont typeface="Calibri"/>
              <a:buNone/>
            </a:pPr>
            <a:r>
              <a:rPr lang="en-US" sz="16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Rouiller, Goldstein, 1993, p. 379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9" name="Google Shape;459;p13"/>
          <p:cNvCxnSpPr/>
          <p:nvPr/>
        </p:nvCxnSpPr>
        <p:spPr>
          <a:xfrm>
            <a:off x="1298448" y="27432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0" name="Google Shape;460;p13"/>
          <p:cNvSpPr/>
          <p:nvPr/>
        </p:nvSpPr>
        <p:spPr>
          <a:xfrm>
            <a:off x="1298448" y="292608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Contesti organizzativi aperti, partecipativi, innovativi e accoglienti rispetto alla sperimentazione (e all'errore possibile) stimolano un orientamento positivo alla formazione, massimizzando partecipazione e qualità dei risultati.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13"/>
          <p:cNvSpPr/>
          <p:nvPr/>
        </p:nvSpPr>
        <p:spPr>
          <a:xfrm>
            <a:off x="1298448" y="411480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Elementi distintivi: centratura sugli obiettivi di apprendimento, supporto sociale, presenza di feedback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“costruttivi”</a:t>
            </a: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(Tracey, Tannenbaum, Kavanagh, 1995).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8" name="Google Shape;468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9" name="Google Shape;469;p14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0" name="Google Shape;470;p14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1" name="Google Shape;471;p14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14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14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14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14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14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14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B4791F"/>
          </a:solidFill>
          <a:ln w="1522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14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14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14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14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14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14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FORMARE NEL CONTESTO (ANNI '90)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Apprendimento trasformativo e learning organization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6" name="Google Shape;486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7" name="Google Shape;487;p14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Apprendimento trasformativo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14"/>
          <p:cNvSpPr/>
          <p:nvPr/>
        </p:nvSpPr>
        <p:spPr>
          <a:xfrm>
            <a:off x="1298448" y="2093976"/>
            <a:ext cx="489798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Jack Mezirow (1991, ma già delineato a fine anni '70): si afferma come teoria forte nell'ambito dell'apprendimento degli adulti (vedi Capitolo 17)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9" name="Google Shape;489;p14"/>
          <p:cNvCxnSpPr/>
          <p:nvPr/>
        </p:nvCxnSpPr>
        <p:spPr>
          <a:xfrm>
            <a:off x="6333592" y="1691640"/>
            <a:ext cx="0" cy="23774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0" name="Google Shape;490;p14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Learning organization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4"/>
          <p:cNvSpPr/>
          <p:nvPr/>
        </p:nvSpPr>
        <p:spPr>
          <a:xfrm>
            <a:off x="6470752" y="2093976"/>
            <a:ext cx="4897984" cy="197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afferma il concetto in questi anni, con l'idea di ambiente di lavoro ad apprendimento continuo (Rosow, Zager, 1988; vedi Capitolo 1)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2" name="Google Shape;492;p14"/>
          <p:cNvCxnSpPr/>
          <p:nvPr/>
        </p:nvCxnSpPr>
        <p:spPr>
          <a:xfrm>
            <a:off x="1298448" y="42519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3" name="Google Shape;493;p14"/>
          <p:cNvSpPr/>
          <p:nvPr/>
        </p:nvSpPr>
        <p:spPr>
          <a:xfrm>
            <a:off x="1298448" y="443484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tecniche formative si collocano sempre più nell'area dell'attivazione, piuttosto che dell'ascolto/contemplazione: le esperienze proposte si configurano come potenzialmente trasformative.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0" name="Google Shape;500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1" name="Google Shape;501;p15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2" name="Google Shape;502;p15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3" name="Google Shape;503;p15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15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15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15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15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15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15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15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15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5C7A5E"/>
          </a:solidFill>
          <a:ln w="1522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15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15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15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15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OLTRE L'INDIVIDUALE E L'AULA (2000-2020)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Formazione </a:t>
            </a:r>
            <a:r>
              <a:rPr lang="en-US" sz="2700" b="1" i="1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blended</a:t>
            </a: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interdisciplinarietà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8" name="Google Shape;518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9" name="Google Shape;519;p15"/>
          <p:cNvSpPr/>
          <p:nvPr/>
        </p:nvSpPr>
        <p:spPr>
          <a:xfrm>
            <a:off x="1298448" y="150876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Accanto alla formazione in presenza, si propongono gradualmente forme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remoto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sincrone o asincrone: dalla condivisione di materiali alla proposta di attività di autoriflessione ed esercitazione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spesso tra momenti in presenza (es. 2 giornate d’aula, un periodo di due settimane con attività da remoto, un’ulteriore giornata d’aula).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0" name="Google Shape;520;p15"/>
          <p:cNvCxnSpPr/>
          <p:nvPr/>
        </p:nvCxnSpPr>
        <p:spPr>
          <a:xfrm>
            <a:off x="1298448" y="2797426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1" name="Google Shape;521;p15"/>
          <p:cNvSpPr/>
          <p:nvPr/>
        </p:nvSpPr>
        <p:spPr>
          <a:xfrm>
            <a:off x="1298448" y="2788920"/>
            <a:ext cx="10344607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Crescente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interdisciplinarietà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(psicologia, andragogia, scienza dell'informazione, HRM) e affermarsi di metodologie individualizzate: percorsi individuali o di piccolo gruppo (family group), spesso on-the-job — tutoring, mentoring, counseling, coaching.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5"/>
          <p:cNvSpPr/>
          <p:nvPr/>
        </p:nvSpPr>
        <p:spPr>
          <a:xfrm>
            <a:off x="1298448" y="429768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Anche l'apprendimento “fuori dall'aula” diviene oggetto di studio, nella sua interazione tra fattori individuali, riflessione sull'esperienza e transfer climate.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9" name="Google Shape;529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0" name="Google Shape;530;p16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1" name="Google Shape;531;p16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2" name="Google Shape;532;p16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p16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16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16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16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16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16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16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16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5C7A5E"/>
          </a:solidFill>
          <a:ln w="1522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16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16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16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16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OLTRE L'INDIVIDUALE E L'AULA (2000-2020)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formazione esce dall'aula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7" name="Google Shape;547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8" name="Google Shape;548;p16"/>
          <p:cNvSpPr/>
          <p:nvPr/>
        </p:nvSpPr>
        <p:spPr>
          <a:xfrm>
            <a:off x="1298448" y="19202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Pratiche art-based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16"/>
          <p:cNvSpPr/>
          <p:nvPr/>
        </p:nvSpPr>
        <p:spPr>
          <a:xfrm>
            <a:off x="1298448" y="228600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Teatro (dalla fine degli anni '90; Piccardo, Pellicoro, 2008), cinema, e in generale pratiche “gamificate”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0" name="Google Shape;550;p16"/>
          <p:cNvCxnSpPr/>
          <p:nvPr/>
        </p:nvCxnSpPr>
        <p:spPr>
          <a:xfrm>
            <a:off x="1298448" y="29809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1" name="Google Shape;551;p16"/>
          <p:cNvSpPr/>
          <p:nvPr/>
        </p:nvSpPr>
        <p:spPr>
          <a:xfrm>
            <a:off x="1298448" y="301752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Pratiche outdoor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16"/>
          <p:cNvSpPr/>
          <p:nvPr/>
        </p:nvSpPr>
        <p:spPr>
          <a:xfrm>
            <a:off x="1298448" y="338328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Immersione in contesti nuovi e metaforici, a forte valore trasformativo, su tematiche ampie dei comportamenti organizzativi (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Papalia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2026</a:t>
            </a: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3" name="Google Shape;553;p16"/>
          <p:cNvCxnSpPr/>
          <p:nvPr/>
        </p:nvCxnSpPr>
        <p:spPr>
          <a:xfrm>
            <a:off x="1298448" y="42519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4" name="Google Shape;554;p16"/>
          <p:cNvSpPr/>
          <p:nvPr/>
        </p:nvSpPr>
        <p:spPr>
          <a:xfrm>
            <a:off x="1298448" y="443484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esce dall'aula sia per entrare pienamente nell'organizzazione (forme individualizzate, affiancamento on-the-job), sia per abitare spazi nuovi, esterni e all'aperto.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1" name="Google Shape;561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2" name="Google Shape;562;p17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3" name="Google Shape;563;p17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4" name="Google Shape;564;p17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17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17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7" name="Google Shape;567;p17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17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" name="Google Shape;569;p17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17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17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17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5C7A5E"/>
          </a:solidFill>
          <a:ln w="1522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7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17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7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17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OLTRE L'INDIVIDUALE E L'AULA (2000-2020)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Uno sguardo di sistema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9" name="Google Shape;579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0" name="Google Shape;580;p17"/>
          <p:cNvSpPr/>
          <p:nvPr/>
        </p:nvSpPr>
        <p:spPr>
          <a:xfrm>
            <a:off x="1298448" y="160020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L'analisi dei risultati della formazione si estende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livello di team di lavoro e di organizzazione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con uno sguardo che va oltre gli specifici obiettivi di apprendimento (Kim, Ployhart, 2014).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1" name="Google Shape;581;p17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2" name="Google Shape;582;p17"/>
          <p:cNvSpPr/>
          <p:nvPr/>
        </p:nvSpPr>
        <p:spPr>
          <a:xfrm>
            <a:off x="1298448" y="288036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è collocata pienamente in una </a:t>
            </a:r>
            <a:r>
              <a:rPr lang="en-US" sz="1800" b="1" i="1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cornice di sistema</a:t>
            </a: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leva per migliorare l'efficacia dei team e per far guadagnare vantaggi competitivi all'organizzazione (Noe, Clarke, Klein, 2014).</a:t>
            </a:r>
            <a:endParaRPr sz="1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9" name="Google Shape;589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0" name="Google Shape;590;p18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1" name="Google Shape;591;p18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2" name="Google Shape;592;p18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18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18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18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18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8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18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18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18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18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18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7A5C8E"/>
          </a:solidFill>
          <a:ln w="1522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18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18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6. DENTRO IL CAMBIAMENTO (2020-OGGI)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pandemia e la formazione da remoto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7" name="Google Shape;607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8" name="Google Shape;608;p18"/>
          <p:cNvSpPr/>
          <p:nvPr/>
        </p:nvSpPr>
        <p:spPr>
          <a:xfrm>
            <a:off x="1298448" y="1554480"/>
            <a:ext cx="1034460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Sebbene presente da tempo, la formazione da remoto ha avuto uno sviluppo senza precedenti durante il Covid: negli anni della pandemia la formazione è stata quasi esclusivamente da remoto.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9" name="Google Shape;609;p18"/>
          <p:cNvCxnSpPr/>
          <p:nvPr/>
        </p:nvCxnSpPr>
        <p:spPr>
          <a:xfrm>
            <a:off x="1298448" y="26517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0" name="Google Shape;610;p18"/>
          <p:cNvSpPr/>
          <p:nvPr/>
        </p:nvSpPr>
        <p:spPr>
          <a:xfrm>
            <a:off x="1298448" y="283464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 termine dell'emergenza </a:t>
            </a:r>
            <a:r>
              <a:rPr lang="en-US" sz="18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prevale la modalità </a:t>
            </a:r>
            <a:r>
              <a:rPr lang="en-US" sz="1800" b="1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blended</a:t>
            </a: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particolarmente utile per organizzazioni con team distribuiti su più sedi, anche internazionali.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18"/>
          <p:cNvSpPr/>
          <p:nvPr/>
        </p:nvSpPr>
        <p:spPr>
          <a:xfrm>
            <a:off x="1298448" y="384048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 diffondono percorsi più brevi e le “pillole” di formazione da remoto: vantaggiose per compatibilità e costi, ma spesso con contenuti superficiali che non presidiano la dimensione del setting (vedi Capitolo 11) e non garantiscono il “contenimento” necessario a consolidare l'apprendimento.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8" name="Google Shape;618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9" name="Google Shape;619;p19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0" name="Google Shape;620;p19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1" name="Google Shape;621;p19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19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19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4" name="Google Shape;624;p19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19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19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19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" name="Google Shape;628;p19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19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19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19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7A5C8E"/>
          </a:solidFill>
          <a:ln w="1522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19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19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6. DENTRO IL CAMBIAMENTO (2020-OGGI)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L'intelligenza artificiale: i vantaggi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6" name="Google Shape;636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7" name="Google Shape;637;p19"/>
          <p:cNvSpPr/>
          <p:nvPr/>
        </p:nvSpPr>
        <p:spPr>
          <a:xfrm>
            <a:off x="1298448" y="1463040"/>
            <a:ext cx="10344607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Chen (2024) — un quadro di riferimento articolato dei vantaggi attuali e potenziali dell'IA nella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19"/>
          <p:cNvSpPr/>
          <p:nvPr/>
        </p:nvSpPr>
        <p:spPr>
          <a:xfrm>
            <a:off x="1298448" y="2103120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Wingdings" pitchFamily="2" charset="2"/>
              <a:buChar char="ü"/>
            </a:pP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Personalizzazione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19"/>
          <p:cNvSpPr/>
          <p:nvPr/>
        </p:nvSpPr>
        <p:spPr>
          <a:xfrm>
            <a:off x="1298448" y="2468880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Monitoraggio dei progressi, adattamento allo stile di apprendimento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0" name="Google Shape;640;p19"/>
          <p:cNvCxnSpPr/>
          <p:nvPr/>
        </p:nvCxnSpPr>
        <p:spPr>
          <a:xfrm>
            <a:off x="1298448" y="357530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41" name="Google Shape;641;p19"/>
          <p:cNvCxnSpPr/>
          <p:nvPr/>
        </p:nvCxnSpPr>
        <p:spPr>
          <a:xfrm>
            <a:off x="6333592" y="2103120"/>
            <a:ext cx="0" cy="13258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2" name="Google Shape;642;p19"/>
          <p:cNvSpPr/>
          <p:nvPr/>
        </p:nvSpPr>
        <p:spPr>
          <a:xfrm>
            <a:off x="6470752" y="2103120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Wingdings" pitchFamily="2" charset="2"/>
              <a:buChar char="ü"/>
            </a:pP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Accessibilità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scalabilità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19"/>
          <p:cNvSpPr/>
          <p:nvPr/>
        </p:nvSpPr>
        <p:spPr>
          <a:xfrm>
            <a:off x="6470752" y="2468880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Soprattutto nelle grandi aziende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4" name="Google Shape;644;p19"/>
          <p:cNvCxnSpPr/>
          <p:nvPr/>
        </p:nvCxnSpPr>
        <p:spPr>
          <a:xfrm>
            <a:off x="6470752" y="357530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5" name="Google Shape;645;p19"/>
          <p:cNvSpPr/>
          <p:nvPr/>
        </p:nvSpPr>
        <p:spPr>
          <a:xfrm>
            <a:off x="1298448" y="3611880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Wingdings" pitchFamily="2" charset="2"/>
              <a:buChar char="ü"/>
            </a:pP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Identificazione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bisogni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19"/>
          <p:cNvSpPr/>
          <p:nvPr/>
        </p:nvSpPr>
        <p:spPr>
          <a:xfrm>
            <a:off x="1298448" y="3977640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Tramite l'utilizzo di algoritmi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47" name="Google Shape;647;p19"/>
          <p:cNvCxnSpPr/>
          <p:nvPr/>
        </p:nvCxnSpPr>
        <p:spPr>
          <a:xfrm>
            <a:off x="6333592" y="3611880"/>
            <a:ext cx="0" cy="13258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8" name="Google Shape;648;p19"/>
          <p:cNvSpPr/>
          <p:nvPr/>
        </p:nvSpPr>
        <p:spPr>
          <a:xfrm>
            <a:off x="6470752" y="3611880"/>
            <a:ext cx="489798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Wingdings" pitchFamily="2" charset="2"/>
              <a:buChar char="ü"/>
            </a:pPr>
            <a:r>
              <a:rPr lang="en-US" sz="1900" b="1" i="0" u="none" strike="noStrike" cap="none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Feedback </a:t>
            </a:r>
            <a:r>
              <a:rPr lang="en-US" sz="1900" b="1" i="0" u="none" strike="noStrike" cap="none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immediato</a:t>
            </a:r>
            <a:endParaRPr sz="19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19"/>
          <p:cNvSpPr/>
          <p:nvPr/>
        </p:nvSpPr>
        <p:spPr>
          <a:xfrm>
            <a:off x="6470752" y="3977640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Maggiore engagement ed efficacia dell'apprendimento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6" name="Google Shape;656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7" name="Google Shape;657;p20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8" name="Google Shape;658;p20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9" name="Google Shape;659;p20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20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20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20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" name="Google Shape;663;p20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20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20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20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20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FFFFFF"/>
          </a:solidFill>
          <a:ln w="152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" name="Google Shape;668;p20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20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7A5C8E"/>
          </a:solidFill>
          <a:ln w="1522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20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20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700"/>
              <a:buFont typeface="Calibri"/>
              <a:buNone/>
            </a:pPr>
            <a:r>
              <a:rPr lang="en-US" sz="17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6. DENTRO IL CAMBIAMENTO (2020-OGGI)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3" name="Google Shape;673;p2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L'intelligenza artificiale: rischi e domande aperte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4" name="Google Shape;674;p2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5" name="Google Shape;675;p20"/>
          <p:cNvSpPr/>
          <p:nvPr/>
        </p:nvSpPr>
        <p:spPr>
          <a:xfrm>
            <a:off x="1298448" y="1691640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6" name="Google Shape;676;p20"/>
          <p:cNvSpPr/>
          <p:nvPr/>
        </p:nvSpPr>
        <p:spPr>
          <a:xfrm>
            <a:off x="1591056" y="1691640"/>
            <a:ext cx="10051999" cy="850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Algoritmi non progettati eticamente possono riprodurre o amplificare bias; problemi di privacy e questioni legali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20"/>
          <p:cNvSpPr/>
          <p:nvPr/>
        </p:nvSpPr>
        <p:spPr>
          <a:xfrm>
            <a:off x="1298448" y="2404872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" name="Google Shape;678;p20"/>
          <p:cNvSpPr/>
          <p:nvPr/>
        </p:nvSpPr>
        <p:spPr>
          <a:xfrm>
            <a:off x="1591056" y="2404872"/>
            <a:ext cx="10051999" cy="850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Rischio di perdita di agency dei discenti, che possono divenire de-responsabilizzati e demotivati ad apprendere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20"/>
          <p:cNvSpPr/>
          <p:nvPr/>
        </p:nvSpPr>
        <p:spPr>
          <a:xfrm>
            <a:off x="1298448" y="3118104"/>
            <a:ext cx="2743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A5C8E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7A5C8E"/>
                </a:solidFill>
                <a:latin typeface="Calibri"/>
                <a:ea typeface="Calibri"/>
                <a:cs typeface="Calibri"/>
                <a:sym typeface="Calibri"/>
              </a:rPr>
              <a:t>—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" name="Google Shape;680;p20"/>
          <p:cNvSpPr/>
          <p:nvPr/>
        </p:nvSpPr>
        <p:spPr>
          <a:xfrm>
            <a:off x="1591056" y="3118104"/>
            <a:ext cx="10051999" cy="850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Dipendenza tecnologica: individui e organizzazioni possono perdere competenze se delegano eccessivamente all'IA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1" name="Google Shape;681;p20"/>
          <p:cNvCxnSpPr/>
          <p:nvPr/>
        </p:nvCxnSpPr>
        <p:spPr>
          <a:xfrm>
            <a:off x="1298448" y="41148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2" name="Google Shape;682;p20"/>
          <p:cNvSpPr/>
          <p:nvPr/>
        </p:nvSpPr>
        <p:spPr>
          <a:xfrm>
            <a:off x="1298448" y="4297680"/>
            <a:ext cx="1034460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b="0" i="1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è della dimensione relazionale della formazione? Un apprendimento impersonale, fuori dalle dinamiche di interazione sociale, quale forza e profondità avrà? Domande aperte per la ricerca futura.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9" name="Google Shape;689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0" name="Google Shape;690;p21"/>
          <p:cNvSpPr/>
          <p:nvPr/>
        </p:nvSpPr>
        <p:spPr>
          <a:xfrm>
            <a:off x="0" y="320040"/>
            <a:ext cx="9144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1" name="Google Shape;691;p21"/>
          <p:cNvCxnSpPr/>
          <p:nvPr/>
        </p:nvCxnSpPr>
        <p:spPr>
          <a:xfrm>
            <a:off x="457200" y="2103120"/>
            <a:ext cx="0" cy="265176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2" name="Google Shape;692;p21"/>
          <p:cNvSpPr/>
          <p:nvPr/>
        </p:nvSpPr>
        <p:spPr>
          <a:xfrm>
            <a:off x="292608" y="1938528"/>
            <a:ext cx="329184" cy="329184"/>
          </a:xfrm>
          <a:prstGeom prst="ellipse">
            <a:avLst/>
          </a:prstGeom>
          <a:solidFill>
            <a:srgbClr val="8A1F2B"/>
          </a:solidFill>
          <a:ln w="1522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21"/>
          <p:cNvSpPr/>
          <p:nvPr/>
        </p:nvSpPr>
        <p:spPr>
          <a:xfrm>
            <a:off x="292608" y="193852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" name="Google Shape;694;p21"/>
          <p:cNvSpPr/>
          <p:nvPr/>
        </p:nvSpPr>
        <p:spPr>
          <a:xfrm>
            <a:off x="292608" y="2468880"/>
            <a:ext cx="329184" cy="329184"/>
          </a:xfrm>
          <a:prstGeom prst="ellipse">
            <a:avLst/>
          </a:prstGeom>
          <a:solidFill>
            <a:srgbClr val="35486B"/>
          </a:solidFill>
          <a:ln w="1522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21"/>
          <p:cNvSpPr/>
          <p:nvPr/>
        </p:nvSpPr>
        <p:spPr>
          <a:xfrm>
            <a:off x="292608" y="24688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Google Shape;696;p21"/>
          <p:cNvSpPr/>
          <p:nvPr/>
        </p:nvSpPr>
        <p:spPr>
          <a:xfrm>
            <a:off x="292608" y="2999232"/>
            <a:ext cx="329184" cy="329184"/>
          </a:xfrm>
          <a:prstGeom prst="ellipse">
            <a:avLst/>
          </a:prstGeom>
          <a:solidFill>
            <a:srgbClr val="1F6E68"/>
          </a:solidFill>
          <a:ln w="1522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" name="Google Shape;697;p21"/>
          <p:cNvSpPr/>
          <p:nvPr/>
        </p:nvSpPr>
        <p:spPr>
          <a:xfrm>
            <a:off x="292608" y="2999232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" name="Google Shape;698;p21"/>
          <p:cNvSpPr/>
          <p:nvPr/>
        </p:nvSpPr>
        <p:spPr>
          <a:xfrm>
            <a:off x="292608" y="3529584"/>
            <a:ext cx="329184" cy="329184"/>
          </a:xfrm>
          <a:prstGeom prst="ellipse">
            <a:avLst/>
          </a:prstGeom>
          <a:solidFill>
            <a:srgbClr val="B4791F"/>
          </a:solidFill>
          <a:ln w="1522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" name="Google Shape;699;p21"/>
          <p:cNvSpPr/>
          <p:nvPr/>
        </p:nvSpPr>
        <p:spPr>
          <a:xfrm>
            <a:off x="292608" y="3529584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0" name="Google Shape;700;p21"/>
          <p:cNvSpPr/>
          <p:nvPr/>
        </p:nvSpPr>
        <p:spPr>
          <a:xfrm>
            <a:off x="292608" y="4059936"/>
            <a:ext cx="329184" cy="329184"/>
          </a:xfrm>
          <a:prstGeom prst="ellipse">
            <a:avLst/>
          </a:prstGeom>
          <a:solidFill>
            <a:srgbClr val="5C7A5E"/>
          </a:solidFill>
          <a:ln w="1522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" name="Google Shape;701;p21"/>
          <p:cNvSpPr/>
          <p:nvPr/>
        </p:nvSpPr>
        <p:spPr>
          <a:xfrm>
            <a:off x="292608" y="4059936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" name="Google Shape;702;p21"/>
          <p:cNvSpPr/>
          <p:nvPr/>
        </p:nvSpPr>
        <p:spPr>
          <a:xfrm>
            <a:off x="292608" y="4590288"/>
            <a:ext cx="329184" cy="329184"/>
          </a:xfrm>
          <a:prstGeom prst="ellipse">
            <a:avLst/>
          </a:prstGeom>
          <a:solidFill>
            <a:srgbClr val="7A5C8E"/>
          </a:solidFill>
          <a:ln w="15225" cap="flat" cmpd="sng">
            <a:solidFill>
              <a:srgbClr val="7A5C8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" name="Google Shape;703;p21"/>
          <p:cNvSpPr/>
          <p:nvPr/>
        </p:nvSpPr>
        <p:spPr>
          <a:xfrm>
            <a:off x="292608" y="4590288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Calibri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" name="Google Shape;704;p21"/>
          <p:cNvSpPr/>
          <p:nvPr/>
        </p:nvSpPr>
        <p:spPr>
          <a:xfrm>
            <a:off x="0" y="640080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5" name="Google Shape;705;p21"/>
          <p:cNvCxnSpPr/>
          <p:nvPr/>
        </p:nvCxnSpPr>
        <p:spPr>
          <a:xfrm>
            <a:off x="1115568" y="1119628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6" name="Google Shape;706;p21"/>
          <p:cNvSpPr/>
          <p:nvPr/>
        </p:nvSpPr>
        <p:spPr>
          <a:xfrm>
            <a:off x="1536192" y="1773521"/>
            <a:ext cx="5017559" cy="3512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sei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fasi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principali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storia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psicologia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e quale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criterio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distingue?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tratti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caratterizzano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lo “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stato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nascente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(1917-1959), 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segnali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 fine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periodo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la social learning theory ha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influenzato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anni '60 e '70?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cos'è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trainability secondo Noe (1986), e da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componenti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dipende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sz="1400" u="none" strike="noStrike" cap="none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teorici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(Kolb, Schön, Knowles)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trasformano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u="none" strike="noStrike" cap="none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negli</a:t>
            </a:r>
            <a:r>
              <a:rPr lang="en-US" sz="1800" u="none" strike="noStrike" cap="none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anni '80?</a:t>
            </a:r>
            <a:endParaRPr sz="1800" u="none" strike="noStrike" cap="none" dirty="0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u="none" strike="noStrike" cap="none" dirty="0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  <p:sp>
        <p:nvSpPr>
          <p:cNvPr id="707" name="Google Shape;707;p21"/>
          <p:cNvSpPr/>
          <p:nvPr/>
        </p:nvSpPr>
        <p:spPr>
          <a:xfrm>
            <a:off x="1591056" y="2624328"/>
            <a:ext cx="10051999" cy="64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" name="Google Shape;708;p21"/>
          <p:cNvSpPr/>
          <p:nvPr/>
        </p:nvSpPr>
        <p:spPr>
          <a:xfrm>
            <a:off x="1591056" y="4672584"/>
            <a:ext cx="10051999" cy="649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21"/>
          <p:cNvSpPr/>
          <p:nvPr/>
        </p:nvSpPr>
        <p:spPr>
          <a:xfrm>
            <a:off x="2354269" y="537639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</a:t>
            </a:r>
            <a:r>
              <a:rPr lang="en-US" sz="2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rilevanti</a:t>
            </a:r>
            <a:r>
              <a:rPr lang="en-US" sz="2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su</a:t>
            </a:r>
            <a:r>
              <a:rPr lang="en-US" sz="2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cui </a:t>
            </a:r>
            <a:r>
              <a:rPr lang="en-US" sz="28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focalizzare</a:t>
            </a:r>
            <a:r>
              <a:rPr lang="en-US" sz="2800" b="1" i="0" u="none" strike="noStrike" cap="none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lo studio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1" name="Google Shape;711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0238" y="266551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712" name="Google Shape;712;p21"/>
          <p:cNvSpPr/>
          <p:nvPr/>
        </p:nvSpPr>
        <p:spPr>
          <a:xfrm>
            <a:off x="6645496" y="1773521"/>
            <a:ext cx="5089304" cy="3512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quattro fasi del processo di formazione descritte da Quaglino?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cos'è il transfer climate, e quali elementi lo caratterizzano secondo Rouiller e Goldstein?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che modo la formazione “esce dall'aula” nei primi due decenni del 2000?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cambiamenti nella formazione sono stati determinati dalla pandemia da Covid-19?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342900" marR="0" lvl="0" indent="-3429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u="none" strike="noStrike" cap="none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i principali vantaggi e rischi dell'intelligenza artificiale applicata alla formazione, secondo Chen (2024)?</a:t>
            </a:r>
            <a:endParaRPr sz="1400" u="none" strike="noStrike" cap="none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u="none" strike="noStrike" cap="none">
              <a:solidFill>
                <a:schemeClr val="dk1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2354</Words>
  <Application>Microsoft Macintosh PowerPoint</Application>
  <PresentationFormat>Widescreen</PresentationFormat>
  <Paragraphs>379</Paragraphs>
  <Slides>21</Slides>
  <Notes>21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MLF</cp:lastModifiedBy>
  <cp:revision>2</cp:revision>
  <dcterms:created xsi:type="dcterms:W3CDTF">2026-08-05T13:20:28Z</dcterms:created>
  <dcterms:modified xsi:type="dcterms:W3CDTF">2026-08-22T15:32:50Z</dcterms:modified>
</cp:coreProperties>
</file>