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953" userDrawn="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7" roundtripDataSignature="AMtx7mhSLp5eFPWwq+BaJQ8XhEjyG5Jq1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4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howGuides="1">
      <p:cViewPr varScale="1">
        <p:scale>
          <a:sx n="119" d="100"/>
          <a:sy n="119" d="100"/>
        </p:scale>
        <p:origin x="760" y="192"/>
      </p:cViewPr>
      <p:guideLst>
        <p:guide orient="horz" pos="2160"/>
        <p:guide pos="395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7" Type="http://customschemas.google.com/relationships/presentationmetadata" Target="meta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" name="Google Shape;31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9" name="Google Shape;59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82" name="Google Shape;82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6" name="Google Shape;106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0" name="Google Shape;170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6" name="Google Shape;206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5" name="Google Shape;255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78" name="Google Shape;278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12" name="Google Shape;312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3" name="Google Shape;363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7" name="Google Shape;387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8" name="Google Shape;388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10" name="Google Shape;410;p1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1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32" name="Google Shape;432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55" name="Google Shape;455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15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79" name="Google Shape;479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16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1" name="Google Shape;501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2" name="Google Shape;502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23" name="Google Shape;523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46" name="Google Shape;546;p2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2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1298448" y="1874520"/>
            <a:ext cx="10344607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800"/>
              <a:buFont typeface="Calibri"/>
              <a:buNone/>
            </a:pPr>
            <a:r>
              <a:rPr lang="en-US" sz="3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Processi riflessivi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800"/>
              <a:buFont typeface="Calibri"/>
              <a:buNone/>
            </a:pPr>
            <a:r>
              <a:rPr lang="en-US" sz="3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 apprendimento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" name="Google Shape;25;p1"/>
          <p:cNvCxnSpPr/>
          <p:nvPr/>
        </p:nvCxnSpPr>
        <p:spPr>
          <a:xfrm>
            <a:off x="1298448" y="324612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" name="Google Shape;26;p1"/>
          <p:cNvSpPr/>
          <p:nvPr/>
        </p:nvSpPr>
        <p:spPr>
          <a:xfrm>
            <a:off x="1298448" y="342900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14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1298448" y="384048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Mara Gorli, Laura Galuppo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" name="Google Shape;35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" name="Google Shape;36;p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" name="Google Shape;37;p2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" name="Google Shape;38;p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41;p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" name="Google Shape;45;p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" name="Google Shape;46;p2"/>
          <p:cNvSpPr/>
          <p:nvPr/>
        </p:nvSpPr>
        <p:spPr>
          <a:xfrm>
            <a:off x="1298448" y="178308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Riflessione e riflessività: un'intersezione di significati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1298448" y="2082580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Due concetti, due epistemologie, due livelli di apprendimento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" name="Google Shape;48;p2"/>
          <p:cNvCxnSpPr/>
          <p:nvPr/>
        </p:nvCxnSpPr>
        <p:spPr>
          <a:xfrm>
            <a:off x="1298448" y="28437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" name="Google Shape;49;p2"/>
          <p:cNvSpPr/>
          <p:nvPr/>
        </p:nvSpPr>
        <p:spPr>
          <a:xfrm>
            <a:off x="1298448" y="288036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Apprendere dall'esperienza a livello individuale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1298448" y="3166608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Dewey, Kolb, Schön, Mezirow, Mortari: la riflessione sulla propria prassi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" name="Google Shape;51;p2"/>
          <p:cNvCxnSpPr/>
          <p:nvPr/>
        </p:nvCxnSpPr>
        <p:spPr>
          <a:xfrm>
            <a:off x="1298448" y="394106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" name="Google Shape;52;p2"/>
          <p:cNvSpPr/>
          <p:nvPr/>
        </p:nvSpPr>
        <p:spPr>
          <a:xfrm>
            <a:off x="1298448" y="39776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Verso l'apprendimento sociale e organizzativo: la reflexivity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1298448" y="4263888"/>
            <a:ext cx="1007028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Cunliffe ed Easterby-Smith, la tradizione del Tavistock Institute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4" name="Google Shape;54;p2"/>
          <p:cNvGrpSpPr/>
          <p:nvPr/>
        </p:nvGrpSpPr>
        <p:grpSpPr>
          <a:xfrm>
            <a:off x="283464" y="2340864"/>
            <a:ext cx="347472" cy="347472"/>
            <a:chOff x="283464" y="2340864"/>
            <a:chExt cx="347472" cy="347472"/>
          </a:xfrm>
        </p:grpSpPr>
        <p:sp>
          <p:nvSpPr>
            <p:cNvPr id="55" name="Google Shape;55;p2"/>
            <p:cNvSpPr/>
            <p:nvPr/>
          </p:nvSpPr>
          <p:spPr>
            <a:xfrm>
              <a:off x="283464" y="2340864"/>
              <a:ext cx="347472" cy="347472"/>
            </a:xfrm>
            <a:prstGeom prst="ellipse">
              <a:avLst/>
            </a:prstGeom>
            <a:solidFill>
              <a:srgbClr val="8A1F2B"/>
            </a:solidFill>
            <a:ln w="15875" cap="flat" cmpd="sng">
              <a:solidFill>
                <a:srgbClr val="8A1F2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283464" y="2340864"/>
              <a:ext cx="347472" cy="34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12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" name="Google Shape;63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" name="Google Shape;64;p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" name="Google Shape;65;p3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66" name="Google Shape;66;p3"/>
          <p:cNvGrpSpPr/>
          <p:nvPr/>
        </p:nvGrpSpPr>
        <p:grpSpPr>
          <a:xfrm>
            <a:off x="283464" y="2340864"/>
            <a:ext cx="347472" cy="347472"/>
            <a:chOff x="283464" y="2340864"/>
            <a:chExt cx="347472" cy="347472"/>
          </a:xfrm>
        </p:grpSpPr>
        <p:sp>
          <p:nvSpPr>
            <p:cNvPr id="67" name="Google Shape;67;p3"/>
            <p:cNvSpPr/>
            <p:nvPr/>
          </p:nvSpPr>
          <p:spPr>
            <a:xfrm>
              <a:off x="283464" y="2340864"/>
              <a:ext cx="347472" cy="347472"/>
            </a:xfrm>
            <a:prstGeom prst="ellipse">
              <a:avLst/>
            </a:prstGeom>
            <a:solidFill>
              <a:srgbClr val="8A1F2B"/>
            </a:solidFill>
            <a:ln w="15875" cap="flat" cmpd="sng">
              <a:solidFill>
                <a:srgbClr val="8A1F2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68;p3"/>
            <p:cNvSpPr/>
            <p:nvPr/>
          </p:nvSpPr>
          <p:spPr>
            <a:xfrm>
              <a:off x="283464" y="2340864"/>
              <a:ext cx="347472" cy="34747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200"/>
                <a:buFont typeface="Calibri"/>
                <a:buNone/>
              </a:pPr>
              <a:r>
                <a:rPr lang="en-US" sz="1200" b="1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9" name="Google Shape;69;p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UN'INTERSEZIONE DI SIGNIFICATI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Riflessione e riflessività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6" name="Google Shape;76;p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7" name="Google Shape;77;p3"/>
          <p:cNvSpPr/>
          <p:nvPr/>
        </p:nvSpPr>
        <p:spPr>
          <a:xfrm>
            <a:off x="1298449" y="1508760"/>
            <a:ext cx="9475568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Dall'etimologia di re-flecto (“volgere indietro”), il riflettere è una disposizione mentale e relazionale che consente di interrogare, discernere, rielaborare le proprie interpretazioni e azioni, generando una comprensione più profonda dell'esperienza vissuta.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8" name="Google Shape;78;p3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9" name="Google Shape;79;p3"/>
          <p:cNvSpPr/>
          <p:nvPr/>
        </p:nvSpPr>
        <p:spPr>
          <a:xfrm>
            <a:off x="1298448" y="3255264"/>
            <a:ext cx="9661100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Perché l'esperienza diventi occasione di apprendimento è necessario un atto intenzionale di ragione riflessiva: essere “pensosamente presenti dentro l'esperienza”</a:t>
            </a:r>
            <a:r>
              <a:rPr lang="en-US" sz="14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[Mortari, 2007, p. 13]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7" name="Google Shape;87;p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8" name="Google Shape;88;p4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9" name="Google Shape;89;p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UN'INTERSEZIONE DI SIGNIFICATI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processi, due epistemologie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8" name="Google Shape;98;p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9" name="Google Shape;99;p4"/>
          <p:cNvSpPr/>
          <p:nvPr/>
        </p:nvSpPr>
        <p:spPr>
          <a:xfrm>
            <a:off x="1298448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Riflessione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4"/>
          <p:cNvSpPr/>
          <p:nvPr/>
        </p:nvSpPr>
        <p:spPr>
          <a:xfrm>
            <a:off x="1298448" y="2093976"/>
            <a:ext cx="4797546" cy="1728216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Livello individuale: forma del pensiero e meta-cognizione. Presuppone una separazione tra soggetto che riflette e realtà osservata — un “uscire da sé” per osservare il mondo</a:t>
            </a:r>
            <a:endParaRPr sz="18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1" name="Google Shape;101;p4"/>
          <p:cNvCxnSpPr/>
          <p:nvPr/>
        </p:nvCxnSpPr>
        <p:spPr>
          <a:xfrm>
            <a:off x="6333592" y="1691640"/>
            <a:ext cx="0" cy="292608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2" name="Google Shape;102;p4"/>
          <p:cNvSpPr/>
          <p:nvPr/>
        </p:nvSpPr>
        <p:spPr>
          <a:xfrm>
            <a:off x="6470752" y="1691640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Riflessività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4"/>
          <p:cNvSpPr/>
          <p:nvPr/>
        </p:nvSpPr>
        <p:spPr>
          <a:xfrm>
            <a:off x="6470752" y="2093976"/>
            <a:ext cx="4806838" cy="1554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Livello, relazionale, gruppale e organizzativo. Epistemologia socio-costruzionista: interrogare il nostro modo di dare senso al reale modifica il reale stesso</a:t>
            </a:r>
            <a:endParaRPr sz="18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0" name="Google Shape;110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1" name="Google Shape;111;p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12" name="Google Shape;112;p5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13" name="Google Shape;113;p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APPRENDERE DALL'ESPERIENZA A LIVELLO INDIVIDUALE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John Dewey: la riflessione come pensiero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2" name="Google Shape;122;p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3" name="Google Shape;123;p5"/>
          <p:cNvSpPr/>
          <p:nvPr/>
        </p:nvSpPr>
        <p:spPr>
          <a:xfrm>
            <a:off x="1298449" y="1508760"/>
            <a:ext cx="9780368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Dewey [1933] descrive la riflessione come processo sistematico di osservazione, analisi e valutazione delle esperienze, per verificare la validità delle proprie comprensioni.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4" name="Google Shape;124;p5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5" name="Google Shape;125;p5"/>
          <p:cNvSpPr/>
          <p:nvPr/>
        </p:nvSpPr>
        <p:spPr>
          <a:xfrm>
            <a:off x="1298449" y="2788920"/>
            <a:ext cx="10244194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processo si attiva a fronte di un </a:t>
            </a:r>
            <a:r>
              <a:rPr lang="en-US" sz="1900" b="1" i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“disagio cognitivo”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una situazione di incertezza genera il desiderio di superarla attraverso ricerca e problem solving, fino a elaborare decisioni e azioni “intelligenti”.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5"/>
          <p:cNvSpPr/>
          <p:nvPr/>
        </p:nvSpPr>
        <p:spPr>
          <a:xfrm>
            <a:off x="1298449" y="4114800"/>
            <a:ext cx="10344606" cy="934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7F7F7F"/>
              </a:buClr>
              <a:buSzPts val="1800"/>
              <a:buFont typeface="Calibri"/>
              <a:buNone/>
            </a:pP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Esempio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— un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formatore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invita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manager a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rievocare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decisione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difficile,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esplorando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il “disagio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cognitivo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”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provato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e le alternative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allora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non considerate: la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riflessione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diventa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allenamento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all'intelligenza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decisionale</a:t>
            </a:r>
            <a:r>
              <a:rPr lang="en-US" sz="1800" i="1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7"/>
          <p:cNvSpPr/>
          <p:nvPr/>
        </p:nvSpPr>
        <p:spPr>
          <a:xfrm>
            <a:off x="6459086" y="3997671"/>
            <a:ext cx="1573967" cy="1567306"/>
          </a:xfrm>
          <a:prstGeom prst="teardrop">
            <a:avLst>
              <a:gd name="adj" fmla="val 100000"/>
            </a:avLst>
          </a:prstGeom>
          <a:solidFill>
            <a:srgbClr val="E4DFEC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7"/>
          <p:cNvSpPr/>
          <p:nvPr/>
        </p:nvSpPr>
        <p:spPr>
          <a:xfrm rot="-5400000">
            <a:off x="8110442" y="4001002"/>
            <a:ext cx="1573967" cy="1567306"/>
          </a:xfrm>
          <a:prstGeom prst="teardrop">
            <a:avLst>
              <a:gd name="adj" fmla="val 100000"/>
            </a:avLst>
          </a:prstGeom>
          <a:solidFill>
            <a:srgbClr val="EBF2DF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7"/>
          <p:cNvSpPr/>
          <p:nvPr/>
        </p:nvSpPr>
        <p:spPr>
          <a:xfrm rot="10800000">
            <a:off x="8113772" y="2335012"/>
            <a:ext cx="1573967" cy="1567306"/>
          </a:xfrm>
          <a:prstGeom prst="teardrop">
            <a:avLst>
              <a:gd name="adj" fmla="val 100000"/>
            </a:avLst>
          </a:prstGeom>
          <a:solidFill>
            <a:srgbClr val="F2DDDC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7"/>
          <p:cNvSpPr/>
          <p:nvPr/>
        </p:nvSpPr>
        <p:spPr>
          <a:xfrm rot="5400000">
            <a:off x="6452267" y="2335012"/>
            <a:ext cx="1573967" cy="1567306"/>
          </a:xfrm>
          <a:prstGeom prst="teardrop">
            <a:avLst>
              <a:gd name="adj" fmla="val 100000"/>
            </a:avLst>
          </a:prstGeom>
          <a:solidFill>
            <a:srgbClr val="DDE7F2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8" name="Google Shape;178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9" name="Google Shape;179;p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0" name="Google Shape;180;p7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1" name="Google Shape;181;p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APPRENDERE DALL'ESPERIENZA A LIVELLO INDIVIDUALE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David Kolb: il ciclo dell'apprendimento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0" name="Google Shape;190;p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1" name="Google Shape;191;p7"/>
          <p:cNvSpPr/>
          <p:nvPr/>
        </p:nvSpPr>
        <p:spPr>
          <a:xfrm>
            <a:off x="1335518" y="1680696"/>
            <a:ext cx="2574410" cy="17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Kolb [1984] definisce l'apprendimento come un processo ciclico, generato dall'alternarsi ricorsivo di quattro fasi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7"/>
          <p:cNvSpPr txBox="1"/>
          <p:nvPr/>
        </p:nvSpPr>
        <p:spPr>
          <a:xfrm>
            <a:off x="6938495" y="1108818"/>
            <a:ext cx="216848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ESPERIENZA CONCRETA</a:t>
            </a:r>
            <a:endParaRPr sz="1800" dirty="0"/>
          </a:p>
        </p:txBody>
      </p:sp>
      <p:sp>
        <p:nvSpPr>
          <p:cNvPr id="193" name="Google Shape;193;p7"/>
          <p:cNvSpPr txBox="1"/>
          <p:nvPr/>
        </p:nvSpPr>
        <p:spPr>
          <a:xfrm>
            <a:off x="9768458" y="3317921"/>
            <a:ext cx="2168484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OSSERVAZIONE RIFLESSIVA</a:t>
            </a:r>
            <a:endParaRPr sz="1800" dirty="0"/>
          </a:p>
        </p:txBody>
      </p:sp>
      <p:sp>
        <p:nvSpPr>
          <p:cNvPr id="194" name="Google Shape;194;p7"/>
          <p:cNvSpPr txBox="1"/>
          <p:nvPr/>
        </p:nvSpPr>
        <p:spPr>
          <a:xfrm>
            <a:off x="6455597" y="5653798"/>
            <a:ext cx="313428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CONCETTUALIZZAZIONE ASTRATTA</a:t>
            </a:r>
            <a:endParaRPr sz="1800" dirty="0"/>
          </a:p>
        </p:txBody>
      </p:sp>
      <p:sp>
        <p:nvSpPr>
          <p:cNvPr id="195" name="Google Shape;195;p7"/>
          <p:cNvSpPr txBox="1"/>
          <p:nvPr/>
        </p:nvSpPr>
        <p:spPr>
          <a:xfrm>
            <a:off x="3847074" y="3224599"/>
            <a:ext cx="2550261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SPERIMENTAZIONE ATTIVA</a:t>
            </a:r>
            <a:endParaRPr sz="1800" dirty="0"/>
          </a:p>
        </p:txBody>
      </p:sp>
      <p:sp>
        <p:nvSpPr>
          <p:cNvPr id="196" name="Google Shape;196;p7"/>
          <p:cNvSpPr txBox="1"/>
          <p:nvPr/>
        </p:nvSpPr>
        <p:spPr>
          <a:xfrm>
            <a:off x="8174172" y="3050937"/>
            <a:ext cx="127343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divergente</a:t>
            </a:r>
            <a:endParaRPr/>
          </a:p>
        </p:txBody>
      </p:sp>
      <p:sp>
        <p:nvSpPr>
          <p:cNvPr id="197" name="Google Shape;197;p7"/>
          <p:cNvSpPr txBox="1"/>
          <p:nvPr/>
        </p:nvSpPr>
        <p:spPr>
          <a:xfrm>
            <a:off x="8196483" y="4527999"/>
            <a:ext cx="14047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assimilativo</a:t>
            </a:r>
            <a:endParaRPr/>
          </a:p>
        </p:txBody>
      </p:sp>
      <p:sp>
        <p:nvSpPr>
          <p:cNvPr id="198" name="Google Shape;198;p7"/>
          <p:cNvSpPr txBox="1"/>
          <p:nvPr/>
        </p:nvSpPr>
        <p:spPr>
          <a:xfrm>
            <a:off x="6478054" y="3053302"/>
            <a:ext cx="155499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accomodativo</a:t>
            </a:r>
            <a:endParaRPr/>
          </a:p>
        </p:txBody>
      </p:sp>
      <p:sp>
        <p:nvSpPr>
          <p:cNvPr id="199" name="Google Shape;199;p7"/>
          <p:cNvSpPr txBox="1"/>
          <p:nvPr/>
        </p:nvSpPr>
        <p:spPr>
          <a:xfrm>
            <a:off x="6505725" y="4518467"/>
            <a:ext cx="144607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convergente</a:t>
            </a:r>
            <a:endParaRPr/>
          </a:p>
        </p:txBody>
      </p:sp>
      <p:sp>
        <p:nvSpPr>
          <p:cNvPr id="200" name="Google Shape;200;p7"/>
          <p:cNvSpPr/>
          <p:nvPr/>
        </p:nvSpPr>
        <p:spPr>
          <a:xfrm>
            <a:off x="5111539" y="1466351"/>
            <a:ext cx="1554999" cy="1567306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chemeClr val="lt2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7"/>
          <p:cNvSpPr/>
          <p:nvPr/>
        </p:nvSpPr>
        <p:spPr>
          <a:xfrm rot="5400000">
            <a:off x="9653027" y="1670192"/>
            <a:ext cx="1554999" cy="1567306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chemeClr val="lt2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7"/>
          <p:cNvSpPr/>
          <p:nvPr/>
        </p:nvSpPr>
        <p:spPr>
          <a:xfrm rot="10800000">
            <a:off x="9469916" y="4712665"/>
            <a:ext cx="1554999" cy="1567306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chemeClr val="lt2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7"/>
          <p:cNvSpPr/>
          <p:nvPr/>
        </p:nvSpPr>
        <p:spPr>
          <a:xfrm rot="-5400000">
            <a:off x="4903217" y="4568858"/>
            <a:ext cx="1554999" cy="1567306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  <a:solidFill>
            <a:schemeClr val="lt2"/>
          </a:solidFill>
          <a:ln w="12700" cap="flat" cmpd="sng">
            <a:solidFill>
              <a:srgbClr val="1C3052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167;p6">
            <a:extLst>
              <a:ext uri="{FF2B5EF4-FFF2-40B4-BE49-F238E27FC236}">
                <a16:creationId xmlns:a16="http://schemas.microsoft.com/office/drawing/2014/main" id="{6B6C7D7B-0024-A3FC-9815-18406B55A8D1}"/>
              </a:ext>
            </a:extLst>
          </p:cNvPr>
          <p:cNvSpPr/>
          <p:nvPr/>
        </p:nvSpPr>
        <p:spPr>
          <a:xfrm>
            <a:off x="3730474" y="3797559"/>
            <a:ext cx="2658206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Testare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le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conoscenze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sviluppate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aprendo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un nuovo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ciclo</a:t>
            </a: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155;p6">
            <a:extLst>
              <a:ext uri="{FF2B5EF4-FFF2-40B4-BE49-F238E27FC236}">
                <a16:creationId xmlns:a16="http://schemas.microsoft.com/office/drawing/2014/main" id="{15B1A47F-C092-B28C-069C-073F26EA79F3}"/>
              </a:ext>
            </a:extLst>
          </p:cNvPr>
          <p:cNvSpPr/>
          <p:nvPr/>
        </p:nvSpPr>
        <p:spPr>
          <a:xfrm>
            <a:off x="6901736" y="1683161"/>
            <a:ext cx="2242002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Coinvolgimento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pieno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situazione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specifica</a:t>
            </a: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59;p6">
            <a:extLst>
              <a:ext uri="{FF2B5EF4-FFF2-40B4-BE49-F238E27FC236}">
                <a16:creationId xmlns:a16="http://schemas.microsoft.com/office/drawing/2014/main" id="{8B06C5D7-10E7-3B2A-2785-4C3C604E185C}"/>
              </a:ext>
            </a:extLst>
          </p:cNvPr>
          <p:cNvSpPr/>
          <p:nvPr/>
        </p:nvSpPr>
        <p:spPr>
          <a:xfrm>
            <a:off x="9761798" y="3946339"/>
            <a:ext cx="2377440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Osservazione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esita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concettualizzazione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operativa</a:t>
            </a: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163;p6">
            <a:extLst>
              <a:ext uri="{FF2B5EF4-FFF2-40B4-BE49-F238E27FC236}">
                <a16:creationId xmlns:a16="http://schemas.microsoft.com/office/drawing/2014/main" id="{10757863-60EF-6C01-C7F8-B63DD6D0CBA9}"/>
              </a:ext>
            </a:extLst>
          </p:cNvPr>
          <p:cNvSpPr/>
          <p:nvPr/>
        </p:nvSpPr>
        <p:spPr>
          <a:xfrm>
            <a:off x="6609211" y="6223831"/>
            <a:ext cx="2872317" cy="594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Teorie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astrazioni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generalizzazioni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inferenze</a:t>
            </a:r>
            <a:r>
              <a:rPr lang="en-US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previsioni</a:t>
            </a:r>
            <a:endParaRPr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0" name="Google Shape;210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1" name="Google Shape;211;p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2" name="Google Shape;212;p8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3" name="Google Shape;213;p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APPRENDERE DALL'ESPERIENZA A LIVELLO INDIVIDUALE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 quattro stili di apprendimento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2" name="Google Shape;222;p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3" name="Google Shape;223;p8"/>
          <p:cNvSpPr/>
          <p:nvPr/>
        </p:nvSpPr>
        <p:spPr>
          <a:xfrm>
            <a:off x="6567133" y="2135127"/>
            <a:ext cx="4897984" cy="1545330"/>
          </a:xfrm>
          <a:prstGeom prst="rect">
            <a:avLst/>
          </a:prstGeom>
          <a:solidFill>
            <a:srgbClr val="F2DDD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Divergente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Esperienza concreta + osservazione riflessiva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→ lavoro di gruppo, brainstorming, progettazione attiva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8"/>
          <p:cNvSpPr/>
          <p:nvPr/>
        </p:nvSpPr>
        <p:spPr>
          <a:xfrm>
            <a:off x="6567133" y="3968499"/>
            <a:ext cx="4897984" cy="1554477"/>
          </a:xfrm>
          <a:prstGeom prst="rect">
            <a:avLst/>
          </a:prstGeom>
          <a:solidFill>
            <a:srgbClr val="EBF2D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Assimilativo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Concettualizzazione astratta + osservazione riflessiva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→ formazione teorica, frontale, sistematica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8"/>
          <p:cNvSpPr/>
          <p:nvPr/>
        </p:nvSpPr>
        <p:spPr>
          <a:xfrm>
            <a:off x="1371599" y="3977647"/>
            <a:ext cx="4897984" cy="1545329"/>
          </a:xfrm>
          <a:prstGeom prst="rect">
            <a:avLst/>
          </a:prstGeom>
          <a:solidFill>
            <a:srgbClr val="E4DFEC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Convergente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Concettualizzazione astratta + sperimentazione attiva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→ applicazione pratica di teorie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8"/>
          <p:cNvSpPr/>
          <p:nvPr/>
        </p:nvSpPr>
        <p:spPr>
          <a:xfrm>
            <a:off x="1371599" y="2135127"/>
            <a:ext cx="4897984" cy="1554477"/>
          </a:xfrm>
          <a:prstGeom prst="rect">
            <a:avLst/>
          </a:prstGeom>
          <a:solidFill>
            <a:srgbClr val="DDE7F2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Accomodativo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Esperienza concreta + sperimentazione attiva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→ project-work, esperienze stimolanti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59" name="Google Shape;259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0" name="Google Shape;260;p1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1" name="Google Shape;261;p10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2" name="Google Shape;262;p1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3" name="Google Shape;263;p1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1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1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1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APPRENDERE DALL'ESPERIENZA A LIVELLO INDIVIDUALE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1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Donald Schön: il professionista riflessivo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71" name="Google Shape;271;p1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72" name="Google Shape;272;p10"/>
          <p:cNvSpPr/>
          <p:nvPr/>
        </p:nvSpPr>
        <p:spPr>
          <a:xfrm>
            <a:off x="1413165" y="5469456"/>
            <a:ext cx="3646382" cy="1271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Pensare sui propri passi mentre si è in cammino: interrogare in tempo reale il contesto e gli effetti delle proprie azioni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0"/>
          <p:cNvSpPr/>
          <p:nvPr/>
        </p:nvSpPr>
        <p:spPr>
          <a:xfrm>
            <a:off x="5188942" y="5470441"/>
            <a:ext cx="3508253" cy="12710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Analisi retrospettiva: riconsiderare il “sapere pratico” usato, interrogandone origini e conseguenze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10"/>
          <p:cNvSpPr/>
          <p:nvPr/>
        </p:nvSpPr>
        <p:spPr>
          <a:xfrm>
            <a:off x="9490225" y="1596136"/>
            <a:ext cx="2244575" cy="37571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 professionisti efficaci non applicano modelli teorici in modo esecutivo: adattano continuamente l'azione al feedback in tempo reale. La pratica diventa luogo di produzione della conoscenza professionale.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5" name="Google Shape;275;p10" descr="Immagine che contiene testo, cartone animato, clipart, illustrazione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71599" y="1550416"/>
            <a:ext cx="7522819" cy="37571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2" name="Google Shape;282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3" name="Google Shape;283;p1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4" name="Google Shape;284;p11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5" name="Google Shape;285;p1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1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9" name="Google Shape;289;p1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1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APPRENDERE DALL'ESPERIENZA A LIVELLO INDIVIDUALE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Jack Mezirow: tre livelli di riflessione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4" name="Google Shape;294;p1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95" name="Google Shape;295;p11"/>
          <p:cNvSpPr/>
          <p:nvPr/>
        </p:nvSpPr>
        <p:spPr>
          <a:xfrm>
            <a:off x="1298448" y="192024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11"/>
          <p:cNvSpPr/>
          <p:nvPr/>
        </p:nvSpPr>
        <p:spPr>
          <a:xfrm>
            <a:off x="1298448" y="192024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11"/>
          <p:cNvSpPr/>
          <p:nvPr/>
        </p:nvSpPr>
        <p:spPr>
          <a:xfrm>
            <a:off x="1773936" y="187452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Sul contenuto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11"/>
          <p:cNvSpPr/>
          <p:nvPr/>
        </p:nvSpPr>
        <p:spPr>
          <a:xfrm>
            <a:off x="1773936" y="2240280"/>
            <a:ext cx="9686239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Che cosa percepiamo, pensiamo, sentiamo o mettiamo in atto in una situazione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99" name="Google Shape;299;p11"/>
          <p:cNvCxnSpPr/>
          <p:nvPr/>
        </p:nvCxnSpPr>
        <p:spPr>
          <a:xfrm>
            <a:off x="1298448" y="284378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0" name="Google Shape;300;p11"/>
          <p:cNvSpPr/>
          <p:nvPr/>
        </p:nvSpPr>
        <p:spPr>
          <a:xfrm>
            <a:off x="1298448" y="292608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1"/>
          <p:cNvSpPr/>
          <p:nvPr/>
        </p:nvSpPr>
        <p:spPr>
          <a:xfrm>
            <a:off x="1298448" y="292608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1"/>
          <p:cNvSpPr/>
          <p:nvPr/>
        </p:nvSpPr>
        <p:spPr>
          <a:xfrm>
            <a:off x="1773936" y="288036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Sul processo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1"/>
          <p:cNvSpPr/>
          <p:nvPr/>
        </p:nvSpPr>
        <p:spPr>
          <a:xfrm>
            <a:off x="1773936" y="3246120"/>
            <a:ext cx="9686239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Come percepiamo, pensiamo, sentiamo o agiamo — con valutazione della nostra efficacia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4" name="Google Shape;304;p11"/>
          <p:cNvCxnSpPr/>
          <p:nvPr/>
        </p:nvCxnSpPr>
        <p:spPr>
          <a:xfrm>
            <a:off x="1298448" y="384962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5" name="Google Shape;305;p11"/>
          <p:cNvSpPr/>
          <p:nvPr/>
        </p:nvSpPr>
        <p:spPr>
          <a:xfrm>
            <a:off x="1298448" y="3931920"/>
            <a:ext cx="329184" cy="329184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11"/>
          <p:cNvSpPr/>
          <p:nvPr/>
        </p:nvSpPr>
        <p:spPr>
          <a:xfrm>
            <a:off x="1298448" y="3931920"/>
            <a:ext cx="329184" cy="329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800"/>
              <a:buFont typeface="Calibri"/>
              <a:buNone/>
            </a:pPr>
            <a:r>
              <a:rPr lang="en-US" sz="18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11"/>
          <p:cNvSpPr/>
          <p:nvPr/>
        </p:nvSpPr>
        <p:spPr>
          <a:xfrm>
            <a:off x="1773936" y="3886200"/>
            <a:ext cx="9686239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Sulle premesse di significato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11"/>
          <p:cNvSpPr/>
          <p:nvPr/>
        </p:nvSpPr>
        <p:spPr>
          <a:xfrm>
            <a:off x="1773936" y="4251960"/>
            <a:ext cx="9686239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Perché percepiamo, pensiamo e agiamo così — premesse epistemologiche, socio-linguistiche, psicologiche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11"/>
          <p:cNvSpPr/>
          <p:nvPr/>
        </p:nvSpPr>
        <p:spPr>
          <a:xfrm>
            <a:off x="1773937" y="4883973"/>
            <a:ext cx="9503664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Solo la riflessione sulle premesse conduce all'</a:t>
            </a:r>
            <a:r>
              <a:rPr lang="en-US" sz="18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apprendimento trasformativo 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[Mezirow, 1991].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6" name="Google Shape;316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7" name="Google Shape;317;p1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8" name="Google Shape;318;p12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9" name="Google Shape;319;p1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1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1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1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1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APPRENDERE DALL'ESPERIENZA A LIVELLO INDIVIDUALE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1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Esempio: la riflessione trasformativa</a:t>
            </a:r>
            <a:endParaRPr sz="270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8" name="Google Shape;328;p1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9" name="Google Shape;329;p12"/>
          <p:cNvSpPr/>
          <p:nvPr/>
        </p:nvSpPr>
        <p:spPr>
          <a:xfrm>
            <a:off x="6714565" y="2653336"/>
            <a:ext cx="4701034" cy="2445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Emerge la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convinzione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limitante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“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mostrare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fragilità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è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debolezza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”,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riformulata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in “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condividere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proprio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vissuto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favorisce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cooperazione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fiducia”. Il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cambiamento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avviene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sulla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cornice di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significato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non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sulla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tecnica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: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questo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è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apprendimento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trasformativo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.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30" name="Google Shape;330;p12"/>
          <p:cNvSpPr/>
          <p:nvPr/>
        </p:nvSpPr>
        <p:spPr>
          <a:xfrm>
            <a:off x="5839425" y="2907791"/>
            <a:ext cx="519953" cy="1936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2"/>
          <p:cNvSpPr/>
          <p:nvPr/>
        </p:nvSpPr>
        <p:spPr>
          <a:xfrm>
            <a:off x="1497102" y="1765239"/>
            <a:ext cx="4231341" cy="4221480"/>
          </a:xfrm>
          <a:prstGeom prst="snip1Rect">
            <a:avLst>
              <a:gd name="adj" fmla="val 14968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2"/>
          <p:cNvSpPr/>
          <p:nvPr/>
        </p:nvSpPr>
        <p:spPr>
          <a:xfrm>
            <a:off x="1816426" y="2326340"/>
            <a:ext cx="3592692" cy="30992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Un partecipante racconta un conflitto sul lavoro.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Il formatore guida tre livelli di domande: “</a:t>
            </a:r>
            <a:r>
              <a:rPr lang="en-US" sz="2000" i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Che cosa è successo?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” (contenuto), “</a:t>
            </a:r>
            <a:r>
              <a:rPr lang="en-US" sz="2000" i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Come hai gestito la comunicazione?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” (processo), “</a:t>
            </a:r>
            <a:r>
              <a:rPr lang="en-US" sz="2000" i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Quale convinzione implicita guidava il tuo comportamento?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” (premesse).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7" name="Google Shape;367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8" name="Google Shape;368;p1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9" name="Google Shape;369;p14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70" name="Google Shape;370;p1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1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APPRENDERE DALL'ESPERIENZA A LIVELLO INDIVIDUALE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1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Luigina Mortari: la riflessione emotiva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79" name="Google Shape;379;p1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80" name="Google Shape;380;p14"/>
          <p:cNvSpPr/>
          <p:nvPr/>
        </p:nvSpPr>
        <p:spPr>
          <a:xfrm>
            <a:off x="1371599" y="2445302"/>
            <a:ext cx="3146611" cy="22311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rPr lang="en-U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Riflessione ed emozione sono dimensioni intrecciate nell'apprendimento dall'esperienza [Mortari, 2015]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14"/>
          <p:cNvSpPr/>
          <p:nvPr/>
        </p:nvSpPr>
        <p:spPr>
          <a:xfrm>
            <a:off x="5118675" y="1915667"/>
            <a:ext cx="5828489" cy="85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C0504D"/>
              </a:buClr>
              <a:buSzPts val="2280"/>
              <a:buFont typeface="Noto Sans Symbols"/>
              <a:buChar char="✔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Attivatrici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Esperienze emotivamente connotate possono attivare un processo riflessivo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14"/>
          <p:cNvSpPr/>
          <p:nvPr/>
        </p:nvSpPr>
        <p:spPr>
          <a:xfrm>
            <a:off x="5118675" y="3223257"/>
            <a:ext cx="5971924" cy="85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C0504D"/>
              </a:buClr>
              <a:buSzPts val="2280"/>
              <a:buFont typeface="Noto Sans Symbols"/>
              <a:buChar char="✔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Oggetto di riflessione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pensiero riflessivo può soffermarsi sulle emozioni provate in una situazione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14"/>
          <p:cNvSpPr/>
          <p:nvPr/>
        </p:nvSpPr>
        <p:spPr>
          <a:xfrm>
            <a:off x="5118675" y="4530847"/>
            <a:ext cx="6337370" cy="8503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C0504D"/>
              </a:buClr>
              <a:buSzPts val="2280"/>
              <a:buFont typeface="Noto Sans Symbols"/>
              <a:buChar char="✔"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Costitutive</a:t>
            </a:r>
            <a:endParaRPr sz="19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Riflettere porta con sé una dimensione emotiva propria (curiosità, paura, angoscia…)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14"/>
          <p:cNvSpPr/>
          <p:nvPr/>
        </p:nvSpPr>
        <p:spPr>
          <a:xfrm>
            <a:off x="4382311" y="1600205"/>
            <a:ext cx="639897" cy="4356848"/>
          </a:xfrm>
          <a:prstGeom prst="leftBrace">
            <a:avLst>
              <a:gd name="adj1" fmla="val 22674"/>
              <a:gd name="adj2" fmla="val 51235"/>
            </a:avLst>
          </a:prstGeom>
          <a:noFill/>
          <a:ln w="12700" cap="flat" cmpd="sng">
            <a:solidFill>
              <a:srgbClr val="C0504D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1" name="Google Shape;391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2" name="Google Shape;392;p1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93" name="Google Shape;393;p15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94" name="Google Shape;394;p1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1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1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1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1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1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1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APPRENDERE DALL'ESPERIENZA A LIVELLO INDIVIDUALE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1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Esempio: un diario formativo</a:t>
            </a:r>
            <a:endParaRPr sz="270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3" name="Google Shape;403;p1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4" name="Google Shape;404;p15"/>
          <p:cNvSpPr/>
          <p:nvPr/>
        </p:nvSpPr>
        <p:spPr>
          <a:xfrm>
            <a:off x="6744870" y="2800985"/>
            <a:ext cx="4048636" cy="2106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nasce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“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riflessione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emotiva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radicale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”: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comprende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dover “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disapprendere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abitudini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difensive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progettando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nuove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modalità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come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chiedere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feedback in modo non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minaccioso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.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05" name="Google Shape;405;p15"/>
          <p:cNvSpPr/>
          <p:nvPr/>
        </p:nvSpPr>
        <p:spPr>
          <a:xfrm>
            <a:off x="5869730" y="2907791"/>
            <a:ext cx="519953" cy="1936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15"/>
          <p:cNvSpPr/>
          <p:nvPr/>
        </p:nvSpPr>
        <p:spPr>
          <a:xfrm>
            <a:off x="1527407" y="1765239"/>
            <a:ext cx="4231341" cy="4221480"/>
          </a:xfrm>
          <a:prstGeom prst="snip1Rect">
            <a:avLst>
              <a:gd name="adj" fmla="val 14968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15"/>
          <p:cNvSpPr/>
          <p:nvPr/>
        </p:nvSpPr>
        <p:spPr>
          <a:xfrm>
            <a:off x="1838495" y="2210077"/>
            <a:ext cx="3570631" cy="2795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Una coordinatrice racconta, nel diario formativo, un episodio che l'ha turbata: la critica di un collega.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Scrivendo, riconosce l'emozione come “attivatore” della riflessione, e individua la </a:t>
            </a: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“sua” 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teoria implicita “</a:t>
            </a:r>
            <a:r>
              <a:rPr lang="en-US" sz="2000" i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devo essere sempre impeccabile per essere rispettata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”.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1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4" name="Google Shape;414;p1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5" name="Google Shape;415;p1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16" name="Google Shape;416;p16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7" name="Google Shape;417;p1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1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1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1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1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2" name="Google Shape;422;p1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3" name="Google Shape;423;p1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4" name="Google Shape;424;p1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VERSO L'APPRENDIMENTO SOCIALE E ORGANIZZATIVO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1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Uscire dal sé: la reflexivity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6" name="Google Shape;426;p1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7" name="Google Shape;427;p16"/>
          <p:cNvSpPr/>
          <p:nvPr/>
        </p:nvSpPr>
        <p:spPr>
          <a:xfrm>
            <a:off x="1298449" y="1742738"/>
            <a:ext cx="9387480" cy="906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 il concetto di riflessività (reflexivity) ci si apre a </a:t>
            </a: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dimensioni più collettive</a:t>
            </a: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la relazione sociale è al tempo stesso luogo e oggetto dell'apprendimento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[Høyrup, Elkjaer, 2006]</a:t>
            </a: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8" name="Google Shape;428;p16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9" name="Google Shape;429;p16"/>
          <p:cNvSpPr/>
          <p:nvPr/>
        </p:nvSpPr>
        <p:spPr>
          <a:xfrm>
            <a:off x="1298449" y="2880360"/>
            <a:ext cx="9118540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Riflettere sull'esperienza è una pratica sociale: un gruppo, o un'intera organizzazione, ritorna su di sé e mette in discussione le assunzioni alla base delle proprie pratiche — producendo non solo insight individuali, ma nuove conoscenze condivise </a:t>
            </a:r>
            <a:r>
              <a:rPr lang="en-US" sz="14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[Boud et al., 2006]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6" name="Google Shape;436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7" name="Google Shape;437;p1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38" name="Google Shape;438;p17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9" name="Google Shape;439;p1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1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1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1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1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4" name="Google Shape;444;p1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5" name="Google Shape;445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6" name="Google Shape;446;p1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CUNLIFFE E EASTERBY-SMITH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7" name="Google Shape;447;p1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Decostruzione e ricostruzione collettiva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8" name="Google Shape;448;p1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9" name="Google Shape;449;p17"/>
          <p:cNvSpPr/>
          <p:nvPr/>
        </p:nvSpPr>
        <p:spPr>
          <a:xfrm>
            <a:off x="1298449" y="1529737"/>
            <a:ext cx="10158446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 la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realtà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costruita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socialmente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solo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attraverso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confronto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dialogo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può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essere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conosciuta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ricostruita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la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riflessività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pratica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relazionale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collettiva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dialogo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ascolto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negoziazione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significati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0" name="Google Shape;450;p17"/>
          <p:cNvCxnSpPr/>
          <p:nvPr/>
        </p:nvCxnSpPr>
        <p:spPr>
          <a:xfrm>
            <a:off x="1298448" y="278892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1" name="Google Shape;451;p17"/>
          <p:cNvSpPr/>
          <p:nvPr/>
        </p:nvSpPr>
        <p:spPr>
          <a:xfrm>
            <a:off x="1298449" y="3004074"/>
            <a:ext cx="9979152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800"/>
              <a:buFont typeface="Calibri"/>
              <a:buNone/>
            </a:pPr>
            <a:r>
              <a:rPr lang="en-US" sz="1800" b="1" i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Arresting moments 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[Cunliffe, 2003] —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momenti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pausa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in cui un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sospende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l'azione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quotidiana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ripensare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collettivamente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come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funziona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e a come le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proprie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visioni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mondo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siano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prodotte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non “date”.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17"/>
          <p:cNvSpPr/>
          <p:nvPr/>
        </p:nvSpPr>
        <p:spPr>
          <a:xfrm>
            <a:off x="2384972" y="4608576"/>
            <a:ext cx="775948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pratica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riflessiva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ha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connotazione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critica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politica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emancipatoria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libera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nuove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possibilità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relazionali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modifica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rapporti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potere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59" name="Google Shape;459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0" name="Google Shape;460;p1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1" name="Google Shape;461;p18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2" name="Google Shape;462;p1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1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1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1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1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1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8" name="Google Shape;468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9" name="Google Shape;469;p1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3.1 CUNLIFFE E EASTERBY-SMITH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0" name="Google Shape;470;p1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Esempio: co-autorialità in un'azienda sanitaria</a:t>
            </a:r>
            <a:endParaRPr sz="270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71" name="Google Shape;471;p1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72" name="Google Shape;472;p18"/>
          <p:cNvSpPr/>
          <p:nvPr/>
        </p:nvSpPr>
        <p:spPr>
          <a:xfrm>
            <a:off x="6398644" y="2854004"/>
            <a:ext cx="4688538" cy="1768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Il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scopre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essere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co-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autore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cultura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rinforza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: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nasce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così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un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rituale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“check-in”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quotidiano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— non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tecnica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ma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ridefinizione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collettiva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significato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cura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.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473" name="Google Shape;473;p18"/>
          <p:cNvSpPr/>
          <p:nvPr/>
        </p:nvSpPr>
        <p:spPr>
          <a:xfrm>
            <a:off x="5767709" y="2854004"/>
            <a:ext cx="519953" cy="1936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74" name="Google Shape;474;p18"/>
          <p:cNvGrpSpPr/>
          <p:nvPr/>
        </p:nvGrpSpPr>
        <p:grpSpPr>
          <a:xfrm>
            <a:off x="1425386" y="1711452"/>
            <a:ext cx="4231341" cy="4221480"/>
            <a:chOff x="1371599" y="4070604"/>
            <a:chExt cx="4231341" cy="4221480"/>
          </a:xfrm>
          <a:solidFill>
            <a:srgbClr val="E8E4DE"/>
          </a:solidFill>
        </p:grpSpPr>
        <p:sp>
          <p:nvSpPr>
            <p:cNvPr id="475" name="Google Shape;475;p18"/>
            <p:cNvSpPr/>
            <p:nvPr/>
          </p:nvSpPr>
          <p:spPr>
            <a:xfrm>
              <a:off x="1371599" y="4070604"/>
              <a:ext cx="4231341" cy="4221480"/>
            </a:xfrm>
            <a:prstGeom prst="snip1Rect">
              <a:avLst>
                <a:gd name="adj" fmla="val 14968"/>
              </a:avLst>
            </a:prstGeom>
            <a:grpFill/>
            <a:ln w="12700" cap="flat" cmpd="sng">
              <a:solidFill>
                <a:srgbClr val="7F7F7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6" name="Google Shape;476;p18"/>
            <p:cNvSpPr/>
            <p:nvPr/>
          </p:nvSpPr>
          <p:spPr>
            <a:xfrm>
              <a:off x="1652644" y="4450870"/>
              <a:ext cx="3669250" cy="3460947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107950" marR="107950" lvl="0" indent="0" algn="l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Un gruppo di coordinatori riflette sulla convinzione condivisa che “</a:t>
              </a:r>
              <a:r>
                <a:rPr lang="en-US" sz="2000" i="1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non c'è mai abbastanza tempo</a:t>
              </a:r>
              <a:r>
                <a:rPr lang="en-US" sz="20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” per ascoltare gli operatori. </a:t>
              </a:r>
              <a:endParaRPr/>
            </a:p>
            <a:p>
              <a:pPr marL="107950" marR="107950" lvl="0" indent="0" algn="l" rtl="0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La formatrice propone di sospendere la ricerca di soluzioni e raccontare come ciascuno vive questa convinzione.</a:t>
              </a:r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3" name="Google Shape;483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4" name="Google Shape;484;p1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5" name="Google Shape;485;p19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6" name="Google Shape;486;p1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7" name="Google Shape;487;p1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8" name="Google Shape;488;p1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9" name="Google Shape;489;p1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0" name="Google Shape;490;p1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1" name="Google Shape;491;p1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2" name="Google Shape;492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3" name="Google Shape;493;p1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3.2 LA TRADIZIONE DEL TAVISTOCK INSTITUTE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4" name="Google Shape;494;p1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Dinamiche inconsce e isomorfismo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5" name="Google Shape;495;p1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6" name="Google Shape;496;p19"/>
          <p:cNvSpPr/>
          <p:nvPr/>
        </p:nvSpPr>
        <p:spPr>
          <a:xfrm>
            <a:off x="1285812" y="1659636"/>
            <a:ext cx="9979152" cy="1362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un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riunito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affrontare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problemi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organizzativi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tendono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manifestarsi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processi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affettivi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inconsci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analoghi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a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quelli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dell'organizzazione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ogni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sistema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costruzione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psichica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collettiva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fatta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fantasie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desideri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paure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collusioni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7" name="Google Shape;497;p19"/>
          <p:cNvCxnSpPr/>
          <p:nvPr/>
        </p:nvCxnSpPr>
        <p:spPr>
          <a:xfrm>
            <a:off x="1298448" y="29718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8" name="Google Shape;498;p19"/>
          <p:cNvSpPr/>
          <p:nvPr/>
        </p:nvSpPr>
        <p:spPr>
          <a:xfrm>
            <a:off x="1298449" y="3255264"/>
            <a:ext cx="9979152" cy="1179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dinamiche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potere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leadership,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cooperazione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conflitto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emergono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qui-e-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formativo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considerate “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isomorfiche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” rispetto 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quanto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accade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nelle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organizzazioni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là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-e-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allora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).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0"/>
          <p:cNvSpPr/>
          <p:nvPr/>
        </p:nvSpPr>
        <p:spPr>
          <a:xfrm>
            <a:off x="1545336" y="1711452"/>
            <a:ext cx="4231341" cy="4221480"/>
          </a:xfrm>
          <a:prstGeom prst="snip1Rect">
            <a:avLst>
              <a:gd name="adj" fmla="val 14968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6" name="Google Shape;506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7" name="Google Shape;507;p2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8" name="Google Shape;508;p20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09" name="Google Shape;509;p2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0" name="Google Shape;510;p2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1" name="Google Shape;511;p2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2" name="Google Shape;512;p2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2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4" name="Google Shape;514;p2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2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6" name="Google Shape;516;p2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3.2 LA TRADIZIONE DEL TAVISTOCK INSTITUTE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7" name="Google Shape;517;p20"/>
          <p:cNvSpPr/>
          <p:nvPr/>
        </p:nvSpPr>
        <p:spPr>
          <a:xfrm>
            <a:off x="1298447" y="704183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Esempio: le dinamiche del cambiamento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8" name="Google Shape;518;p20"/>
          <p:cNvSpPr txBox="1"/>
          <p:nvPr/>
        </p:nvSpPr>
        <p:spPr>
          <a:xfrm>
            <a:off x="1688777" y="1945144"/>
            <a:ext cx="3851400" cy="344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latin typeface="Calibri"/>
                <a:ea typeface="Calibri"/>
                <a:cs typeface="Calibri"/>
                <a:sym typeface="Calibri"/>
              </a:rPr>
              <a:t>Alcuni d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irigenti esplorano le difficoltà del cambiamento organizzativo in corso.</a:t>
            </a:r>
            <a:endParaRPr sz="2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Emergono tensioni tra chi lo sostiene, chi teme di reinventarsi, chi si sente inascoltato. </a:t>
            </a:r>
            <a:endParaRPr/>
          </a:p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Il formatore chiede: “</a:t>
            </a:r>
            <a:r>
              <a:rPr lang="en-US" sz="2000" i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Chi rappresenta simbolicamente l'autorità? Chi si difende dal sentirsi impotente?</a:t>
            </a: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sz="2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9" name="Google Shape;519;p20"/>
          <p:cNvSpPr txBox="1"/>
          <p:nvPr/>
        </p:nvSpPr>
        <p:spPr>
          <a:xfrm>
            <a:off x="6518594" y="2599549"/>
            <a:ext cx="3998253" cy="2445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000"/>
              <a:buFont typeface="Calibri"/>
              <a:buNone/>
            </a:pPr>
            <a:r>
              <a:rPr lang="en-US" sz="2000" u="none" strike="noStrike" cap="none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 partecipanti riconoscono che la sfiducia vissuta nel gruppo riproduce quella tra vertice e personale operativo: l'esperienza diventa un laboratorio riflessivo sulle dimensioni inconsce del cambiamento.</a:t>
            </a:r>
            <a:endParaRPr sz="2000" u="none" strike="noStrike" cap="none">
              <a:solidFill>
                <a:srgbClr val="595959"/>
              </a:solidFill>
              <a:latin typeface="Calibri Light" panose="020F0302020204030204" pitchFamily="34" charset="0"/>
              <a:ea typeface="Calibri"/>
              <a:cs typeface="Calibri Light" panose="020F0302020204030204" pitchFamily="34" charset="0"/>
              <a:sym typeface="Calibri"/>
            </a:endParaRPr>
          </a:p>
        </p:txBody>
      </p:sp>
      <p:sp>
        <p:nvSpPr>
          <p:cNvPr id="520" name="Google Shape;520;p20"/>
          <p:cNvSpPr/>
          <p:nvPr/>
        </p:nvSpPr>
        <p:spPr>
          <a:xfrm>
            <a:off x="5887659" y="2854004"/>
            <a:ext cx="519953" cy="1936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7" name="Google Shape;527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8" name="Google Shape;528;p2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29" name="Google Shape;529;p21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30" name="Google Shape;530;p2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2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2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3" name="Google Shape;533;p2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4" name="Google Shape;534;p2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5" name="Google Shape;535;p2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6" name="Google Shape;536;p2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2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SPUNTI FINALI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8" name="Google Shape;538;p2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responsabilità condivisa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9" name="Google Shape;539;p2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0" name="Google Shape;540;p21"/>
          <p:cNvSpPr/>
          <p:nvPr/>
        </p:nvSpPr>
        <p:spPr>
          <a:xfrm>
            <a:off x="1298449" y="1508760"/>
            <a:ext cx="9853646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Chi promuove un percorso riflessivo non entra mai in un terreno neutro: ogni intervento muove aspettative, bisogni latenti, timori individuali o collettivi. La scelta di come promuovere riflessione o riflessività non può essere standardizzata.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1" name="Google Shape;541;p21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2" name="Google Shape;542;p21"/>
          <p:cNvSpPr/>
          <p:nvPr/>
        </p:nvSpPr>
        <p:spPr>
          <a:xfrm>
            <a:off x="1298449" y="3063240"/>
            <a:ext cx="9853646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Riflettere non è solo un atto cognitivo: ha anche una dimensione politica. Significa interrogare aspettative implicite, asimmetrie di potere, voci legittimate e voci inascoltate — aprendo lo spazio del pensiero critico [Cunliffe, 2009, 2016].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21"/>
          <p:cNvSpPr/>
          <p:nvPr/>
        </p:nvSpPr>
        <p:spPr>
          <a:xfrm>
            <a:off x="1298448" y="4615925"/>
            <a:ext cx="10344607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Promuovere riflessione e riflessività significa assumere una responsabilità condivisa tra formatore, partecipanti e organizzazione.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p2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0" name="Google Shape;550;p2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1" name="Google Shape;551;p2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14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2" name="Google Shape;552;p22"/>
          <p:cNvCxnSpPr/>
          <p:nvPr/>
        </p:nvCxnSpPr>
        <p:spPr>
          <a:xfrm>
            <a:off x="457200" y="2514600"/>
            <a:ext cx="0" cy="1133856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3" name="Google Shape;553;p2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2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2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2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7" name="Google Shape;557;p2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8" name="Google Shape;558;p2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2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22"/>
          <p:cNvSpPr/>
          <p:nvPr/>
        </p:nvSpPr>
        <p:spPr>
          <a:xfrm>
            <a:off x="1648751" y="1633548"/>
            <a:ext cx="5111278" cy="47215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differenza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epistemologica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distingue “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riflessione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 e “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riflessività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 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questo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capitolo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cos'è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“disagio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cognitivo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teoria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Dewey, e quale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funzione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svolge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riflessione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quattro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fasi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ciclo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dell'apprendimento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Kolb, 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quattro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stili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ne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derivano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differenza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c'è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reflection-in-action e reflection-on-action secondo Schön?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livelli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riflessione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distinti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da Mezirow, e quale conduce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all'apprendimento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trasformativo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561" name="Google Shape;561;p22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2" name="Google Shape;562;p22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63" name="Google Shape;563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4" name="Google Shape;564;p22"/>
          <p:cNvSpPr/>
          <p:nvPr/>
        </p:nvSpPr>
        <p:spPr>
          <a:xfrm>
            <a:off x="6927716" y="1608895"/>
            <a:ext cx="4980820" cy="4664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 Mortari, in che modo le emozioni possono essere attivatrici, oggetto o costitutive della riflessione?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cosa sono gli “arresting moments” nella prospettiva di Cunliffe?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che senso la pratica riflessiva collettiva ha, per Cunliffe ed Easterby-Smith, una connotazione politica?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cosa si intende per “isomorfismo” tra qui-e-ora del gruppo formativo e là-e-allora dell'organizzazione?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Perché la scelta di come promuovere riflessione o riflessività non può essere standardizzata?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1757</Words>
  <Application>Microsoft Macintosh PowerPoint</Application>
  <PresentationFormat>Widescreen</PresentationFormat>
  <Paragraphs>249</Paragraphs>
  <Slides>19</Slides>
  <Notes>19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Noto Sans Symbols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MLF</cp:lastModifiedBy>
  <cp:revision>1</cp:revision>
  <dcterms:created xsi:type="dcterms:W3CDTF">2026-08-06T06:26:52Z</dcterms:created>
  <dcterms:modified xsi:type="dcterms:W3CDTF">2026-08-22T18:53:49Z</dcterms:modified>
</cp:coreProperties>
</file>