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2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0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</p:sldIdLst>
  <p:sldSz cx="12192000" cy="6858000"/>
  <p:notesSz cx="6858000" cy="12192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30" roundtripDataSignature="AMtx7mhIVbk5B1zTVPDurlgh3D1VqgAr4Q==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Chiara Ghislieri" initials="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A1F2B"/>
    <a:srgbClr val="E8E4DE"/>
    <a:srgbClr val="D4D0CA"/>
    <a:srgbClr val="DAD6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461"/>
    <p:restoredTop sz="94674"/>
  </p:normalViewPr>
  <p:slideViewPr>
    <p:cSldViewPr snapToGrid="0" showGuides="1">
      <p:cViewPr varScale="1">
        <p:scale>
          <a:sx n="124" d="100"/>
          <a:sy n="124" d="100"/>
        </p:scale>
        <p:origin x="520" y="1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30" Type="http://customschemas.google.com/relationships/presentationmetadata" Target="metadata"/><Relationship Id="rId35" Type="http://schemas.openxmlformats.org/officeDocument/2006/relationships/tableStyles" Target="tableStyle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26-08-18T18:22:49.775" idx="1">
    <p:pos x="0" y="230"/>
    <p:text>Non si può dividerla in 3 slide?</p:text>
    <p:extLst>
      <p:ext uri="{C676402C-5697-4E1C-873F-D02D1690AC5C}">
        <p15:threadingInfo xmlns:p15="http://schemas.microsoft.com/office/powerpoint/2012/main" timeZoneBias="0"/>
      </p:ext>
      <p:ext uri="http://customooxmlschemas.google.com/">
  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commentPostId="AAACCK7VpyU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914400"/>
            <a:ext cx="4572225" cy="4572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oogle Shape;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9" name="Google Shape;9;p1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Google Shape;10;p1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6" name="Google Shape;36;p2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" name="Google Shape;37;p2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73" name="Google Shape;73;p3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" name="Google Shape;74;p3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01" name="Google Shape;101;p4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2" name="Google Shape;102;p4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4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28" name="Google Shape;128;p5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9" name="Google Shape;129;p5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5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56" name="Google Shape;156;p6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7" name="Google Shape;157;p6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6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184" name="Google Shape;184;p7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5" name="Google Shape;185;p7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7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10" name="Google Shape;210;p8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1" name="Google Shape;211;p8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8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36" name="Google Shape;236;p9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7" name="Google Shape;237;p9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9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82" name="Google Shape;282;p10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3" name="Google Shape;283;p10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10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09" name="Google Shape;309;p11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0" name="Google Shape;310;p11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11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336" name="Google Shape;336;p12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7" name="Google Shape;337;p12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12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" name="Google Shape;417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18" name="Google Shape;418;p14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9" name="Google Shape;419;p14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13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" name="Google Shape;442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43" name="Google Shape;443;p15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4" name="Google Shape;444;p15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14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" name="Google Shape;512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513" name="Google Shape;513;p17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4" name="Google Shape;514;p17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15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6" name="Google Shape;536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537" name="Google Shape;537;p18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8" name="Google Shape;538;p18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16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6" name="Google Shape;566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567" name="Google Shape;567;p19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8" name="Google Shape;568;p19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17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2" name="Google Shape;592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593" name="Google Shape;593;p20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4" name="Google Shape;594;p20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18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8" name="Google Shape;61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619" name="Google Shape;619;p21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0" name="Google Shape;620;p21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19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2" name="Google Shape;652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653" name="Google Shape;653;p22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54" name="Google Shape;654;p22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20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9" name="Google Shape;679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0" y="0"/>
            <a:ext cx="3000000" cy="300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680" name="Google Shape;680;p23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1" name="Google Shape;681;p23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21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5" name="Google Shape;705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-1166813" y="0"/>
            <a:ext cx="5334001" cy="3000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706" name="Google Shape;706;p24:notes"/>
          <p:cNvSpPr txBox="1">
            <a:spLocks noGrp="1"/>
          </p:cNvSpPr>
          <p:nvPr>
            <p:ph type="body" idx="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07" name="Google Shape;707;p24:notes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22</a:t>
            </a:fld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EFAULT">
  <p:cSld name="DEFAULT">
    <p:bg>
      <p:bgPr>
        <a:solidFill>
          <a:schemeClr val="lt1"/>
        </a:solidFill>
        <a:effectLst/>
      </p:bgPr>
    </p:bg>
    <p:spTree>
      <p:nvGrpSpPr>
        <p:cNvPr id="1" name="Shape 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comments" Target="../comments/commen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3" name="Google Shape;13;p1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4" name="Google Shape;14;p1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13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5" name="Google Shape;15;p1"/>
          <p:cNvCxnSpPr/>
          <p:nvPr/>
        </p:nvCxnSpPr>
        <p:spPr>
          <a:xfrm>
            <a:off x="457200" y="2514600"/>
            <a:ext cx="0" cy="2267712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6" name="Google Shape;16;p1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" name="Google Shape;17;p1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" name="Google Shape;18;p1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" name="Google Shape;19;p1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" name="Google Shape;20;p1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" name="Google Shape;21;p1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" name="Google Shape;22;p1"/>
          <p:cNvSpPr/>
          <p:nvPr/>
        </p:nvSpPr>
        <p:spPr>
          <a:xfrm>
            <a:off x="283464" y="404164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" name="Google Shape;23;p1"/>
          <p:cNvSpPr/>
          <p:nvPr/>
        </p:nvSpPr>
        <p:spPr>
          <a:xfrm>
            <a:off x="283464" y="404164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" name="Google Shape;24;p1"/>
          <p:cNvSpPr/>
          <p:nvPr/>
        </p:nvSpPr>
        <p:spPr>
          <a:xfrm>
            <a:off x="283464" y="4608576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" name="Google Shape;25;p1"/>
          <p:cNvSpPr/>
          <p:nvPr/>
        </p:nvSpPr>
        <p:spPr>
          <a:xfrm>
            <a:off x="283464" y="4608576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" name="Google Shape;26;p1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" name="Google Shape;27;p1"/>
          <p:cNvSpPr/>
          <p:nvPr/>
        </p:nvSpPr>
        <p:spPr>
          <a:xfrm>
            <a:off x="1298448" y="1417320"/>
            <a:ext cx="1034460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PSICOLOGIA DELLA FORMAZIONE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" name="Google Shape;28;p1"/>
          <p:cNvSpPr/>
          <p:nvPr/>
        </p:nvSpPr>
        <p:spPr>
          <a:xfrm>
            <a:off x="1298448" y="1874520"/>
            <a:ext cx="10344607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3800"/>
              <a:buFont typeface="Calibri"/>
              <a:buNone/>
            </a:pPr>
            <a:r>
              <a:rPr lang="en-US" sz="3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Gruppo e apprendimento</a:t>
            </a:r>
            <a:endParaRPr sz="3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" name="Google Shape;29;p1"/>
          <p:cNvSpPr/>
          <p:nvPr/>
        </p:nvSpPr>
        <p:spPr>
          <a:xfrm>
            <a:off x="1298448" y="2617470"/>
            <a:ext cx="10344607" cy="640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2000"/>
              <a:buFont typeface="Calibri"/>
              <a:buNone/>
            </a:pPr>
            <a:r>
              <a:rPr lang="en-US" sz="2000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Il </a:t>
            </a:r>
            <a:r>
              <a:rPr lang="en-US" sz="2000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gruppo</a:t>
            </a:r>
            <a:r>
              <a:rPr lang="en-US" sz="2000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 di </a:t>
            </a:r>
            <a:r>
              <a:rPr lang="en-US" sz="2000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formazione</a:t>
            </a:r>
            <a:r>
              <a:rPr lang="en-US" sz="2000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 come </a:t>
            </a:r>
            <a:r>
              <a:rPr lang="en-US" sz="2000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strumento</a:t>
            </a:r>
            <a:r>
              <a:rPr lang="en-US" sz="2000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 di </a:t>
            </a:r>
            <a:r>
              <a:rPr lang="en-US" sz="2000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cambiamento</a:t>
            </a:r>
            <a:endParaRPr sz="2000" dirty="0">
              <a:solidFill>
                <a:srgbClr val="8A1F2B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0" name="Google Shape;30;p1"/>
          <p:cNvCxnSpPr/>
          <p:nvPr/>
        </p:nvCxnSpPr>
        <p:spPr>
          <a:xfrm>
            <a:off x="1298448" y="3520440"/>
            <a:ext cx="1005840" cy="0"/>
          </a:xfrm>
          <a:prstGeom prst="straightConnector1">
            <a:avLst/>
          </a:prstGeom>
          <a:noFill/>
          <a:ln w="25400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1" name="Google Shape;31;p1"/>
          <p:cNvSpPr/>
          <p:nvPr/>
        </p:nvSpPr>
        <p:spPr>
          <a:xfrm>
            <a:off x="1298448" y="3703320"/>
            <a:ext cx="10344607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2000"/>
              <a:buFont typeface="Calibri"/>
              <a:buNone/>
            </a:pPr>
            <a:r>
              <a:rPr lang="en-US" sz="20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Capitolo 13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" name="Google Shape;32;p1"/>
          <p:cNvSpPr/>
          <p:nvPr/>
        </p:nvSpPr>
        <p:spPr>
          <a:xfrm>
            <a:off x="1298448" y="4114800"/>
            <a:ext cx="1034460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900"/>
              <a:buFont typeface="Calibri"/>
              <a:buNone/>
            </a:pPr>
            <a:r>
              <a:rPr lang="en-US" sz="1900" i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Silvia Gilardi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" name="Google Shape;33;p1"/>
          <p:cNvSpPr/>
          <p:nvPr/>
        </p:nvSpPr>
        <p:spPr>
          <a:xfrm>
            <a:off x="1298448" y="6326715"/>
            <a:ext cx="10344607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Farnese &amp; Ghislieri (2026). </a:t>
            </a:r>
            <a:r>
              <a:rPr lang="en-US" sz="1200" i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Psicologia della formazione. Dall'apprendimento delle persone allo sviluppo organizzativo</a:t>
            </a: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. Milano: Cortina.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2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0" name="Google Shape;40;p2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1" name="Google Shape;41;p2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13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2" name="Google Shape;42;p2"/>
          <p:cNvCxnSpPr/>
          <p:nvPr/>
        </p:nvCxnSpPr>
        <p:spPr>
          <a:xfrm>
            <a:off x="457200" y="2514600"/>
            <a:ext cx="0" cy="2267712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3" name="Google Shape;43;p2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" name="Google Shape;44;p2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" name="Google Shape;45;p2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" name="Google Shape;46;p2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" name="Google Shape;47;p2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" name="Google Shape;48;p2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" name="Google Shape;49;p2"/>
          <p:cNvSpPr/>
          <p:nvPr/>
        </p:nvSpPr>
        <p:spPr>
          <a:xfrm>
            <a:off x="283464" y="404164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" name="Google Shape;50;p2"/>
          <p:cNvSpPr/>
          <p:nvPr/>
        </p:nvSpPr>
        <p:spPr>
          <a:xfrm>
            <a:off x="283464" y="404164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" name="Google Shape;51;p2"/>
          <p:cNvSpPr/>
          <p:nvPr/>
        </p:nvSpPr>
        <p:spPr>
          <a:xfrm>
            <a:off x="283464" y="4608576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" name="Google Shape;52;p2"/>
          <p:cNvSpPr/>
          <p:nvPr/>
        </p:nvSpPr>
        <p:spPr>
          <a:xfrm>
            <a:off x="283464" y="4608576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" name="Google Shape;53;p2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" name="Google Shape;54;p2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STRUTTURA DEL CAPITOLO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" name="Google Shape;55;p2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Indice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6" name="Google Shape;56;p2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7" name="Google Shape;57;p2"/>
          <p:cNvSpPr/>
          <p:nvPr/>
        </p:nvSpPr>
        <p:spPr>
          <a:xfrm>
            <a:off x="1298448" y="1691640"/>
            <a:ext cx="1007028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Cosa è il gruppo di formazione?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" name="Google Shape;58;p2"/>
          <p:cNvSpPr/>
          <p:nvPr/>
        </p:nvSpPr>
        <p:spPr>
          <a:xfrm>
            <a:off x="1298448" y="1985960"/>
            <a:ext cx="10070287" cy="438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Uno strumento intenzionale, diverso dal gruppo di lavoro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9" name="Google Shape;59;p2"/>
          <p:cNvCxnSpPr/>
          <p:nvPr/>
        </p:nvCxnSpPr>
        <p:spPr>
          <a:xfrm>
            <a:off x="1298448" y="2551176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0" name="Google Shape;60;p2"/>
          <p:cNvSpPr/>
          <p:nvPr/>
        </p:nvSpPr>
        <p:spPr>
          <a:xfrm>
            <a:off x="1298448" y="2587752"/>
            <a:ext cx="1007028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La centralità del piccolo gruppo: il lavoro di Lewin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" name="Google Shape;61;p2"/>
          <p:cNvSpPr/>
          <p:nvPr/>
        </p:nvSpPr>
        <p:spPr>
          <a:xfrm>
            <a:off x="1298448" y="2896360"/>
            <a:ext cx="10070287" cy="438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Campo sociale, standard di gruppo, Ricerca-Azione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2" name="Google Shape;62;p2"/>
          <p:cNvCxnSpPr/>
          <p:nvPr/>
        </p:nvCxnSpPr>
        <p:spPr>
          <a:xfrm>
            <a:off x="1298448" y="3447288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3" name="Google Shape;63;p2"/>
          <p:cNvSpPr/>
          <p:nvPr/>
        </p:nvSpPr>
        <p:spPr>
          <a:xfrm>
            <a:off x="1298448" y="3483864"/>
            <a:ext cx="1007028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Le concezioni del gruppo formativo dopo Lewin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" name="Google Shape;64;p2"/>
          <p:cNvSpPr/>
          <p:nvPr/>
        </p:nvSpPr>
        <p:spPr>
          <a:xfrm>
            <a:off x="1298448" y="3778184"/>
            <a:ext cx="10070287" cy="438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Il T-Group, il declino, il gruppo riflessivo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5" name="Google Shape;65;p2"/>
          <p:cNvCxnSpPr/>
          <p:nvPr/>
        </p:nvCxnSpPr>
        <p:spPr>
          <a:xfrm>
            <a:off x="1298448" y="4343400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6" name="Google Shape;66;p2"/>
          <p:cNvSpPr/>
          <p:nvPr/>
        </p:nvSpPr>
        <p:spPr>
          <a:xfrm>
            <a:off x="1298448" y="4379976"/>
            <a:ext cx="1007028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Progettare e condurre il gruppo formativo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" name="Google Shape;67;p2"/>
          <p:cNvSpPr/>
          <p:nvPr/>
        </p:nvSpPr>
        <p:spPr>
          <a:xfrm>
            <a:off x="1298448" y="4688584"/>
            <a:ext cx="10070287" cy="438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Quattro tipi di gruppi riflessivi, funzioni del gruppo e del formatore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8" name="Google Shape;68;p2"/>
          <p:cNvCxnSpPr/>
          <p:nvPr/>
        </p:nvCxnSpPr>
        <p:spPr>
          <a:xfrm>
            <a:off x="1298448" y="5239512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9" name="Google Shape;69;p2"/>
          <p:cNvSpPr/>
          <p:nvPr/>
        </p:nvSpPr>
        <p:spPr>
          <a:xfrm>
            <a:off x="1298448" y="5276088"/>
            <a:ext cx="10070287" cy="3657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Dal piccolo gruppo al gruppo esteso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" name="Google Shape;70;p2"/>
          <p:cNvSpPr/>
          <p:nvPr/>
        </p:nvSpPr>
        <p:spPr>
          <a:xfrm>
            <a:off x="1298448" y="5570408"/>
            <a:ext cx="10070287" cy="438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Il gruppo di formazione come organizzazione temporanea di ricerca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3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7" name="Google Shape;77;p3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8" name="Google Shape;78;p3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13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9" name="Google Shape;79;p3"/>
          <p:cNvCxnSpPr/>
          <p:nvPr/>
        </p:nvCxnSpPr>
        <p:spPr>
          <a:xfrm>
            <a:off x="457200" y="2514600"/>
            <a:ext cx="0" cy="2267712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80" name="Google Shape;80;p3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8A1F2B"/>
          </a:solidFill>
          <a:ln w="15875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" name="Google Shape;81;p3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2" name="Google Shape;82;p3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3" name="Google Shape;83;p3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4" name="Google Shape;84;p3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" name="Google Shape;85;p3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" name="Google Shape;86;p3"/>
          <p:cNvSpPr/>
          <p:nvPr/>
        </p:nvSpPr>
        <p:spPr>
          <a:xfrm>
            <a:off x="283464" y="404164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Google Shape;87;p3"/>
          <p:cNvSpPr/>
          <p:nvPr/>
        </p:nvSpPr>
        <p:spPr>
          <a:xfrm>
            <a:off x="283464" y="404164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" name="Google Shape;88;p3"/>
          <p:cNvSpPr/>
          <p:nvPr/>
        </p:nvSpPr>
        <p:spPr>
          <a:xfrm>
            <a:off x="283464" y="4608576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" name="Google Shape;89;p3"/>
          <p:cNvSpPr/>
          <p:nvPr/>
        </p:nvSpPr>
        <p:spPr>
          <a:xfrm>
            <a:off x="283464" y="4608576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" name="Google Shape;90;p3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" name="Google Shape;91;p3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1. COSA È IL GRUPPO DI FORMAZIONE?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" name="Google Shape;92;p3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Uno strumento, non un contenitore neutro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93" name="Google Shape;93;p3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94" name="Google Shape;94;p3"/>
          <p:cNvSpPr/>
          <p:nvPr/>
        </p:nvSpPr>
        <p:spPr>
          <a:xfrm>
            <a:off x="1298448" y="1796974"/>
            <a:ext cx="4897984" cy="14144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000"/>
              <a:buFont typeface="Calibri"/>
              <a:buNone/>
            </a:pPr>
            <a:r>
              <a:rPr lang="en-US" sz="20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Pedagogia classica</a:t>
            </a:r>
            <a:endParaRPr sz="2000" b="1">
              <a:solidFill>
                <a:srgbClr val="8A1F2B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Il gruppo è un contenitore neutro: le dinamiche sociali restano sullo sfondo dell'apprendimento individuale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95" name="Google Shape;95;p3"/>
          <p:cNvCxnSpPr/>
          <p:nvPr/>
        </p:nvCxnSpPr>
        <p:spPr>
          <a:xfrm>
            <a:off x="6333592" y="1600200"/>
            <a:ext cx="0" cy="219456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96" name="Google Shape;96;p3"/>
          <p:cNvSpPr/>
          <p:nvPr/>
        </p:nvSpPr>
        <p:spPr>
          <a:xfrm>
            <a:off x="6470752" y="1796974"/>
            <a:ext cx="4897984" cy="1543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000"/>
              <a:buFont typeface="Calibri"/>
              <a:buNone/>
            </a:pPr>
            <a:r>
              <a:rPr lang="en-US" sz="20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Prospettiva psicosociale</a:t>
            </a:r>
            <a:endParaRPr sz="2000" b="1">
              <a:solidFill>
                <a:srgbClr val="8A1F2B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Il gruppo è lo strumento principe attraverso cui l'apprendimento genera cambiamenti (individuali, di gruppo, organizzativi)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97" name="Google Shape;97;p3"/>
          <p:cNvCxnSpPr/>
          <p:nvPr/>
        </p:nvCxnSpPr>
        <p:spPr>
          <a:xfrm>
            <a:off x="1298448" y="397764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98" name="Google Shape;98;p3"/>
          <p:cNvSpPr/>
          <p:nvPr/>
        </p:nvSpPr>
        <p:spPr>
          <a:xfrm>
            <a:off x="2157413" y="4160520"/>
            <a:ext cx="8401045" cy="1188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 differenza del gruppo di lavoro (orientato a un obiettivo produttivo), il gruppo di formazione è uno </a:t>
            </a:r>
            <a:r>
              <a:rPr lang="en-US" sz="1800" b="1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spazio di sospensione temporanea</a:t>
            </a:r>
            <a:r>
              <a:rPr lang="en-US" sz="18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dei compiti quotidiani, costituito per </a:t>
            </a:r>
            <a:r>
              <a:rPr lang="en-US" sz="1800" b="1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modificare modalità automatiche </a:t>
            </a:r>
            <a:r>
              <a:rPr lang="en-US" sz="18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di agire e relazionarsi [Kaneklin, 2010].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4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05" name="Google Shape;105;p4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06" name="Google Shape;106;p4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13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07" name="Google Shape;107;p4"/>
          <p:cNvCxnSpPr/>
          <p:nvPr/>
        </p:nvCxnSpPr>
        <p:spPr>
          <a:xfrm>
            <a:off x="457200" y="2514600"/>
            <a:ext cx="0" cy="2267712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08" name="Google Shape;108;p4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8A1F2B"/>
          </a:solidFill>
          <a:ln w="15875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9" name="Google Shape;109;p4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0" name="Google Shape;110;p4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1" name="Google Shape;111;p4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2" name="Google Shape;112;p4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3" name="Google Shape;113;p4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" name="Google Shape;114;p4"/>
          <p:cNvSpPr/>
          <p:nvPr/>
        </p:nvSpPr>
        <p:spPr>
          <a:xfrm>
            <a:off x="283464" y="404164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" name="Google Shape;115;p4"/>
          <p:cNvSpPr/>
          <p:nvPr/>
        </p:nvSpPr>
        <p:spPr>
          <a:xfrm>
            <a:off x="283464" y="404164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6" name="Google Shape;116;p4"/>
          <p:cNvSpPr/>
          <p:nvPr/>
        </p:nvSpPr>
        <p:spPr>
          <a:xfrm>
            <a:off x="283464" y="4608576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7" name="Google Shape;117;p4"/>
          <p:cNvSpPr/>
          <p:nvPr/>
        </p:nvSpPr>
        <p:spPr>
          <a:xfrm>
            <a:off x="283464" y="4608576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p4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" name="Google Shape;119;p4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1. COSA È IL GRUPPO DI FORMAZIONE?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" name="Google Shape;120;p4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70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Un esempio: la sala operatoria</a:t>
            </a:r>
            <a:endParaRPr sz="2700">
              <a:solidFill>
                <a:srgbClr val="8A1F2B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21" name="Google Shape;121;p4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22" name="Google Shape;122;p4"/>
          <p:cNvSpPr/>
          <p:nvPr/>
        </p:nvSpPr>
        <p:spPr>
          <a:xfrm>
            <a:off x="6470360" y="2756674"/>
            <a:ext cx="4921413" cy="24452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07950" marR="10795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Applicare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soluzioni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in modo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meccanico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non basta: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bisogna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tenere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conto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di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abitudini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,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emozioni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,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desideri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e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valori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.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L'intervento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diventa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un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processo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di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formazione-ricerca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partecipata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,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che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produce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una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conoscenza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situata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e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contestuale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, non pre-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pensabile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all'inizio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del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percorso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.</a:t>
            </a:r>
            <a:endParaRPr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123" name="Google Shape;123;p4"/>
          <p:cNvSpPr/>
          <p:nvPr/>
        </p:nvSpPr>
        <p:spPr>
          <a:xfrm>
            <a:off x="1497102" y="1765239"/>
            <a:ext cx="4231341" cy="4221480"/>
          </a:xfrm>
          <a:prstGeom prst="snip1Rect">
            <a:avLst>
              <a:gd name="adj" fmla="val 14968"/>
            </a:avLst>
          </a:prstGeom>
          <a:solidFill>
            <a:srgbClr val="E8E4DE"/>
          </a:solidFill>
          <a:ln w="12700" cap="flat" cmpd="sng">
            <a:solidFill>
              <a:srgbClr val="7F7F7F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" name="Google Shape;124;p4"/>
          <p:cNvSpPr/>
          <p:nvPr/>
        </p:nvSpPr>
        <p:spPr>
          <a:xfrm>
            <a:off x="1828800" y="2514600"/>
            <a:ext cx="3481137" cy="109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La direzione di un ospedale attiva un percorso formativo per il personale delle sale operatorie dopo un aumento degli incidenti medici. </a:t>
            </a:r>
            <a:endParaRPr/>
          </a:p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Le procedure di sicurezza già implementate non bastano.</a:t>
            </a:r>
            <a:endParaRPr/>
          </a:p>
        </p:txBody>
      </p:sp>
      <p:sp>
        <p:nvSpPr>
          <p:cNvPr id="125" name="Google Shape;125;p4"/>
          <p:cNvSpPr/>
          <p:nvPr/>
        </p:nvSpPr>
        <p:spPr>
          <a:xfrm>
            <a:off x="5839425" y="2907791"/>
            <a:ext cx="519953" cy="1936376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E8E4DE"/>
          </a:solidFill>
          <a:ln w="12700" cap="flat" cmpd="sng">
            <a:solidFill>
              <a:srgbClr val="7F7F7F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5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32" name="Google Shape;132;p5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33" name="Google Shape;133;p5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13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34" name="Google Shape;134;p5"/>
          <p:cNvCxnSpPr/>
          <p:nvPr/>
        </p:nvCxnSpPr>
        <p:spPr>
          <a:xfrm>
            <a:off x="457200" y="2514600"/>
            <a:ext cx="0" cy="2267712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35" name="Google Shape;135;p5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" name="Google Shape;136;p5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" name="Google Shape;137;p5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35486B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" name="Google Shape;138;p5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9" name="Google Shape;139;p5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0" name="Google Shape;140;p5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1" name="Google Shape;141;p5"/>
          <p:cNvSpPr/>
          <p:nvPr/>
        </p:nvSpPr>
        <p:spPr>
          <a:xfrm>
            <a:off x="283464" y="404164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2" name="Google Shape;142;p5"/>
          <p:cNvSpPr/>
          <p:nvPr/>
        </p:nvSpPr>
        <p:spPr>
          <a:xfrm>
            <a:off x="283464" y="404164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3" name="Google Shape;143;p5"/>
          <p:cNvSpPr/>
          <p:nvPr/>
        </p:nvSpPr>
        <p:spPr>
          <a:xfrm>
            <a:off x="283464" y="4608576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4" name="Google Shape;144;p5"/>
          <p:cNvSpPr/>
          <p:nvPr/>
        </p:nvSpPr>
        <p:spPr>
          <a:xfrm>
            <a:off x="283464" y="4608576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5" name="Google Shape;145;p5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6" name="Google Shape;146;p5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2. LA CENTRALITÀ DEL PICCOLO GRUPPO PER IL CAMBIAMENTO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7" name="Google Shape;147;p5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Il lavoro seminale di Lewin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48" name="Google Shape;148;p5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49" name="Google Shape;149;p5"/>
          <p:cNvSpPr/>
          <p:nvPr/>
        </p:nvSpPr>
        <p:spPr>
          <a:xfrm>
            <a:off x="1298449" y="1508760"/>
            <a:ext cx="9369552" cy="109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2000"/>
              <a:buFont typeface="Calibri"/>
              <a:buNone/>
            </a:pPr>
            <a:r>
              <a:rPr lang="en-US" sz="20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Gli individui non decidono e operano in un vuoto sociale: le loro preferenze, atteggiamenti e comportamenti si formano entro un campo sociale fatto di gruppi e “standard di gruppo” che interiorizzano.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50" name="Google Shape;150;p5"/>
          <p:cNvCxnSpPr/>
          <p:nvPr/>
        </p:nvCxnSpPr>
        <p:spPr>
          <a:xfrm>
            <a:off x="1298448" y="269748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51" name="Google Shape;151;p5"/>
          <p:cNvSpPr/>
          <p:nvPr/>
        </p:nvSpPr>
        <p:spPr>
          <a:xfrm>
            <a:off x="1298449" y="2880360"/>
            <a:ext cx="9369552" cy="1280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2000"/>
              <a:buFont typeface="Calibri"/>
              <a:buNone/>
            </a:pPr>
            <a:r>
              <a:rPr lang="en-US" sz="20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Cambiare un'abitudine richiede di rompere gli standard cristallizzati nei propri gruppi di riferimento: la partecipazione attiva in un processo interattivo di ricerca di nuovi modi di pensare e agire è la condizione fondamentale [Lewin, 1947].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2" name="Google Shape;152;p5"/>
          <p:cNvSpPr/>
          <p:nvPr/>
        </p:nvSpPr>
        <p:spPr>
          <a:xfrm>
            <a:off x="3889970" y="4832203"/>
            <a:ext cx="4412060" cy="17477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2000"/>
              <a:buFont typeface="Noto Sans Symbols"/>
              <a:buChar char="✔"/>
            </a:pPr>
            <a:r>
              <a:rPr lang="en-US" sz="20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Ricerca-Azione</a:t>
            </a:r>
            <a:endParaRPr/>
          </a:p>
          <a:p>
            <a:pPr marL="342900" marR="0" lvl="0" indent="-34290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2000"/>
              <a:buFont typeface="Noto Sans Symbols"/>
              <a:buChar char="✔"/>
            </a:pPr>
            <a:r>
              <a:rPr lang="en-US" sz="20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Modello di cambiamento a 3 fasi </a:t>
            </a:r>
            <a:endParaRPr/>
          </a:p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      (unfreezing-moving-refreezing)</a:t>
            </a:r>
            <a:endParaRPr/>
          </a:p>
          <a:p>
            <a:pPr marL="342900" marR="0" lvl="0" indent="-34290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2000"/>
              <a:buFont typeface="Noto Sans Symbols"/>
              <a:buChar char="✔"/>
            </a:pPr>
            <a:r>
              <a:rPr lang="en-US" sz="20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“T-Group”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3" name="Google Shape;153;p5"/>
          <p:cNvSpPr/>
          <p:nvPr/>
        </p:nvSpPr>
        <p:spPr>
          <a:xfrm>
            <a:off x="4957011" y="4160520"/>
            <a:ext cx="1700463" cy="448056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E8E4DE"/>
          </a:solidFill>
          <a:ln w="9525" cap="flat" cmpd="sng">
            <a:solidFill>
              <a:srgbClr val="BFBFB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6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60" name="Google Shape;160;p6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61" name="Google Shape;161;p6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13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62" name="Google Shape;162;p6"/>
          <p:cNvCxnSpPr/>
          <p:nvPr/>
        </p:nvCxnSpPr>
        <p:spPr>
          <a:xfrm>
            <a:off x="457200" y="2514600"/>
            <a:ext cx="0" cy="2267712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63" name="Google Shape;163;p6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4" name="Google Shape;164;p6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5" name="Google Shape;165;p6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35486B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6" name="Google Shape;166;p6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7" name="Google Shape;167;p6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8" name="Google Shape;168;p6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9" name="Google Shape;169;p6"/>
          <p:cNvSpPr/>
          <p:nvPr/>
        </p:nvSpPr>
        <p:spPr>
          <a:xfrm>
            <a:off x="283464" y="404164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0" name="Google Shape;170;p6"/>
          <p:cNvSpPr/>
          <p:nvPr/>
        </p:nvSpPr>
        <p:spPr>
          <a:xfrm>
            <a:off x="283464" y="404164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1" name="Google Shape;171;p6"/>
          <p:cNvSpPr/>
          <p:nvPr/>
        </p:nvSpPr>
        <p:spPr>
          <a:xfrm>
            <a:off x="283464" y="4608576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2" name="Google Shape;172;p6"/>
          <p:cNvSpPr/>
          <p:nvPr/>
        </p:nvSpPr>
        <p:spPr>
          <a:xfrm>
            <a:off x="283464" y="4608576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3" name="Google Shape;173;p6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4" name="Google Shape;174;p6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2. LA CENTRALITÀ DEL PICCOLO GRUPPO PER IL CAMBIAMENTO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5" name="Google Shape;175;p6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Due </a:t>
            </a:r>
            <a:r>
              <a:rPr lang="en-US" sz="2700" b="1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intuizioni</a:t>
            </a:r>
            <a:r>
              <a:rPr lang="en-US" sz="2700" b="1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700" b="1" dirty="0" err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chiave</a:t>
            </a:r>
            <a:r>
              <a:rPr lang="en-US" sz="2700" b="1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700" dirty="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[Burnes, 2004]</a:t>
            </a:r>
            <a:endParaRPr sz="27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76" name="Google Shape;176;p6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77" name="Google Shape;177;p6"/>
          <p:cNvSpPr/>
          <p:nvPr/>
        </p:nvSpPr>
        <p:spPr>
          <a:xfrm>
            <a:off x="1298449" y="1965959"/>
            <a:ext cx="8679740" cy="3748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2000"/>
              <a:buFont typeface="Calibri"/>
              <a:buNone/>
            </a:pPr>
            <a:r>
              <a:rPr lang="en-US" sz="20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➔ Il ruolo centrale della conversazione riflessiva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8" name="Google Shape;178;p6"/>
          <p:cNvSpPr/>
          <p:nvPr/>
        </p:nvSpPr>
        <p:spPr>
          <a:xfrm>
            <a:off x="1683457" y="2331720"/>
            <a:ext cx="8679740" cy="731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Il dialogo tra le persone rende possibile la trasformazione di abitudini e routine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79" name="Google Shape;179;p6"/>
          <p:cNvCxnSpPr/>
          <p:nvPr/>
        </p:nvCxnSpPr>
        <p:spPr>
          <a:xfrm>
            <a:off x="1298448" y="3118104"/>
            <a:ext cx="10070287" cy="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80" name="Google Shape;180;p6"/>
          <p:cNvSpPr/>
          <p:nvPr/>
        </p:nvSpPr>
        <p:spPr>
          <a:xfrm>
            <a:off x="1298449" y="3154679"/>
            <a:ext cx="8679740" cy="3748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➔ La centratura sul processo decisionale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1" name="Google Shape;181;p6"/>
          <p:cNvSpPr/>
          <p:nvPr/>
        </p:nvSpPr>
        <p:spPr>
          <a:xfrm>
            <a:off x="1683457" y="3520440"/>
            <a:ext cx="7893680" cy="731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Il gruppo genera apprendimenti trasformativi solo se non si ferma alla discussione, ma accompagna a elaborare una decisione su come agire diversamente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7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88" name="Google Shape;188;p7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89" name="Google Shape;189;p7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13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90" name="Google Shape;190;p7"/>
          <p:cNvCxnSpPr/>
          <p:nvPr/>
        </p:nvCxnSpPr>
        <p:spPr>
          <a:xfrm>
            <a:off x="457200" y="2514600"/>
            <a:ext cx="0" cy="2267712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91" name="Google Shape;191;p7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2" name="Google Shape;192;p7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3" name="Google Shape;193;p7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4" name="Google Shape;194;p7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5" name="Google Shape;195;p7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1F6E68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6" name="Google Shape;196;p7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7" name="Google Shape;197;p7"/>
          <p:cNvSpPr/>
          <p:nvPr/>
        </p:nvSpPr>
        <p:spPr>
          <a:xfrm>
            <a:off x="283464" y="404164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8" name="Google Shape;198;p7"/>
          <p:cNvSpPr/>
          <p:nvPr/>
        </p:nvSpPr>
        <p:spPr>
          <a:xfrm>
            <a:off x="283464" y="404164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9" name="Google Shape;199;p7"/>
          <p:cNvSpPr/>
          <p:nvPr/>
        </p:nvSpPr>
        <p:spPr>
          <a:xfrm>
            <a:off x="283464" y="4608576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0" name="Google Shape;200;p7"/>
          <p:cNvSpPr/>
          <p:nvPr/>
        </p:nvSpPr>
        <p:spPr>
          <a:xfrm>
            <a:off x="283464" y="4608576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1" name="Google Shape;201;p7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2" name="Google Shape;202;p7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3. LE CONCEZIONI DEL GRUPPO FORMATIVO DOPO LEWIN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3" name="Google Shape;203;p7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Il T-Group e il suo declino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04" name="Google Shape;204;p7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05" name="Google Shape;205;p7"/>
          <p:cNvSpPr/>
          <p:nvPr/>
        </p:nvSpPr>
        <p:spPr>
          <a:xfrm>
            <a:off x="1298449" y="1600200"/>
            <a:ext cx="9337468" cy="1280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2000"/>
              <a:buFont typeface="Calibri"/>
              <a:buNone/>
            </a:pPr>
            <a:r>
              <a:rPr lang="en-US" sz="2000" b="1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Anni '50-'60</a:t>
            </a:r>
            <a:endParaRPr/>
          </a:p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2000"/>
              <a:buFont typeface="Calibri"/>
              <a:buNone/>
            </a:pPr>
            <a:r>
              <a:rPr lang="en-US" sz="20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Il piccolo gruppo (max 15-18) diventa la norma, con disposizione a cerchio e il formatore come facilitatore-animatore. </a:t>
            </a:r>
            <a:endParaRPr/>
          </a:p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2000"/>
              <a:buFont typeface="Calibri"/>
              <a:buNone/>
            </a:pPr>
            <a:r>
              <a:rPr lang="en-US" sz="20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Il T-Group è lo strumento ideale per trasformare organizzazioni gerarchiche in sistemi fondati sui valori della democrazia.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06" name="Google Shape;206;p7"/>
          <p:cNvCxnSpPr/>
          <p:nvPr/>
        </p:nvCxnSpPr>
        <p:spPr>
          <a:xfrm>
            <a:off x="1298448" y="3648456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07" name="Google Shape;207;p7"/>
          <p:cNvSpPr/>
          <p:nvPr/>
        </p:nvSpPr>
        <p:spPr>
          <a:xfrm>
            <a:off x="1298448" y="3822193"/>
            <a:ext cx="9979152" cy="1188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2000"/>
              <a:buFont typeface="Calibri"/>
              <a:buNone/>
            </a:pPr>
            <a:r>
              <a:rPr lang="en-US" sz="2000" b="1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Dagli anni '70 </a:t>
            </a:r>
            <a:endParaRPr/>
          </a:p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2000"/>
              <a:buFont typeface="Calibri"/>
              <a:buNone/>
            </a:pPr>
            <a:r>
              <a:rPr lang="en-US" sz="20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L'uso del T-Group declina: viene criticato il principio che il lavoro riflessivo debba isolarsi dal contesto di appartenenza, presumendo dinamiche universali da trasferire automaticamente.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8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14" name="Google Shape;214;p8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15" name="Google Shape;215;p8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13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16" name="Google Shape;216;p8"/>
          <p:cNvCxnSpPr/>
          <p:nvPr/>
        </p:nvCxnSpPr>
        <p:spPr>
          <a:xfrm>
            <a:off x="457200" y="2514600"/>
            <a:ext cx="0" cy="2267712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17" name="Google Shape;217;p8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8" name="Google Shape;218;p8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9" name="Google Shape;219;p8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0" name="Google Shape;220;p8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1" name="Google Shape;221;p8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1F6E68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2" name="Google Shape;222;p8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3" name="Google Shape;223;p8"/>
          <p:cNvSpPr/>
          <p:nvPr/>
        </p:nvSpPr>
        <p:spPr>
          <a:xfrm>
            <a:off x="283464" y="404164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4" name="Google Shape;224;p8"/>
          <p:cNvSpPr/>
          <p:nvPr/>
        </p:nvSpPr>
        <p:spPr>
          <a:xfrm>
            <a:off x="283464" y="404164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5" name="Google Shape;225;p8"/>
          <p:cNvSpPr/>
          <p:nvPr/>
        </p:nvSpPr>
        <p:spPr>
          <a:xfrm>
            <a:off x="283464" y="4608576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6" name="Google Shape;226;p8"/>
          <p:cNvSpPr/>
          <p:nvPr/>
        </p:nvSpPr>
        <p:spPr>
          <a:xfrm>
            <a:off x="283464" y="4608576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7" name="Google Shape;227;p8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8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8" name="Google Shape;228;p8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3. LE CONCEZIONI DEL GRUPPO FORMATIVO DOPO LEWIN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9" name="Google Shape;229;p8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Dal T-Group al gruppo riflessivo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30" name="Google Shape;230;p8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31" name="Google Shape;231;p8"/>
          <p:cNvSpPr/>
          <p:nvPr/>
        </p:nvSpPr>
        <p:spPr>
          <a:xfrm>
            <a:off x="1298448" y="2206590"/>
            <a:ext cx="4797552" cy="18350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2000"/>
              <a:buFont typeface="Calibri"/>
              <a:buNone/>
            </a:pPr>
            <a:r>
              <a:rPr lang="en-US" sz="20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Da Lewin resta l'insegnamento che l'esperienza delle persone va legittimata come punto di partenza del cambiamento, reso possibile da cicli di azione e riflessione. Il gruppo diventa “gruppo riflessivo”.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32" name="Google Shape;232;p8"/>
          <p:cNvCxnSpPr/>
          <p:nvPr/>
        </p:nvCxnSpPr>
        <p:spPr>
          <a:xfrm rot="10800000">
            <a:off x="6383001" y="1741852"/>
            <a:ext cx="0" cy="343973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33" name="Google Shape;233;p8"/>
          <p:cNvSpPr/>
          <p:nvPr/>
        </p:nvSpPr>
        <p:spPr>
          <a:xfrm>
            <a:off x="6767047" y="1741852"/>
            <a:ext cx="4797553" cy="32141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F6E68"/>
              </a:buClr>
              <a:buSzPts val="2000"/>
              <a:buFont typeface="Calibri"/>
              <a:buNone/>
            </a:pPr>
            <a:r>
              <a:rPr lang="en-US" sz="2000" b="1" dirty="0" err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Sviluppo</a:t>
            </a:r>
            <a:r>
              <a:rPr lang="en-US" sz="2000" b="1" dirty="0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 di </a:t>
            </a:r>
            <a:r>
              <a:rPr lang="en-US" sz="2000" b="1" dirty="0" err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prospettive</a:t>
            </a:r>
            <a:r>
              <a:rPr lang="en-US" sz="2000" b="1" dirty="0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b="1" dirty="0" err="1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teoriche</a:t>
            </a:r>
            <a:r>
              <a:rPr lang="en-US" sz="2000" b="1" dirty="0">
                <a:solidFill>
                  <a:srgbClr val="1F6E68"/>
                </a:solidFill>
                <a:latin typeface="Calibri"/>
                <a:ea typeface="Calibri"/>
                <a:cs typeface="Calibri"/>
                <a:sym typeface="Calibri"/>
              </a:rPr>
              <a:t>:</a:t>
            </a:r>
            <a:endParaRPr dirty="0"/>
          </a:p>
          <a:p>
            <a:pPr marL="342900" marR="0" lvl="0" indent="-342900" algn="l" rtl="0"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urier New"/>
              <a:buChar char="o"/>
            </a:pP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Action Learning (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Revans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)</a:t>
            </a:r>
            <a:endParaRPr dirty="0"/>
          </a:p>
          <a:p>
            <a:pPr marL="342900" marR="0" lvl="0" indent="-342900" algn="l" rtl="0"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urier New"/>
              <a:buChar char="o"/>
            </a:pP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Critical Action Learning di Hauser e Vince)</a:t>
            </a:r>
            <a:endParaRPr dirty="0"/>
          </a:p>
          <a:p>
            <a:pPr marL="342900" marR="0" lvl="0" indent="-342900" algn="l" rtl="0"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urier New"/>
              <a:buChar char="o"/>
            </a:pP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Experiential Learning di Kolb</a:t>
            </a:r>
            <a:endParaRPr dirty="0"/>
          </a:p>
          <a:p>
            <a:pPr marL="342900" marR="0" lvl="0" indent="-342900" algn="l" rtl="0"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urier New"/>
              <a:buChar char="o"/>
            </a:pP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Riflessione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critica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di Mezirow</a:t>
            </a:r>
            <a:endParaRPr dirty="0"/>
          </a:p>
          <a:p>
            <a:pPr marL="342900" marR="0" lvl="0" indent="-342900" algn="l" rtl="0"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urier New"/>
              <a:buChar char="o"/>
            </a:pP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Argyris e Schön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sulla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pratica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riflessiva</a:t>
            </a:r>
            <a:endParaRPr sz="2000" dirty="0">
              <a:solidFill>
                <a:srgbClr val="29292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ourier New"/>
              <a:buChar char="o"/>
            </a:pP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Prospettive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psicosociologiche</a:t>
            </a:r>
            <a:endParaRPr sz="2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9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40" name="Google Shape;240;p9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41" name="Google Shape;241;p9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13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42" name="Google Shape;242;p9"/>
          <p:cNvCxnSpPr/>
          <p:nvPr/>
        </p:nvCxnSpPr>
        <p:spPr>
          <a:xfrm>
            <a:off x="457200" y="2514600"/>
            <a:ext cx="0" cy="2267712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43" name="Google Shape;243;p9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4" name="Google Shape;244;p9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5" name="Google Shape;245;p9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6" name="Google Shape;246;p9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7" name="Google Shape;247;p9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8" name="Google Shape;248;p9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9" name="Google Shape;249;p9"/>
          <p:cNvSpPr/>
          <p:nvPr/>
        </p:nvSpPr>
        <p:spPr>
          <a:xfrm>
            <a:off x="283464" y="4041648"/>
            <a:ext cx="347472" cy="347472"/>
          </a:xfrm>
          <a:prstGeom prst="ellipse">
            <a:avLst/>
          </a:prstGeom>
          <a:solidFill>
            <a:srgbClr val="B4791F"/>
          </a:solidFill>
          <a:ln w="15875" cap="flat" cmpd="sng">
            <a:solidFill>
              <a:srgbClr val="B4791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0" name="Google Shape;250;p9"/>
          <p:cNvSpPr/>
          <p:nvPr/>
        </p:nvSpPr>
        <p:spPr>
          <a:xfrm>
            <a:off x="283464" y="404164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1" name="Google Shape;251;p9"/>
          <p:cNvSpPr/>
          <p:nvPr/>
        </p:nvSpPr>
        <p:spPr>
          <a:xfrm>
            <a:off x="283464" y="4608576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2" name="Google Shape;252;p9"/>
          <p:cNvSpPr/>
          <p:nvPr/>
        </p:nvSpPr>
        <p:spPr>
          <a:xfrm>
            <a:off x="283464" y="4608576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3" name="Google Shape;253;p9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9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4" name="Google Shape;254;p9"/>
          <p:cNvSpPr/>
          <p:nvPr/>
        </p:nvSpPr>
        <p:spPr>
          <a:xfrm>
            <a:off x="1298448" y="212592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B4791F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4. PROGETTARE E CONDURRE IL GRUPPO FORMATIVO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5" name="Google Shape;255;p9"/>
          <p:cNvSpPr/>
          <p:nvPr/>
        </p:nvSpPr>
        <p:spPr>
          <a:xfrm>
            <a:off x="1298448" y="505200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Quattro tipi di gruppo riflessivo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6" name="Google Shape;256;p9"/>
          <p:cNvSpPr/>
          <p:nvPr/>
        </p:nvSpPr>
        <p:spPr>
          <a:xfrm>
            <a:off x="1355600" y="1148697"/>
            <a:ext cx="5035144" cy="2517022"/>
          </a:xfrm>
          <a:prstGeom prst="roundRect">
            <a:avLst>
              <a:gd name="adj" fmla="val 4348"/>
            </a:avLst>
          </a:prstGeom>
          <a:solidFill>
            <a:srgbClr val="F3D8DB"/>
          </a:solidFill>
          <a:ln w="12700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7" name="Google Shape;257;p9"/>
          <p:cNvSpPr/>
          <p:nvPr/>
        </p:nvSpPr>
        <p:spPr>
          <a:xfrm>
            <a:off x="1442464" y="1221272"/>
            <a:ext cx="475488" cy="475488"/>
          </a:xfrm>
          <a:prstGeom prst="ellipse">
            <a:avLst/>
          </a:prstGeom>
          <a:solidFill>
            <a:srgbClr val="8A1F2B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58" name="Google Shape;258;p9" descr="icons/FiEy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13056" y="1291391"/>
            <a:ext cx="304312" cy="304312"/>
          </a:xfrm>
          <a:prstGeom prst="rect">
            <a:avLst/>
          </a:prstGeom>
          <a:noFill/>
          <a:ln>
            <a:noFill/>
          </a:ln>
        </p:spPr>
      </p:pic>
      <p:sp>
        <p:nvSpPr>
          <p:cNvPr id="259" name="Google Shape;259;p9"/>
          <p:cNvSpPr/>
          <p:nvPr/>
        </p:nvSpPr>
        <p:spPr>
          <a:xfrm>
            <a:off x="2011680" y="1178409"/>
            <a:ext cx="3960495" cy="5029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000"/>
              <a:buFont typeface="Calibri"/>
              <a:buNone/>
            </a:pPr>
            <a:r>
              <a:rPr lang="en-US" sz="20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Sostegno allo sguardo riflessivo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0" name="Google Shape;260;p9"/>
          <p:cNvSpPr/>
          <p:nvPr/>
        </p:nvSpPr>
        <p:spPr>
          <a:xfrm>
            <a:off x="2045704" y="1473873"/>
            <a:ext cx="4093160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600"/>
              <a:buFont typeface="Calibri"/>
              <a:buNone/>
            </a:pPr>
            <a:r>
              <a:rPr lang="en-US" sz="16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Spazio conversazionale per la mente riflessiva individuale (Kolb; Mezirow)</a:t>
            </a:r>
            <a:endParaRPr/>
          </a:p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None/>
            </a:pPr>
            <a:endParaRPr sz="1600" b="1">
              <a:solidFill>
                <a:srgbClr val="29292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None/>
            </a:pPr>
            <a:endParaRPr sz="1600" b="1">
              <a:solidFill>
                <a:srgbClr val="29292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None/>
            </a:pPr>
            <a:endParaRPr sz="16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1" name="Google Shape;261;p9"/>
          <p:cNvSpPr/>
          <p:nvPr/>
        </p:nvSpPr>
        <p:spPr>
          <a:xfrm>
            <a:off x="6665064" y="1177272"/>
            <a:ext cx="5035144" cy="2517021"/>
          </a:xfrm>
          <a:prstGeom prst="roundRect">
            <a:avLst>
              <a:gd name="adj" fmla="val 4348"/>
            </a:avLst>
          </a:prstGeom>
          <a:solidFill>
            <a:srgbClr val="D8DEEA"/>
          </a:solidFill>
          <a:ln w="12700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2" name="Google Shape;262;p9"/>
          <p:cNvSpPr/>
          <p:nvPr/>
        </p:nvSpPr>
        <p:spPr>
          <a:xfrm>
            <a:off x="6737640" y="1264137"/>
            <a:ext cx="475488" cy="475488"/>
          </a:xfrm>
          <a:prstGeom prst="ellipse">
            <a:avLst/>
          </a:prstGeom>
          <a:solidFill>
            <a:srgbClr val="35486B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63" name="Google Shape;263;p9" descr="icons/FiUsers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823227" y="1349725"/>
            <a:ext cx="304312" cy="304312"/>
          </a:xfrm>
          <a:prstGeom prst="rect">
            <a:avLst/>
          </a:prstGeom>
          <a:noFill/>
          <a:ln>
            <a:noFill/>
          </a:ln>
        </p:spPr>
      </p:pic>
      <p:sp>
        <p:nvSpPr>
          <p:cNvPr id="264" name="Google Shape;264;p9"/>
          <p:cNvSpPr/>
          <p:nvPr/>
        </p:nvSpPr>
        <p:spPr>
          <a:xfrm>
            <a:off x="7213126" y="1178981"/>
            <a:ext cx="4139034" cy="5029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35486B"/>
              </a:buClr>
              <a:buSzPts val="2000"/>
              <a:buFont typeface="Calibri"/>
              <a:buNone/>
            </a:pPr>
            <a:r>
              <a:rPr lang="en-US" sz="2000" b="1">
                <a:solidFill>
                  <a:srgbClr val="35486B"/>
                </a:solidFill>
                <a:latin typeface="Calibri"/>
                <a:ea typeface="Calibri"/>
                <a:cs typeface="Calibri"/>
                <a:sym typeface="Calibri"/>
              </a:rPr>
              <a:t>Costruzione della mente gruppale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5" name="Google Shape;265;p9"/>
          <p:cNvSpPr/>
          <p:nvPr/>
        </p:nvSpPr>
        <p:spPr>
          <a:xfrm>
            <a:off x="7308987" y="1489876"/>
            <a:ext cx="3947314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600"/>
              <a:buFont typeface="Calibri"/>
              <a:buNone/>
            </a:pPr>
            <a:r>
              <a:rPr lang="en-US" sz="16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Modelli mentali condivisi per team efficaci (Cannon-Bowers et al.)</a:t>
            </a:r>
            <a:endParaRPr sz="16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6" name="Google Shape;266;p9"/>
          <p:cNvSpPr/>
          <p:nvPr/>
        </p:nvSpPr>
        <p:spPr>
          <a:xfrm>
            <a:off x="1369888" y="3897624"/>
            <a:ext cx="5035144" cy="2788920"/>
          </a:xfrm>
          <a:prstGeom prst="roundRect">
            <a:avLst>
              <a:gd name="adj" fmla="val 4348"/>
            </a:avLst>
          </a:prstGeom>
          <a:solidFill>
            <a:srgbClr val="F2DFB8"/>
          </a:solidFill>
          <a:ln w="12700" cap="flat" cmpd="sng">
            <a:solidFill>
              <a:srgbClr val="B4791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7" name="Google Shape;267;p9"/>
          <p:cNvSpPr/>
          <p:nvPr/>
        </p:nvSpPr>
        <p:spPr>
          <a:xfrm>
            <a:off x="1442464" y="3955912"/>
            <a:ext cx="475488" cy="475488"/>
          </a:xfrm>
          <a:prstGeom prst="ellipse">
            <a:avLst/>
          </a:prstGeom>
          <a:solidFill>
            <a:srgbClr val="B4791F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68" name="Google Shape;268;p9" descr="icons/FiFlag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28052" y="4041500"/>
            <a:ext cx="304312" cy="304312"/>
          </a:xfrm>
          <a:prstGeom prst="rect">
            <a:avLst/>
          </a:prstGeom>
          <a:noFill/>
          <a:ln>
            <a:noFill/>
          </a:ln>
        </p:spPr>
      </p:pic>
      <p:sp>
        <p:nvSpPr>
          <p:cNvPr id="269" name="Google Shape;269;p9"/>
          <p:cNvSpPr/>
          <p:nvPr/>
        </p:nvSpPr>
        <p:spPr>
          <a:xfrm>
            <a:off x="1968887" y="3927910"/>
            <a:ext cx="4003288" cy="3463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B4791F"/>
              </a:buClr>
              <a:buSzPts val="2000"/>
              <a:buFont typeface="Calibri"/>
              <a:buNone/>
            </a:pPr>
            <a:r>
              <a:rPr lang="en-US" sz="2000" b="1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Lente delle dinamiche di potere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0" name="Google Shape;270;p9"/>
          <p:cNvSpPr/>
          <p:nvPr/>
        </p:nvSpPr>
        <p:spPr>
          <a:xfrm>
            <a:off x="2045704" y="4222802"/>
            <a:ext cx="3969335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600"/>
              <a:buFont typeface="Calibri"/>
              <a:buNone/>
            </a:pPr>
            <a:r>
              <a:rPr lang="en-US" sz="16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Riflessività critica sulle relazioni di potere organizzative (Critical Action Learning)</a:t>
            </a:r>
            <a:endParaRPr sz="16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1" name="Google Shape;271;p9"/>
          <p:cNvSpPr/>
          <p:nvPr/>
        </p:nvSpPr>
        <p:spPr>
          <a:xfrm>
            <a:off x="6679352" y="3897623"/>
            <a:ext cx="5035144" cy="2758767"/>
          </a:xfrm>
          <a:prstGeom prst="roundRect">
            <a:avLst>
              <a:gd name="adj" fmla="val 4348"/>
            </a:avLst>
          </a:prstGeom>
          <a:solidFill>
            <a:srgbClr val="D8E3D9"/>
          </a:solidFill>
          <a:ln w="12700" cap="flat" cmpd="sng">
            <a:solidFill>
              <a:srgbClr val="5C7A5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2" name="Google Shape;272;p9"/>
          <p:cNvSpPr/>
          <p:nvPr/>
        </p:nvSpPr>
        <p:spPr>
          <a:xfrm>
            <a:off x="6751928" y="3970200"/>
            <a:ext cx="475488" cy="475488"/>
          </a:xfrm>
          <a:prstGeom prst="ellipse">
            <a:avLst/>
          </a:prstGeom>
          <a:solidFill>
            <a:srgbClr val="5C7A5E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73" name="Google Shape;273;p9" descr="icons/FiHeart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837515" y="4055788"/>
            <a:ext cx="304312" cy="304312"/>
          </a:xfrm>
          <a:prstGeom prst="rect">
            <a:avLst/>
          </a:prstGeom>
          <a:noFill/>
          <a:ln>
            <a:noFill/>
          </a:ln>
        </p:spPr>
      </p:pic>
      <p:sp>
        <p:nvSpPr>
          <p:cNvPr id="274" name="Google Shape;274;p9"/>
          <p:cNvSpPr/>
          <p:nvPr/>
        </p:nvSpPr>
        <p:spPr>
          <a:xfrm>
            <a:off x="7270278" y="3935908"/>
            <a:ext cx="4596232" cy="5029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5C7A5E"/>
              </a:buClr>
              <a:buSzPts val="2000"/>
              <a:buFont typeface="Calibri"/>
              <a:buNone/>
            </a:pPr>
            <a:r>
              <a:rPr lang="en-US" sz="2000" b="1">
                <a:solidFill>
                  <a:srgbClr val="5C7A5E"/>
                </a:solidFill>
                <a:latin typeface="Calibri"/>
                <a:ea typeface="Calibri"/>
                <a:cs typeface="Calibri"/>
                <a:sym typeface="Calibri"/>
              </a:rPr>
              <a:t>Lente delle dinamiche affettive inconsce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5" name="Google Shape;275;p9"/>
          <p:cNvSpPr/>
          <p:nvPr/>
        </p:nvSpPr>
        <p:spPr>
          <a:xfrm>
            <a:off x="7351851" y="4237088"/>
            <a:ext cx="3947314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600"/>
              <a:buFont typeface="Calibri"/>
              <a:buNone/>
            </a:pPr>
            <a:r>
              <a:rPr lang="en-US" sz="16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Prospettiva psicodinamica: gruppo di lavoro e gruppo di base (Bion)</a:t>
            </a:r>
            <a:endParaRPr sz="16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6" name="Google Shape;276;p9"/>
          <p:cNvSpPr txBox="1"/>
          <p:nvPr/>
        </p:nvSpPr>
        <p:spPr>
          <a:xfrm>
            <a:off x="1442464" y="2051565"/>
            <a:ext cx="4798539" cy="16004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25425" marR="0" lvl="0" indent="-225425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oto Sans Symbols"/>
              <a:buChar char="∙"/>
            </a:pPr>
            <a:r>
              <a:rPr lang="en-US" sz="14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Funzione del gruppo:</a:t>
            </a:r>
            <a:r>
              <a:rPr lang="en-US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Favorisce consapevolezza e cambiamento attraverso confronto, esercizi e feedback. </a:t>
            </a:r>
            <a:endParaRPr sz="1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5425" marR="0" lvl="0" indent="-225425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oto Sans Symbols"/>
              <a:buChar char="∙"/>
            </a:pPr>
            <a:r>
              <a:rPr lang="en-US" sz="14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Obiettivo:</a:t>
            </a:r>
            <a:r>
              <a:rPr lang="en-US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Offre sostegno emotivo e nuovi punti di vista per modificare schemi mentali e comportamenti. </a:t>
            </a:r>
            <a:endParaRPr sz="1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5425" marR="0" lvl="0" indent="-225425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oto Sans Symbols"/>
              <a:buChar char="∙"/>
            </a:pPr>
            <a:r>
              <a:rPr lang="en-US" sz="14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Metodo:</a:t>
            </a:r>
            <a:r>
              <a:rPr lang="en-US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Facilita la riflessione e la sicurezza psicologica; efficace soprattutto sul cambiamento individuale, meno su quello organizzativo.</a:t>
            </a:r>
            <a:endParaRPr sz="1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7" name="Google Shape;277;p9"/>
          <p:cNvSpPr txBox="1"/>
          <p:nvPr/>
        </p:nvSpPr>
        <p:spPr>
          <a:xfrm>
            <a:off x="6737640" y="2071237"/>
            <a:ext cx="4962567" cy="16004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82563" marR="0" lvl="0" indent="-182563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oto Sans Symbols"/>
              <a:buChar char="∙"/>
            </a:pPr>
            <a:r>
              <a:rPr lang="en-US" sz="14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Funzione del gruppo: </a:t>
            </a:r>
            <a:r>
              <a:rPr lang="en-US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Costruisce modelli mentali condivisi per agire e risolvere problemi in modo efficace. 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82563" marR="0" lvl="0" indent="-182563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oto Sans Symbols"/>
              <a:buChar char="∙"/>
            </a:pPr>
            <a:r>
              <a:rPr lang="en-US" sz="14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Obiettivo: </a:t>
            </a:r>
            <a:r>
              <a:rPr lang="en-US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Migliorare collaborazione, coordinamento, decisioni e gestione dei conflitti nel team. 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82563" marR="0" lvl="0" indent="-182563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oto Sans Symbols"/>
              <a:buChar char="∙"/>
            </a:pPr>
            <a:r>
              <a:rPr lang="en-US" sz="14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Metodo: </a:t>
            </a:r>
            <a:r>
              <a:rPr lang="en-US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Formazione congiunta, esercizi e confronto; attenzione ai processi cognitivi del gruppo, meno alle dinamiche di potere e affettive.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8" name="Google Shape;278;p9"/>
          <p:cNvSpPr txBox="1"/>
          <p:nvPr/>
        </p:nvSpPr>
        <p:spPr>
          <a:xfrm>
            <a:off x="1465406" y="4857506"/>
            <a:ext cx="4789885" cy="2031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82563" marR="0" lvl="0" indent="-182563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oto Sans Symbols"/>
              <a:buChar char="∙"/>
            </a:pPr>
            <a:r>
              <a:rPr lang="en-US" sz="14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Funzione del gruppo: </a:t>
            </a:r>
            <a:r>
              <a:rPr lang="en-US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Permette di osservare e comprendere le dinamiche di potere presenti nell’organizzazione. </a:t>
            </a:r>
            <a:endParaRPr sz="1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82563" marR="0" lvl="0" indent="-182563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oto Sans Symbols"/>
              <a:buChar char="∙"/>
            </a:pPr>
            <a:r>
              <a:rPr lang="en-US" sz="14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Obiettivo: </a:t>
            </a:r>
            <a:r>
              <a:rPr lang="en-US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Promuovere un cambiamento organizzativo, elaborando emozioni e relazioni di potere e sviluppando strategie condivise. </a:t>
            </a:r>
            <a:endParaRPr sz="1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82563" marR="0" lvl="0" indent="-182563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oto Sans Symbols"/>
              <a:buChar char="∙"/>
            </a:pPr>
            <a:r>
              <a:rPr lang="en-US" sz="14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Metodo:</a:t>
            </a:r>
            <a:r>
              <a:rPr lang="en-US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La riflessività critica mira a mettere in discussione disuguaglianze, conflitti e resistenze che ostacolano apprendimento e cambiamento. </a:t>
            </a:r>
            <a:endParaRPr sz="1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9" name="Google Shape;279;p9"/>
          <p:cNvSpPr txBox="1"/>
          <p:nvPr/>
        </p:nvSpPr>
        <p:spPr>
          <a:xfrm>
            <a:off x="6789079" y="4840509"/>
            <a:ext cx="4789885" cy="18158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82563" marR="0" lvl="0" indent="-169863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oto Sans Symbols"/>
              <a:buChar char="∙"/>
            </a:pPr>
            <a:r>
              <a:rPr lang="en-US" sz="14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Funzione del gruppo: R</a:t>
            </a:r>
            <a:r>
              <a:rPr lang="en-US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ende visibili emozioni e processi affettivi inconsci che influenzano il lavoro. 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82563" marR="0" lvl="0" indent="-169863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oto Sans Symbols"/>
              <a:buChar char="∙"/>
            </a:pPr>
            <a:r>
              <a:rPr lang="en-US" sz="14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Obiettivo: </a:t>
            </a:r>
            <a:r>
              <a:rPr lang="en-US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Elaborare le difese collettive generate da ansia e paura, che ostacolano riflessione, apprendimento e innovazione. 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82563" marR="0" lvl="0" indent="-169863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oto Sans Symbols"/>
              <a:buChar char="∙"/>
            </a:pPr>
            <a:r>
              <a:rPr lang="en-US" sz="14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Metodo: </a:t>
            </a:r>
            <a:r>
              <a:rPr lang="en-US"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Contiene le emozioni e aiuta il gruppo a riconoscerle e superare le routine difensive, favorendo nuove modalità di azione. </a:t>
            </a: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10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86" name="Google Shape;286;p10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87" name="Google Shape;287;p10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13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88" name="Google Shape;288;p10"/>
          <p:cNvCxnSpPr/>
          <p:nvPr/>
        </p:nvCxnSpPr>
        <p:spPr>
          <a:xfrm>
            <a:off x="457200" y="2514600"/>
            <a:ext cx="0" cy="2267712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89" name="Google Shape;289;p10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0" name="Google Shape;290;p10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1" name="Google Shape;291;p10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2" name="Google Shape;292;p10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3" name="Google Shape;293;p10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4" name="Google Shape;294;p10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5" name="Google Shape;295;p10"/>
          <p:cNvSpPr/>
          <p:nvPr/>
        </p:nvSpPr>
        <p:spPr>
          <a:xfrm>
            <a:off x="283464" y="4041648"/>
            <a:ext cx="347472" cy="347472"/>
          </a:xfrm>
          <a:prstGeom prst="ellipse">
            <a:avLst/>
          </a:prstGeom>
          <a:solidFill>
            <a:srgbClr val="B4791F"/>
          </a:solidFill>
          <a:ln w="15875" cap="flat" cmpd="sng">
            <a:solidFill>
              <a:srgbClr val="B4791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6" name="Google Shape;296;p10"/>
          <p:cNvSpPr/>
          <p:nvPr/>
        </p:nvSpPr>
        <p:spPr>
          <a:xfrm>
            <a:off x="283464" y="404164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7" name="Google Shape;297;p10"/>
          <p:cNvSpPr/>
          <p:nvPr/>
        </p:nvSpPr>
        <p:spPr>
          <a:xfrm>
            <a:off x="283464" y="4608576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8" name="Google Shape;298;p10"/>
          <p:cNvSpPr/>
          <p:nvPr/>
        </p:nvSpPr>
        <p:spPr>
          <a:xfrm>
            <a:off x="283464" y="4608576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9" name="Google Shape;299;p10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10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0" name="Google Shape;300;p10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B4791F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4.1 SOSTEGNO DI UNO SGUARDO RIFLESSIVO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1" name="Google Shape;301;p10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Il gruppo come spazio conversazionale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02" name="Google Shape;302;p10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03" name="Google Shape;303;p10"/>
          <p:cNvSpPr/>
          <p:nvPr/>
        </p:nvSpPr>
        <p:spPr>
          <a:xfrm>
            <a:off x="1298448" y="1508760"/>
            <a:ext cx="9531477" cy="1005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2000"/>
              <a:buFont typeface="Calibri"/>
              <a:buNone/>
            </a:pPr>
            <a:r>
              <a:rPr lang="en-US" sz="20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Piccolo gruppo (8-18 persone), “apparecchiato” con esercizi (giochi psicologici, role-playing, casi) che creano un'esperienza comune da cui avviare il dialogo riflessivo.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04" name="Google Shape;304;p10"/>
          <p:cNvCxnSpPr/>
          <p:nvPr/>
        </p:nvCxnSpPr>
        <p:spPr>
          <a:xfrm>
            <a:off x="1298448" y="260604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05" name="Google Shape;305;p10"/>
          <p:cNvSpPr/>
          <p:nvPr/>
        </p:nvSpPr>
        <p:spPr>
          <a:xfrm>
            <a:off x="1298447" y="2788920"/>
            <a:ext cx="9979141" cy="1188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2000"/>
              <a:buFont typeface="Calibri"/>
              <a:buNone/>
            </a:pP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Il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formatore-facilitatore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: centra il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gruppo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sul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problema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sollecita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la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riflessione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su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ciò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che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è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accaduto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(“</a:t>
            </a:r>
            <a:r>
              <a:rPr lang="en-US" sz="20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Cosa ho </a:t>
            </a:r>
            <a:r>
              <a:rPr lang="en-US" sz="20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fatto</a:t>
            </a:r>
            <a:r>
              <a:rPr lang="en-US" sz="20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? </a:t>
            </a:r>
            <a:r>
              <a:rPr lang="en-US" sz="20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Perché</a:t>
            </a:r>
            <a:r>
              <a:rPr lang="en-US" sz="20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?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”) e presidia un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clima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di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sicurezza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psicologica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4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[Edmondson, 2008]</a:t>
            </a:r>
            <a:r>
              <a:rPr lang="en-US" sz="20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2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6" name="Google Shape;306;p10"/>
          <p:cNvSpPr/>
          <p:nvPr/>
        </p:nvSpPr>
        <p:spPr>
          <a:xfrm>
            <a:off x="1298448" y="4325112"/>
            <a:ext cx="9531477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2000"/>
              <a:buFont typeface="Calibri"/>
              <a:buNone/>
            </a:pPr>
            <a:r>
              <a:rPr lang="en-US" sz="20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Limite: se il cambiamento atteso è organizzativo, questa modalità trascura le dinamiche di potere e affettive che attraversano il gruppo e il suo rapporto con l'organizzazione.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p11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13" name="Google Shape;313;p11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14" name="Google Shape;314;p11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13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15" name="Google Shape;315;p11"/>
          <p:cNvCxnSpPr/>
          <p:nvPr/>
        </p:nvCxnSpPr>
        <p:spPr>
          <a:xfrm>
            <a:off x="457200" y="2514600"/>
            <a:ext cx="0" cy="2267712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16" name="Google Shape;316;p11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7" name="Google Shape;317;p11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8" name="Google Shape;318;p11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9" name="Google Shape;319;p11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0" name="Google Shape;320;p11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1" name="Google Shape;321;p11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2" name="Google Shape;322;p11"/>
          <p:cNvSpPr/>
          <p:nvPr/>
        </p:nvSpPr>
        <p:spPr>
          <a:xfrm>
            <a:off x="283464" y="4041648"/>
            <a:ext cx="347472" cy="347472"/>
          </a:xfrm>
          <a:prstGeom prst="ellipse">
            <a:avLst/>
          </a:prstGeom>
          <a:solidFill>
            <a:srgbClr val="B4791F"/>
          </a:solidFill>
          <a:ln w="15875" cap="flat" cmpd="sng">
            <a:solidFill>
              <a:srgbClr val="B4791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3" name="Google Shape;323;p11"/>
          <p:cNvSpPr/>
          <p:nvPr/>
        </p:nvSpPr>
        <p:spPr>
          <a:xfrm>
            <a:off x="283464" y="404164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4" name="Google Shape;324;p11"/>
          <p:cNvSpPr/>
          <p:nvPr/>
        </p:nvSpPr>
        <p:spPr>
          <a:xfrm>
            <a:off x="283464" y="4608576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5" name="Google Shape;325;p11"/>
          <p:cNvSpPr/>
          <p:nvPr/>
        </p:nvSpPr>
        <p:spPr>
          <a:xfrm>
            <a:off x="283464" y="4608576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6" name="Google Shape;326;p11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7" name="Google Shape;327;p11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B4791F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4.1 SOSTEGNO DI UNO SGUARDO RIFLESSIVO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8" name="Google Shape;328;p11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70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Un esempio: infermieri e conflitto</a:t>
            </a:r>
            <a:endParaRPr sz="2700">
              <a:solidFill>
                <a:srgbClr val="8A1F2B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29" name="Google Shape;329;p11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30" name="Google Shape;330;p11"/>
          <p:cNvSpPr/>
          <p:nvPr/>
        </p:nvSpPr>
        <p:spPr>
          <a:xfrm>
            <a:off x="6786566" y="2088004"/>
            <a:ext cx="4231341" cy="34609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07950" marR="10795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Il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percorso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fa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emergere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consapevolezza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di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stereotipi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e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schemi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mentali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, ma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alcune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proposte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di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cambiamento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non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si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traducono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in azione: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i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medici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,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pur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informati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, non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erano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stati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coinvolti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formalmente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.</a:t>
            </a:r>
            <a:endParaRPr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107950" marR="10795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La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dinamica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di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potere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tra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infermieri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e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medici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, non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affrontata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, ha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impedito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che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la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conoscenza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costruita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diventasse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davvero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2000" dirty="0" err="1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trasformativa</a:t>
            </a:r>
            <a:r>
              <a:rPr lang="en-US" sz="2000" dirty="0">
                <a:solidFill>
                  <a:srgbClr val="59595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.</a:t>
            </a:r>
            <a:endParaRPr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31" name="Google Shape;331;p11"/>
          <p:cNvSpPr/>
          <p:nvPr/>
        </p:nvSpPr>
        <p:spPr>
          <a:xfrm>
            <a:off x="1497102" y="1765239"/>
            <a:ext cx="4231341" cy="4221480"/>
          </a:xfrm>
          <a:prstGeom prst="snip1Rect">
            <a:avLst>
              <a:gd name="adj" fmla="val 14968"/>
            </a:avLst>
          </a:prstGeom>
          <a:solidFill>
            <a:srgbClr val="E8E4DE"/>
          </a:solidFill>
          <a:ln w="12700" cap="flat" cmpd="sng">
            <a:solidFill>
              <a:srgbClr val="7F7F7F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2" name="Google Shape;332;p11"/>
          <p:cNvSpPr/>
          <p:nvPr/>
        </p:nvSpPr>
        <p:spPr>
          <a:xfrm>
            <a:off x="5839425" y="2907791"/>
            <a:ext cx="519953" cy="1936376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E8E4DE"/>
          </a:solidFill>
          <a:ln w="12700" cap="flat" cmpd="sng">
            <a:solidFill>
              <a:srgbClr val="7F7F7F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3" name="Google Shape;333;p11"/>
          <p:cNvSpPr/>
          <p:nvPr/>
        </p:nvSpPr>
        <p:spPr>
          <a:xfrm>
            <a:off x="1828801" y="2307717"/>
            <a:ext cx="3429000" cy="30215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Piccoli gruppi di infermieri (omogenei per ruolo, eterogenei per ospedale di provenienza) lavorano su giochi, role-playing e auto-casi per gestire conflitti con pazienti e familiari, sfociati in episodi di violenza.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Google Shape;339;p12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40" name="Google Shape;340;p12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41" name="Google Shape;341;p12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13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42" name="Google Shape;342;p12"/>
          <p:cNvCxnSpPr/>
          <p:nvPr/>
        </p:nvCxnSpPr>
        <p:spPr>
          <a:xfrm>
            <a:off x="457200" y="2514600"/>
            <a:ext cx="0" cy="2267712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43" name="Google Shape;343;p12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4" name="Google Shape;344;p12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5" name="Google Shape;345;p12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6" name="Google Shape;346;p12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7" name="Google Shape;347;p12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8" name="Google Shape;348;p12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9" name="Google Shape;349;p12"/>
          <p:cNvSpPr/>
          <p:nvPr/>
        </p:nvSpPr>
        <p:spPr>
          <a:xfrm>
            <a:off x="283464" y="4041648"/>
            <a:ext cx="347472" cy="347472"/>
          </a:xfrm>
          <a:prstGeom prst="ellipse">
            <a:avLst/>
          </a:prstGeom>
          <a:solidFill>
            <a:srgbClr val="B4791F"/>
          </a:solidFill>
          <a:ln w="15875" cap="flat" cmpd="sng">
            <a:solidFill>
              <a:srgbClr val="B4791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0" name="Google Shape;350;p12"/>
          <p:cNvSpPr/>
          <p:nvPr/>
        </p:nvSpPr>
        <p:spPr>
          <a:xfrm>
            <a:off x="283464" y="404164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1" name="Google Shape;351;p12"/>
          <p:cNvSpPr/>
          <p:nvPr/>
        </p:nvSpPr>
        <p:spPr>
          <a:xfrm>
            <a:off x="283464" y="4608576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2" name="Google Shape;352;p12"/>
          <p:cNvSpPr/>
          <p:nvPr/>
        </p:nvSpPr>
        <p:spPr>
          <a:xfrm>
            <a:off x="283464" y="4608576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3" name="Google Shape;353;p12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4" name="Google Shape;354;p12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B4791F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4.2 COSTRUZIONE DELLA MENTE GRUPPALE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5" name="Google Shape;355;p12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Modelli mentali condivisi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56" name="Google Shape;356;p12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57" name="Google Shape;357;p12"/>
          <p:cNvSpPr/>
          <p:nvPr/>
        </p:nvSpPr>
        <p:spPr>
          <a:xfrm>
            <a:off x="1371599" y="1356171"/>
            <a:ext cx="9144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B4791F"/>
              </a:buClr>
              <a:buSzPts val="5400"/>
              <a:buFont typeface="Calibri"/>
              <a:buNone/>
            </a:pPr>
            <a:r>
              <a:rPr lang="en-US" sz="5400" b="1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“</a:t>
            </a:r>
            <a:endParaRPr sz="5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8" name="Google Shape;358;p12"/>
          <p:cNvSpPr/>
          <p:nvPr/>
        </p:nvSpPr>
        <p:spPr>
          <a:xfrm>
            <a:off x="1755648" y="1632203"/>
            <a:ext cx="9521941" cy="1188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2000"/>
              <a:buFont typeface="Calibri"/>
              <a:buNone/>
            </a:pPr>
            <a:r>
              <a:rPr lang="en-US" sz="20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 team hanno maggiori probabilità di essere efficaci quando i membri sviluppano mappe mentali condivise su come gestire compiti, relazioni e conflitti </a:t>
            </a:r>
            <a:r>
              <a:rPr lang="en-US" sz="14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[Cannon-Bowers et al., 1993]</a:t>
            </a:r>
            <a:endParaRPr/>
          </a:p>
        </p:txBody>
      </p:sp>
      <p:cxnSp>
        <p:nvCxnSpPr>
          <p:cNvPr id="359" name="Google Shape;359;p12"/>
          <p:cNvCxnSpPr/>
          <p:nvPr/>
        </p:nvCxnSpPr>
        <p:spPr>
          <a:xfrm>
            <a:off x="1298448" y="269748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" name="Google Shape;360;p12">
            <a:extLst>
              <a:ext uri="{FF2B5EF4-FFF2-40B4-BE49-F238E27FC236}">
                <a16:creationId xmlns:a16="http://schemas.microsoft.com/office/drawing/2014/main" id="{521F730D-94BA-0839-C3B0-B011E0D9933B}"/>
              </a:ext>
            </a:extLst>
          </p:cNvPr>
          <p:cNvSpPr/>
          <p:nvPr/>
        </p:nvSpPr>
        <p:spPr>
          <a:xfrm>
            <a:off x="1755647" y="3322949"/>
            <a:ext cx="9521941" cy="8732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In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questa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prospettiva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team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lavorano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meglio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quando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loro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membri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vengono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formati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insieme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non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separatamente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(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quando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cioè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il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gruppo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di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formazione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è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composto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dai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membri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di un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gruppo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di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lavoro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reale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) </a:t>
            </a:r>
            <a:r>
              <a:rPr lang="en-US" sz="14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[Moreland, </a:t>
            </a:r>
            <a:r>
              <a:rPr lang="en-US" sz="14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Myaskovsky</a:t>
            </a:r>
            <a:r>
              <a:rPr lang="en-US" sz="14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2000]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4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1" name="Google Shape;421;p14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22" name="Google Shape;422;p14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23" name="Google Shape;423;p14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</a:t>
            </a: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  <a:extLst>
                  <a:ext uri="http://customooxmlschemas.google.com/">
              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textRoundtripDataId="0"/>
                  </a:ext>
                </a:extLst>
              </a:rPr>
              <a:t>13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24" name="Google Shape;424;p14"/>
          <p:cNvCxnSpPr/>
          <p:nvPr/>
        </p:nvCxnSpPr>
        <p:spPr>
          <a:xfrm>
            <a:off x="457200" y="2514600"/>
            <a:ext cx="0" cy="2267712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25" name="Google Shape;425;p14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6" name="Google Shape;426;p14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7" name="Google Shape;427;p14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8" name="Google Shape;428;p14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9" name="Google Shape;429;p14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0" name="Google Shape;430;p14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1" name="Google Shape;431;p14"/>
          <p:cNvSpPr/>
          <p:nvPr/>
        </p:nvSpPr>
        <p:spPr>
          <a:xfrm>
            <a:off x="283464" y="4041648"/>
            <a:ext cx="347472" cy="347472"/>
          </a:xfrm>
          <a:prstGeom prst="ellipse">
            <a:avLst/>
          </a:prstGeom>
          <a:solidFill>
            <a:srgbClr val="B4791F"/>
          </a:solidFill>
          <a:ln w="15875" cap="flat" cmpd="sng">
            <a:solidFill>
              <a:srgbClr val="B4791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2" name="Google Shape;432;p14"/>
          <p:cNvSpPr/>
          <p:nvPr/>
        </p:nvSpPr>
        <p:spPr>
          <a:xfrm>
            <a:off x="283464" y="404164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3" name="Google Shape;433;p14"/>
          <p:cNvSpPr/>
          <p:nvPr/>
        </p:nvSpPr>
        <p:spPr>
          <a:xfrm>
            <a:off x="283464" y="4608576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4" name="Google Shape;434;p14"/>
          <p:cNvSpPr/>
          <p:nvPr/>
        </p:nvSpPr>
        <p:spPr>
          <a:xfrm>
            <a:off x="283464" y="4608576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5" name="Google Shape;435;p14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6" name="Google Shape;436;p14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B4791F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4.2 COSTRUZIONE DELLA MENTE GRUPPALE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7" name="Google Shape;437;p14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Il metodo KTLE </a:t>
            </a:r>
            <a:r>
              <a:rPr lang="en-US" sz="250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–Kolb Team Learning Experience [Kayes, Kayes, Kolb, 2005]</a:t>
            </a:r>
            <a:endParaRPr/>
          </a:p>
        </p:txBody>
      </p:sp>
      <p:cxnSp>
        <p:nvCxnSpPr>
          <p:cNvPr id="438" name="Google Shape;438;p14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439" name="Google Shape;439;p14" descr="Immagine che contiene testo, Pagina Web, Sito Web, Pubblicità online&#10;&#10;Il contenuto generato dall'IA potrebbe non essere corretto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03625" y="1261872"/>
            <a:ext cx="10831686" cy="559612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4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6" name="Google Shape;446;p15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47" name="Google Shape;447;p15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48" name="Google Shape;448;p15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13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49" name="Google Shape;449;p15"/>
          <p:cNvCxnSpPr/>
          <p:nvPr/>
        </p:nvCxnSpPr>
        <p:spPr>
          <a:xfrm>
            <a:off x="457200" y="2514600"/>
            <a:ext cx="0" cy="2267712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50" name="Google Shape;450;p15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1" name="Google Shape;451;p15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2" name="Google Shape;452;p15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3" name="Google Shape;453;p15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4" name="Google Shape;454;p15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5" name="Google Shape;455;p15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6" name="Google Shape;456;p15"/>
          <p:cNvSpPr/>
          <p:nvPr/>
        </p:nvSpPr>
        <p:spPr>
          <a:xfrm>
            <a:off x="283464" y="4041648"/>
            <a:ext cx="347472" cy="347472"/>
          </a:xfrm>
          <a:prstGeom prst="ellipse">
            <a:avLst/>
          </a:prstGeom>
          <a:solidFill>
            <a:srgbClr val="B4791F"/>
          </a:solidFill>
          <a:ln w="15875" cap="flat" cmpd="sng">
            <a:solidFill>
              <a:srgbClr val="B4791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7" name="Google Shape;457;p15"/>
          <p:cNvSpPr/>
          <p:nvPr/>
        </p:nvSpPr>
        <p:spPr>
          <a:xfrm>
            <a:off x="283464" y="404164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8" name="Google Shape;458;p15"/>
          <p:cNvSpPr/>
          <p:nvPr/>
        </p:nvSpPr>
        <p:spPr>
          <a:xfrm>
            <a:off x="283464" y="4608576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9" name="Google Shape;459;p15"/>
          <p:cNvSpPr/>
          <p:nvPr/>
        </p:nvSpPr>
        <p:spPr>
          <a:xfrm>
            <a:off x="283464" y="4608576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0" name="Google Shape;460;p15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1" name="Google Shape;461;p15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B4791F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4.3 LENTE DELLE DINAMICHE DI POTERE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2" name="Google Shape;462;p15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Riflessività critica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63" name="Google Shape;463;p15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64" name="Google Shape;464;p15"/>
          <p:cNvSpPr/>
          <p:nvPr/>
        </p:nvSpPr>
        <p:spPr>
          <a:xfrm>
            <a:off x="1298449" y="1508760"/>
            <a:ext cx="9823208" cy="10058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Il gruppo formativo è un microcosmo sociale che, come una lente d'ingrandimento, rende visibili le relazioni di potere che caratterizzano gruppi e organizzazioni </a:t>
            </a:r>
            <a:r>
              <a:rPr lang="en-US" sz="14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[Fook, 2015]</a:t>
            </a: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65" name="Google Shape;465;p15"/>
          <p:cNvCxnSpPr/>
          <p:nvPr/>
        </p:nvCxnSpPr>
        <p:spPr>
          <a:xfrm>
            <a:off x="1298448" y="260604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66" name="Google Shape;466;p15"/>
          <p:cNvSpPr/>
          <p:nvPr/>
        </p:nvSpPr>
        <p:spPr>
          <a:xfrm>
            <a:off x="1298449" y="2788920"/>
            <a:ext cx="9823208" cy="13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La cornice teorica è la </a:t>
            </a:r>
            <a:r>
              <a:rPr lang="en-US" sz="1800">
                <a:solidFill>
                  <a:srgbClr val="8A1E2B"/>
                </a:solidFill>
                <a:latin typeface="Calibri"/>
                <a:ea typeface="Calibri"/>
                <a:cs typeface="Calibri"/>
                <a:sym typeface="Calibri"/>
              </a:rPr>
              <a:t>Critical Action Learning </a:t>
            </a:r>
            <a:r>
              <a:rPr lang="en-US" sz="14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[Reynolds, Vince, 2004]</a:t>
            </a: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: la riflessione ha una valenza politica, volta a destabilizzare relazioni di potere che avvantaggiano alcuni gruppi e ne svantaggiano altri </a:t>
            </a:r>
            <a:r>
              <a:rPr lang="en-US" sz="14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[Vince, Reynolds, 2009]</a:t>
            </a: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7" name="Google Shape;467;p15"/>
          <p:cNvSpPr/>
          <p:nvPr/>
        </p:nvSpPr>
        <p:spPr>
          <a:xfrm>
            <a:off x="1298449" y="4251960"/>
            <a:ext cx="9823208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Ogni organizzazione vive una tensione tra il desiderio di apprendere e lo sforzo di difendere lo status quo: se ignorata, questa tensione può far fallire l'intervento.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5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6" name="Google Shape;516;p17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17" name="Google Shape;517;p17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18" name="Google Shape;518;p17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13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19" name="Google Shape;519;p17"/>
          <p:cNvCxnSpPr/>
          <p:nvPr/>
        </p:nvCxnSpPr>
        <p:spPr>
          <a:xfrm>
            <a:off x="457200" y="2514600"/>
            <a:ext cx="0" cy="2267712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20" name="Google Shape;520;p17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1" name="Google Shape;521;p17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2" name="Google Shape;522;p17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3" name="Google Shape;523;p17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4" name="Google Shape;524;p17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5" name="Google Shape;525;p17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6" name="Google Shape;526;p17"/>
          <p:cNvSpPr/>
          <p:nvPr/>
        </p:nvSpPr>
        <p:spPr>
          <a:xfrm>
            <a:off x="283464" y="4041648"/>
            <a:ext cx="347472" cy="347472"/>
          </a:xfrm>
          <a:prstGeom prst="ellipse">
            <a:avLst/>
          </a:prstGeom>
          <a:solidFill>
            <a:srgbClr val="B4791F"/>
          </a:solidFill>
          <a:ln w="15875" cap="flat" cmpd="sng">
            <a:solidFill>
              <a:srgbClr val="B4791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7" name="Google Shape;527;p17"/>
          <p:cNvSpPr/>
          <p:nvPr/>
        </p:nvSpPr>
        <p:spPr>
          <a:xfrm>
            <a:off x="283464" y="404164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8" name="Google Shape;528;p17"/>
          <p:cNvSpPr/>
          <p:nvPr/>
        </p:nvSpPr>
        <p:spPr>
          <a:xfrm>
            <a:off x="283464" y="4608576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9" name="Google Shape;529;p17"/>
          <p:cNvSpPr/>
          <p:nvPr/>
        </p:nvSpPr>
        <p:spPr>
          <a:xfrm>
            <a:off x="283464" y="4608576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0" name="Google Shape;530;p17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1" name="Google Shape;531;p17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B4791F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4.3 LENTE DELLE DINAMICHE DI POTERE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2" name="Google Shape;532;p17"/>
          <p:cNvSpPr/>
          <p:nvPr/>
        </p:nvSpPr>
        <p:spPr>
          <a:xfrm>
            <a:off x="1298449" y="676656"/>
            <a:ext cx="10161726" cy="8092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Il metodo SAGA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50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Situation, Assumptions, Gut feelings/Emotion, Actions [Hauser, Vince, 2024]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700"/>
              <a:buFont typeface="Calibri"/>
              <a:buNone/>
            </a:pP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33" name="Google Shape;533;p17"/>
          <p:cNvCxnSpPr/>
          <p:nvPr/>
        </p:nvCxnSpPr>
        <p:spPr>
          <a:xfrm>
            <a:off x="1298448" y="1515766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534" name="Google Shape;534;p17" descr="Immagine che contiene testo, schermata, Pubblicità online, Sito Web&#10;&#10;Il contenuto generato dall'IA potrebbe non essere corretto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46009" y="1661383"/>
            <a:ext cx="10815493" cy="480944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5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0" name="Google Shape;540;p18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41" name="Google Shape;541;p18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42" name="Google Shape;542;p18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13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43" name="Google Shape;543;p18"/>
          <p:cNvCxnSpPr/>
          <p:nvPr/>
        </p:nvCxnSpPr>
        <p:spPr>
          <a:xfrm>
            <a:off x="457200" y="2514600"/>
            <a:ext cx="0" cy="2267712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44" name="Google Shape;544;p18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5" name="Google Shape;545;p18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6" name="Google Shape;546;p18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7" name="Google Shape;547;p18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8" name="Google Shape;548;p18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9" name="Google Shape;549;p18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0" name="Google Shape;550;p18"/>
          <p:cNvSpPr/>
          <p:nvPr/>
        </p:nvSpPr>
        <p:spPr>
          <a:xfrm>
            <a:off x="283464" y="4041648"/>
            <a:ext cx="347472" cy="347472"/>
          </a:xfrm>
          <a:prstGeom prst="ellipse">
            <a:avLst/>
          </a:prstGeom>
          <a:solidFill>
            <a:srgbClr val="B4791F"/>
          </a:solidFill>
          <a:ln w="15875" cap="flat" cmpd="sng">
            <a:solidFill>
              <a:srgbClr val="B4791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1" name="Google Shape;551;p18"/>
          <p:cNvSpPr/>
          <p:nvPr/>
        </p:nvSpPr>
        <p:spPr>
          <a:xfrm>
            <a:off x="283464" y="404164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2" name="Google Shape;552;p18"/>
          <p:cNvSpPr/>
          <p:nvPr/>
        </p:nvSpPr>
        <p:spPr>
          <a:xfrm>
            <a:off x="283464" y="4608576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3" name="Google Shape;553;p18"/>
          <p:cNvSpPr/>
          <p:nvPr/>
        </p:nvSpPr>
        <p:spPr>
          <a:xfrm>
            <a:off x="283464" y="4608576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4" name="Google Shape;554;p18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16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5" name="Google Shape;555;p18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B4791F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4.4 LENTE DELLE DINAMICHE AFFETTIVE INCONSCE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6" name="Google Shape;556;p18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Gruppo di lavoro e gruppo di base </a:t>
            </a:r>
            <a:r>
              <a:rPr lang="en-US" sz="270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[Bion, 1965]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57" name="Google Shape;557;p18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58" name="Google Shape;558;p18"/>
          <p:cNvSpPr/>
          <p:nvPr/>
        </p:nvSpPr>
        <p:spPr>
          <a:xfrm>
            <a:off x="1298448" y="1818965"/>
            <a:ext cx="4897984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B4791F"/>
              </a:buClr>
              <a:buSzPts val="1900"/>
              <a:buFont typeface="Calibri"/>
              <a:buNone/>
            </a:pPr>
            <a:r>
              <a:rPr lang="en-US" sz="1900" b="1" dirty="0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Gruppo di </a:t>
            </a:r>
            <a:r>
              <a:rPr lang="en-US" sz="1900" b="1" dirty="0" err="1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lavoro</a:t>
            </a:r>
            <a:r>
              <a:rPr lang="en-US" sz="1900" b="1" dirty="0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 (</a:t>
            </a:r>
            <a:r>
              <a:rPr lang="en-US" sz="1900" b="1" i="1" dirty="0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work-group mentality</a:t>
            </a:r>
            <a:r>
              <a:rPr lang="en-US" sz="1900" b="1" dirty="0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)</a:t>
            </a:r>
            <a:endParaRPr sz="19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9" name="Google Shape;559;p18"/>
          <p:cNvSpPr/>
          <p:nvPr/>
        </p:nvSpPr>
        <p:spPr>
          <a:xfrm>
            <a:off x="1298448" y="2221301"/>
            <a:ext cx="4897984" cy="14264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Processi mentali coscienti, orientati a pensare strategicamente e raggiungere gli obiettivi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60" name="Google Shape;560;p18"/>
          <p:cNvCxnSpPr/>
          <p:nvPr/>
        </p:nvCxnSpPr>
        <p:spPr>
          <a:xfrm>
            <a:off x="6333592" y="1691640"/>
            <a:ext cx="0" cy="1828800"/>
          </a:xfrm>
          <a:prstGeom prst="straightConnector1">
            <a:avLst/>
          </a:prstGeom>
          <a:noFill/>
          <a:ln w="952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61" name="Google Shape;561;p18"/>
          <p:cNvSpPr/>
          <p:nvPr/>
        </p:nvSpPr>
        <p:spPr>
          <a:xfrm>
            <a:off x="6470752" y="1818965"/>
            <a:ext cx="4897984" cy="384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B4791F"/>
              </a:buClr>
              <a:buSzPts val="1900"/>
              <a:buFont typeface="Calibri"/>
              <a:buNone/>
            </a:pPr>
            <a:r>
              <a:rPr lang="en-US" sz="1900" b="1" dirty="0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Gruppo di base (</a:t>
            </a:r>
            <a:r>
              <a:rPr lang="en-US" sz="1900" b="1" i="1" dirty="0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basic-assumption mentality</a:t>
            </a:r>
            <a:r>
              <a:rPr lang="en-US" sz="1900" b="1" dirty="0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)</a:t>
            </a:r>
            <a:endParaRPr sz="19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2" name="Google Shape;562;p18"/>
          <p:cNvSpPr/>
          <p:nvPr/>
        </p:nvSpPr>
        <p:spPr>
          <a:xfrm>
            <a:off x="6470751" y="2221301"/>
            <a:ext cx="4981548" cy="14264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800"/>
              <a:buFont typeface="Calibri"/>
              <a:buNone/>
            </a:pP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Processo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inconscio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: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membri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investono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energie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per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difendersi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da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emozioni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percepite</a:t>
            </a:r>
            <a:r>
              <a:rPr lang="en-US" sz="18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come </a:t>
            </a:r>
            <a:r>
              <a:rPr lang="en-US" sz="18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distruttive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63" name="Google Shape;563;p18"/>
          <p:cNvCxnSpPr/>
          <p:nvPr/>
        </p:nvCxnSpPr>
        <p:spPr>
          <a:xfrm>
            <a:off x="1298448" y="365760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64" name="Google Shape;564;p18"/>
          <p:cNvSpPr/>
          <p:nvPr/>
        </p:nvSpPr>
        <p:spPr>
          <a:xfrm>
            <a:off x="2287544" y="4014216"/>
            <a:ext cx="8607195" cy="1188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Le due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mentalità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coesistono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sempre. </a:t>
            </a:r>
          </a:p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Se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prevale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il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gruppo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di base, la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capacità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di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apprendere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e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innovare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risulta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limitata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: il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gruppo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insegue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inconsciamente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un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altro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scopo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(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attacco-fuga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dipendenza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accoppiamento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).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5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0" name="Google Shape;570;p19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71" name="Google Shape;571;p19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72" name="Google Shape;572;p19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13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73" name="Google Shape;573;p19"/>
          <p:cNvCxnSpPr/>
          <p:nvPr/>
        </p:nvCxnSpPr>
        <p:spPr>
          <a:xfrm>
            <a:off x="457200" y="2514600"/>
            <a:ext cx="0" cy="2267712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74" name="Google Shape;574;p19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5" name="Google Shape;575;p19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6" name="Google Shape;576;p19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7" name="Google Shape;577;p19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8" name="Google Shape;578;p19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9" name="Google Shape;579;p19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0" name="Google Shape;580;p19"/>
          <p:cNvSpPr/>
          <p:nvPr/>
        </p:nvSpPr>
        <p:spPr>
          <a:xfrm>
            <a:off x="283464" y="4041648"/>
            <a:ext cx="347472" cy="347472"/>
          </a:xfrm>
          <a:prstGeom prst="ellipse">
            <a:avLst/>
          </a:prstGeom>
          <a:solidFill>
            <a:srgbClr val="B4791F"/>
          </a:solidFill>
          <a:ln w="15875" cap="flat" cmpd="sng">
            <a:solidFill>
              <a:srgbClr val="B4791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1" name="Google Shape;581;p19"/>
          <p:cNvSpPr/>
          <p:nvPr/>
        </p:nvSpPr>
        <p:spPr>
          <a:xfrm>
            <a:off x="283464" y="404164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2" name="Google Shape;582;p19"/>
          <p:cNvSpPr/>
          <p:nvPr/>
        </p:nvSpPr>
        <p:spPr>
          <a:xfrm>
            <a:off x="283464" y="4608576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3" name="Google Shape;583;p19"/>
          <p:cNvSpPr/>
          <p:nvPr/>
        </p:nvSpPr>
        <p:spPr>
          <a:xfrm>
            <a:off x="283464" y="4608576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4" name="Google Shape;584;p19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17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5" name="Google Shape;585;p19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B4791F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B4791F"/>
                </a:solidFill>
                <a:latin typeface="Calibri"/>
                <a:ea typeface="Calibri"/>
                <a:cs typeface="Calibri"/>
                <a:sym typeface="Calibri"/>
              </a:rPr>
              <a:t>4.4 LENTE DELLE DINAMICHE AFFETTIVE INCONSCE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6" name="Google Shape;586;p19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Il ruolo del formatore: il contenimento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87" name="Google Shape;587;p19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88" name="Google Shape;588;p19"/>
          <p:cNvSpPr/>
          <p:nvPr/>
        </p:nvSpPr>
        <p:spPr>
          <a:xfrm>
            <a:off x="1298449" y="1508760"/>
            <a:ext cx="989427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2000"/>
              <a:buFont typeface="Calibri"/>
              <a:buNone/>
            </a:pPr>
            <a:r>
              <a:rPr lang="en-US" sz="20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Tecniche proiettive e autoriflessive (es. disegni proiettivi) fanno entrare il gruppo in contatto con emozioni inconsapevoli legate ai problemi organizzativi.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89" name="Google Shape;589;p19"/>
          <p:cNvCxnSpPr/>
          <p:nvPr/>
        </p:nvCxnSpPr>
        <p:spPr>
          <a:xfrm>
            <a:off x="1298448" y="251460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90" name="Google Shape;590;p19"/>
          <p:cNvSpPr/>
          <p:nvPr/>
        </p:nvSpPr>
        <p:spPr>
          <a:xfrm>
            <a:off x="1298449" y="2697480"/>
            <a:ext cx="9801662" cy="1261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Il formatore riconosce i fenomeni affettivi, ma non li interpreta come in un setting terapeutico: il compito è contenere le emozioni distruttive e riattivare il pensiero sul problema, evitando di colludere con le fantasie proiettive del gruppo (es. contro-reagire ad attacchi rivolti al formatore stesso).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5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6" name="Google Shape;596;p20" descr="Immagine che contiene testo, cartone animato, schermata, design&#10;&#10;Il contenuto generato dall'IA potrebbe non essere corretto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88135" y="1696901"/>
            <a:ext cx="5845211" cy="3040317"/>
          </a:xfrm>
          <a:prstGeom prst="rect">
            <a:avLst/>
          </a:prstGeom>
          <a:noFill/>
          <a:ln>
            <a:noFill/>
          </a:ln>
        </p:spPr>
      </p:pic>
      <p:sp>
        <p:nvSpPr>
          <p:cNvPr id="597" name="Google Shape;597;p20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98" name="Google Shape;598;p20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99" name="Google Shape;599;p20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13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00" name="Google Shape;600;p20"/>
          <p:cNvCxnSpPr/>
          <p:nvPr/>
        </p:nvCxnSpPr>
        <p:spPr>
          <a:xfrm>
            <a:off x="457200" y="2514600"/>
            <a:ext cx="0" cy="2267712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01" name="Google Shape;601;p20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2" name="Google Shape;602;p20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3" name="Google Shape;603;p20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4" name="Google Shape;604;p20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5" name="Google Shape;605;p20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6" name="Google Shape;606;p20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7" name="Google Shape;607;p20"/>
          <p:cNvSpPr/>
          <p:nvPr/>
        </p:nvSpPr>
        <p:spPr>
          <a:xfrm>
            <a:off x="283464" y="404164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8" name="Google Shape;608;p20"/>
          <p:cNvSpPr/>
          <p:nvPr/>
        </p:nvSpPr>
        <p:spPr>
          <a:xfrm>
            <a:off x="283464" y="404164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9" name="Google Shape;609;p20"/>
          <p:cNvSpPr/>
          <p:nvPr/>
        </p:nvSpPr>
        <p:spPr>
          <a:xfrm>
            <a:off x="283464" y="4608576"/>
            <a:ext cx="347472" cy="347472"/>
          </a:xfrm>
          <a:prstGeom prst="ellipse">
            <a:avLst/>
          </a:prstGeom>
          <a:solidFill>
            <a:srgbClr val="5C7A5E"/>
          </a:solidFill>
          <a:ln w="15875" cap="flat" cmpd="sng">
            <a:solidFill>
              <a:srgbClr val="5C7A5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0" name="Google Shape;610;p20"/>
          <p:cNvSpPr/>
          <p:nvPr/>
        </p:nvSpPr>
        <p:spPr>
          <a:xfrm>
            <a:off x="283464" y="4608576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1" name="Google Shape;611;p20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18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2" name="Google Shape;612;p20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5C7A5E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5C7A5E"/>
                </a:solidFill>
                <a:latin typeface="Calibri"/>
                <a:ea typeface="Calibri"/>
                <a:cs typeface="Calibri"/>
                <a:sym typeface="Calibri"/>
              </a:rPr>
              <a:t>5. DAL PICCOLO GRUPPO AL GRUPPO ESTESO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3" name="Google Shape;613;p20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Quando il piccolo gruppo non basta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14" name="Google Shape;614;p20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15" name="Google Shape;615;p20"/>
          <p:cNvSpPr/>
          <p:nvPr/>
        </p:nvSpPr>
        <p:spPr>
          <a:xfrm>
            <a:off x="7048471" y="1886736"/>
            <a:ext cx="4786525" cy="1880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Quando il cambiamento richiede la partecipazione di un intero sistema inter-organizzativo </a:t>
            </a:r>
            <a:r>
              <a:rPr lang="en-US" sz="17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(es. un servizio di ricollocamento lavorativo)</a:t>
            </a: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il setting può richiedere gruppi estesi, fino a 60-80 persone.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6" name="Google Shape;616;p20"/>
          <p:cNvSpPr/>
          <p:nvPr/>
        </p:nvSpPr>
        <p:spPr>
          <a:xfrm>
            <a:off x="7045357" y="3873283"/>
            <a:ext cx="4786522" cy="20848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900"/>
              <a:buFont typeface="Calibri"/>
              <a:buNone/>
            </a:pP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L'organizzazione è concepita come sistema sociale, una </a:t>
            </a: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pluralità di gruppi in interazione </a:t>
            </a: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(spesso conflittuale), ciascuno portatore di propri </a:t>
            </a: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interessi</a:t>
            </a: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. La costruzione di nuova conoscenza richiede una definizione </a:t>
            </a:r>
            <a:r>
              <a:rPr lang="en-US" sz="19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negoziata</a:t>
            </a:r>
            <a:r>
              <a:rPr lang="en-US" sz="19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del problema tra le diverse parti sociali.</a:t>
            </a:r>
            <a:endParaRPr sz="1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6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2" name="Google Shape;622;p21"/>
          <p:cNvSpPr/>
          <p:nvPr/>
        </p:nvSpPr>
        <p:spPr>
          <a:xfrm rot="5400000">
            <a:off x="4897188" y="-62546"/>
            <a:ext cx="3383278" cy="10457816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3" name="Google Shape;623;p21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24" name="Google Shape;624;p21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25" name="Google Shape;625;p21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13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26" name="Google Shape;626;p21"/>
          <p:cNvCxnSpPr/>
          <p:nvPr/>
        </p:nvCxnSpPr>
        <p:spPr>
          <a:xfrm>
            <a:off x="457200" y="2514600"/>
            <a:ext cx="0" cy="2267712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27" name="Google Shape;627;p21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8" name="Google Shape;628;p21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9" name="Google Shape;629;p21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0" name="Google Shape;630;p21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1" name="Google Shape;631;p21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2" name="Google Shape;632;p21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3" name="Google Shape;633;p21"/>
          <p:cNvSpPr/>
          <p:nvPr/>
        </p:nvSpPr>
        <p:spPr>
          <a:xfrm>
            <a:off x="283464" y="404164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4" name="Google Shape;634;p21"/>
          <p:cNvSpPr/>
          <p:nvPr/>
        </p:nvSpPr>
        <p:spPr>
          <a:xfrm>
            <a:off x="283464" y="404164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5" name="Google Shape;635;p21"/>
          <p:cNvSpPr/>
          <p:nvPr/>
        </p:nvSpPr>
        <p:spPr>
          <a:xfrm>
            <a:off x="283464" y="4608576"/>
            <a:ext cx="347472" cy="347472"/>
          </a:xfrm>
          <a:prstGeom prst="ellipse">
            <a:avLst/>
          </a:prstGeom>
          <a:solidFill>
            <a:srgbClr val="5C7A5E"/>
          </a:solidFill>
          <a:ln w="15875" cap="flat" cmpd="sng">
            <a:solidFill>
              <a:srgbClr val="5C7A5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6" name="Google Shape;636;p21"/>
          <p:cNvSpPr/>
          <p:nvPr/>
        </p:nvSpPr>
        <p:spPr>
          <a:xfrm>
            <a:off x="283464" y="4608576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7" name="Google Shape;637;p21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19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8" name="Google Shape;638;p21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5C7A5E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5C7A5E"/>
                </a:solidFill>
                <a:latin typeface="Calibri"/>
                <a:ea typeface="Calibri"/>
                <a:cs typeface="Calibri"/>
                <a:sym typeface="Calibri"/>
              </a:rPr>
              <a:t>5. DAL PICCOLO GRUPPO AL GRUPPO ESTESO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9" name="Google Shape;639;p21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Le Dialogue Conferences </a:t>
            </a:r>
            <a:r>
              <a:rPr lang="en-US" sz="2700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[Gustavsen, 2001] </a:t>
            </a:r>
            <a:endParaRPr/>
          </a:p>
        </p:txBody>
      </p:sp>
      <p:cxnSp>
        <p:nvCxnSpPr>
          <p:cNvPr id="640" name="Google Shape;640;p21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41" name="Google Shape;641;p21"/>
          <p:cNvSpPr/>
          <p:nvPr/>
        </p:nvSpPr>
        <p:spPr>
          <a:xfrm>
            <a:off x="1340122" y="1436857"/>
            <a:ext cx="4898627" cy="15544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Sono l'evoluzione delle Search Conferences </a:t>
            </a:r>
            <a:r>
              <a:rPr lang="en-US" sz="14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[Trist, Emery, Tavistock Institute, 1959]</a:t>
            </a: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/>
          </a:p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Un gruppo esteso (30 o più membri) si incontra per due-cinque giorni, alternando plenarie e sessioni in piccolo gruppo, così che ciascuno possa prendere parola e conoscere le prospettive altrui.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3" name="Google Shape;643;p21"/>
          <p:cNvSpPr/>
          <p:nvPr/>
        </p:nvSpPr>
        <p:spPr>
          <a:xfrm>
            <a:off x="6939140" y="1563985"/>
            <a:ext cx="4969397" cy="13715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Il risultato è un'agenda di lavoro condivisa, non solo consapevolezza dei presupposti: la riflessione sul divario tra “ciò che siamo” e “ciò che vorremmo diventare” genera la tensione necessaria al cambiamento </a:t>
            </a:r>
            <a:r>
              <a:rPr lang="en-US" sz="14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[Bunker, Alban, 1997]</a:t>
            </a:r>
            <a:r>
              <a:rPr lang="en-US" sz="18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4" name="Google Shape;644;p21"/>
          <p:cNvSpPr/>
          <p:nvPr/>
        </p:nvSpPr>
        <p:spPr>
          <a:xfrm rot="-5400000">
            <a:off x="5738713" y="2077340"/>
            <a:ext cx="1700463" cy="448056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F3ECEC"/>
          </a:solidFill>
          <a:ln w="9525" cap="flat" cmpd="sng">
            <a:solidFill>
              <a:srgbClr val="BFBFB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5" name="Google Shape;645;p21"/>
          <p:cNvSpPr txBox="1"/>
          <p:nvPr/>
        </p:nvSpPr>
        <p:spPr>
          <a:xfrm>
            <a:off x="1452622" y="3901363"/>
            <a:ext cx="2404758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Gli step di una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Dialogue Conference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6" name="Google Shape;646;p21"/>
          <p:cNvSpPr/>
          <p:nvPr/>
        </p:nvSpPr>
        <p:spPr>
          <a:xfrm>
            <a:off x="3973109" y="3670293"/>
            <a:ext cx="7103818" cy="6156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600"/>
              <a:buFont typeface="Calibri"/>
              <a:buNone/>
            </a:pPr>
            <a:r>
              <a:rPr lang="en-US" sz="1600" b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1– </a:t>
            </a:r>
            <a:r>
              <a:rPr lang="en-US" sz="1600" b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Introduzione</a:t>
            </a:r>
            <a:r>
              <a:rPr lang="en-US" sz="1600" b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e </a:t>
            </a:r>
            <a:r>
              <a:rPr lang="en-US" sz="1600" b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presentazioni</a:t>
            </a:r>
            <a:endParaRPr sz="1600" b="1" dirty="0">
              <a:solidFill>
                <a:srgbClr val="29292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Legittimazione</a:t>
            </a:r>
            <a:r>
              <a:rPr lang="en-US" sz="16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del </a:t>
            </a:r>
            <a:r>
              <a:rPr lang="en-US" sz="16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lavoro</a:t>
            </a:r>
            <a:r>
              <a:rPr lang="en-US" sz="16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; i </a:t>
            </a:r>
            <a:r>
              <a:rPr lang="en-US" sz="16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partecipanti</a:t>
            </a:r>
            <a:r>
              <a:rPr lang="en-US" sz="16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si </a:t>
            </a:r>
            <a:r>
              <a:rPr lang="en-US" sz="16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presentano</a:t>
            </a:r>
            <a:r>
              <a:rPr lang="en-US" sz="16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6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l'un</a:t>
            </a:r>
            <a:r>
              <a:rPr lang="en-US" sz="16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6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l'altro</a:t>
            </a:r>
            <a:endParaRPr sz="16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7" name="Google Shape;647;p21"/>
          <p:cNvSpPr/>
          <p:nvPr/>
        </p:nvSpPr>
        <p:spPr>
          <a:xfrm>
            <a:off x="3973130" y="4229552"/>
            <a:ext cx="6791320" cy="5852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600"/>
              <a:buFont typeface="Calibri"/>
              <a:buNone/>
            </a:pPr>
            <a:r>
              <a:rPr lang="en-US" sz="1600" b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2– Prospects sessions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In </a:t>
            </a:r>
            <a:r>
              <a:rPr lang="en-US" sz="16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plenaria</a:t>
            </a:r>
            <a:r>
              <a:rPr lang="en-US" sz="16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: </a:t>
            </a:r>
            <a:r>
              <a:rPr lang="en-US" sz="16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cosa</a:t>
            </a:r>
            <a:r>
              <a:rPr lang="en-US" sz="16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6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accade</a:t>
            </a:r>
            <a:r>
              <a:rPr lang="en-US" sz="16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nel </a:t>
            </a:r>
            <a:r>
              <a:rPr lang="en-US" sz="16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contesto</a:t>
            </a:r>
            <a:r>
              <a:rPr lang="en-US" sz="16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6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storia</a:t>
            </a:r>
            <a:r>
              <a:rPr lang="en-US" sz="16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delle </a:t>
            </a:r>
            <a:r>
              <a:rPr lang="en-US" sz="16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organizzazioni</a:t>
            </a:r>
            <a:endParaRPr sz="16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8" name="Google Shape;648;p21"/>
          <p:cNvSpPr/>
          <p:nvPr/>
        </p:nvSpPr>
        <p:spPr>
          <a:xfrm>
            <a:off x="3973109" y="4881914"/>
            <a:ext cx="7103805" cy="6766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600"/>
              <a:buFont typeface="Calibri"/>
              <a:buNone/>
            </a:pPr>
            <a:r>
              <a:rPr lang="en-US" sz="1600" b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3– </a:t>
            </a:r>
            <a:r>
              <a:rPr lang="en-US" sz="1600" b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Piccoli</a:t>
            </a:r>
            <a:r>
              <a:rPr lang="en-US" sz="1600" b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600" b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gruppi</a:t>
            </a:r>
            <a:r>
              <a:rPr lang="en-US" sz="1600" b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e </a:t>
            </a:r>
            <a:r>
              <a:rPr lang="en-US" sz="1600" b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confronto</a:t>
            </a:r>
            <a:endParaRPr sz="1600" b="1" dirty="0">
              <a:solidFill>
                <a:srgbClr val="29292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Analisi del </a:t>
            </a:r>
            <a:r>
              <a:rPr lang="en-US" sz="16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problema</a:t>
            </a:r>
            <a:r>
              <a:rPr lang="en-US" sz="16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in </a:t>
            </a:r>
            <a:r>
              <a:rPr lang="en-US" sz="16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sottogruppi</a:t>
            </a:r>
            <a:r>
              <a:rPr lang="en-US" sz="16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6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eterogenei</a:t>
            </a:r>
            <a:r>
              <a:rPr lang="en-US" sz="16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, poi </a:t>
            </a:r>
            <a:r>
              <a:rPr lang="en-US" sz="16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condivisione</a:t>
            </a:r>
            <a:r>
              <a:rPr lang="en-US" sz="1600" dirty="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 in </a:t>
            </a:r>
            <a:r>
              <a:rPr lang="en-US" sz="1600" dirty="0" err="1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plenaria</a:t>
            </a:r>
            <a:endParaRPr sz="16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9" name="Google Shape;649;p21"/>
          <p:cNvSpPr/>
          <p:nvPr/>
        </p:nvSpPr>
        <p:spPr>
          <a:xfrm>
            <a:off x="3973109" y="5500512"/>
            <a:ext cx="7103792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600"/>
              <a:buFont typeface="Calibri"/>
              <a:buNone/>
            </a:pPr>
            <a:r>
              <a:rPr lang="en-US" sz="16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4– Il futuro desiderabile e le sfide</a:t>
            </a:r>
            <a:endParaRPr sz="1600" b="1">
              <a:solidFill>
                <a:srgbClr val="29292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Confronto tra futuro probabile e desiderato; punti di forza e limiti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0" name="Google Shape;650;p21"/>
          <p:cNvSpPr/>
          <p:nvPr/>
        </p:nvSpPr>
        <p:spPr>
          <a:xfrm>
            <a:off x="3973109" y="6089548"/>
            <a:ext cx="7103784" cy="7604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600"/>
              <a:buFont typeface="Calibri"/>
              <a:buNone/>
            </a:pPr>
            <a:r>
              <a:rPr lang="en-US" sz="1600" b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5– Progettazione e armonizzazione</a:t>
            </a:r>
            <a:endParaRPr sz="1600" b="1">
              <a:solidFill>
                <a:srgbClr val="29292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I gruppi progettano il futuro; in plenaria si converge su un progetto condiviso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6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6" name="Google Shape;656;p22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57" name="Google Shape;657;p22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58" name="Google Shape;658;p22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13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59" name="Google Shape;659;p22"/>
          <p:cNvCxnSpPr/>
          <p:nvPr/>
        </p:nvCxnSpPr>
        <p:spPr>
          <a:xfrm>
            <a:off x="457200" y="2514600"/>
            <a:ext cx="0" cy="2267712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60" name="Google Shape;660;p22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1" name="Google Shape;661;p22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2" name="Google Shape;662;p22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3" name="Google Shape;663;p22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4" name="Google Shape;664;p22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5" name="Google Shape;665;p22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6" name="Google Shape;666;p22"/>
          <p:cNvSpPr/>
          <p:nvPr/>
        </p:nvSpPr>
        <p:spPr>
          <a:xfrm>
            <a:off x="283464" y="4041648"/>
            <a:ext cx="347472" cy="347472"/>
          </a:xfrm>
          <a:prstGeom prst="ellipse">
            <a:avLst/>
          </a:prstGeom>
          <a:solidFill>
            <a:srgbClr val="FFFFFF"/>
          </a:solidFill>
          <a:ln w="15875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7" name="Google Shape;667;p22"/>
          <p:cNvSpPr/>
          <p:nvPr/>
        </p:nvSpPr>
        <p:spPr>
          <a:xfrm>
            <a:off x="283464" y="404164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8" name="Google Shape;668;p22"/>
          <p:cNvSpPr/>
          <p:nvPr/>
        </p:nvSpPr>
        <p:spPr>
          <a:xfrm>
            <a:off x="283464" y="4608576"/>
            <a:ext cx="347472" cy="347472"/>
          </a:xfrm>
          <a:prstGeom prst="ellipse">
            <a:avLst/>
          </a:prstGeom>
          <a:solidFill>
            <a:srgbClr val="5C7A5E"/>
          </a:solidFill>
          <a:ln w="15875" cap="flat" cmpd="sng">
            <a:solidFill>
              <a:srgbClr val="5C7A5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9" name="Google Shape;669;p22"/>
          <p:cNvSpPr/>
          <p:nvPr/>
        </p:nvSpPr>
        <p:spPr>
          <a:xfrm>
            <a:off x="283464" y="4608576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0" name="Google Shape;670;p22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1" name="Google Shape;671;p22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5C7A5E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5C7A5E"/>
                </a:solidFill>
                <a:latin typeface="Calibri"/>
                <a:ea typeface="Calibri"/>
                <a:cs typeface="Calibri"/>
                <a:sym typeface="Calibri"/>
              </a:rPr>
              <a:t>5. DAL PICCOLO GRUPPO AL GRUPPO ESTESO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2" name="Google Shape;672;p22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Il ruolo del formatore-ricercatore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73" name="Google Shape;673;p22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74" name="Google Shape;674;p22"/>
          <p:cNvSpPr/>
          <p:nvPr/>
        </p:nvSpPr>
        <p:spPr>
          <a:xfrm>
            <a:off x="1298449" y="1709934"/>
            <a:ext cx="9801674" cy="8961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Il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compito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è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facilitare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gli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scambi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garantendo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che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tutti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prendano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parola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: non far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convergere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su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un'idea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ma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consentire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il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confronto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tra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una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pluralità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di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prospettive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4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[Bunker, Alban, 1997]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75" name="Google Shape;675;p22"/>
          <p:cNvCxnSpPr/>
          <p:nvPr/>
        </p:nvCxnSpPr>
        <p:spPr>
          <a:xfrm>
            <a:off x="1298448" y="269748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76" name="Google Shape;676;p22"/>
          <p:cNvSpPr/>
          <p:nvPr/>
        </p:nvSpPr>
        <p:spPr>
          <a:xfrm>
            <a:off x="1298449" y="2930655"/>
            <a:ext cx="9801674" cy="10881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Le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lenti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psicoanalitiche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restano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utili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per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leggere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e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contenere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le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dinamiche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emotive intra- e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intergruppo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senza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però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interpretarle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esplicitamente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: il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compito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è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sostenere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la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progettazione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del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futuro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non far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acquisire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consapevolezza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delle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ragioni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inconsce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dei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comportamenti</a:t>
            </a:r>
            <a:r>
              <a:rPr lang="en-US" sz="1800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7" name="Google Shape;677;p22"/>
          <p:cNvSpPr/>
          <p:nvPr/>
        </p:nvSpPr>
        <p:spPr>
          <a:xfrm>
            <a:off x="1298449" y="4434840"/>
            <a:ext cx="9718952" cy="8229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Richiede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una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formazione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anche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clinica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del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formatore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per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riconoscere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dinamiche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che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possono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bloccare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il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lavoro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collettivo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(dilemma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della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parola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contagio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i="1" dirty="0" err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affettivo</a:t>
            </a:r>
            <a:r>
              <a:rPr lang="en-US" sz="1800" i="1" dirty="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).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6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3" name="Google Shape;683;p23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84" name="Google Shape;684;p23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85" name="Google Shape;685;p23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13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86" name="Google Shape;686;p23"/>
          <p:cNvCxnSpPr/>
          <p:nvPr/>
        </p:nvCxnSpPr>
        <p:spPr>
          <a:xfrm>
            <a:off x="457200" y="2514600"/>
            <a:ext cx="0" cy="2267712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87" name="Google Shape;687;p23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8A1F2B"/>
          </a:solidFill>
          <a:ln w="15875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8" name="Google Shape;688;p23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9" name="Google Shape;689;p23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35486B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0" name="Google Shape;690;p23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1" name="Google Shape;691;p23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1F6E68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2" name="Google Shape;692;p23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3" name="Google Shape;693;p23"/>
          <p:cNvSpPr/>
          <p:nvPr/>
        </p:nvSpPr>
        <p:spPr>
          <a:xfrm>
            <a:off x="283464" y="4041648"/>
            <a:ext cx="347472" cy="347472"/>
          </a:xfrm>
          <a:prstGeom prst="ellipse">
            <a:avLst/>
          </a:prstGeom>
          <a:solidFill>
            <a:srgbClr val="B4791F"/>
          </a:solidFill>
          <a:ln w="15875" cap="flat" cmpd="sng">
            <a:solidFill>
              <a:srgbClr val="B4791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4" name="Google Shape;694;p23"/>
          <p:cNvSpPr/>
          <p:nvPr/>
        </p:nvSpPr>
        <p:spPr>
          <a:xfrm>
            <a:off x="283464" y="404164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5" name="Google Shape;695;p23"/>
          <p:cNvSpPr/>
          <p:nvPr/>
        </p:nvSpPr>
        <p:spPr>
          <a:xfrm>
            <a:off x="283464" y="4608576"/>
            <a:ext cx="347472" cy="347472"/>
          </a:xfrm>
          <a:prstGeom prst="ellipse">
            <a:avLst/>
          </a:prstGeom>
          <a:solidFill>
            <a:srgbClr val="5C7A5E"/>
          </a:solidFill>
          <a:ln w="15875" cap="flat" cmpd="sng">
            <a:solidFill>
              <a:srgbClr val="5C7A5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6" name="Google Shape;696;p23"/>
          <p:cNvSpPr/>
          <p:nvPr/>
        </p:nvSpPr>
        <p:spPr>
          <a:xfrm>
            <a:off x="283464" y="4608576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7" name="Google Shape;697;p23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8" name="Google Shape;698;p23"/>
          <p:cNvSpPr/>
          <p:nvPr/>
        </p:nvSpPr>
        <p:spPr>
          <a:xfrm>
            <a:off x="1298448" y="384048"/>
            <a:ext cx="10344607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1700"/>
              <a:buFont typeface="Calibri"/>
              <a:buNone/>
            </a:pPr>
            <a:r>
              <a:rPr lang="en-US" sz="1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CONCLUSIONE</a:t>
            </a:r>
            <a:endParaRPr sz="1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9" name="Google Shape;699;p23"/>
          <p:cNvSpPr/>
          <p:nvPr/>
        </p:nvSpPr>
        <p:spPr>
          <a:xfrm>
            <a:off x="1298448" y="676656"/>
            <a:ext cx="10344607" cy="566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700"/>
              <a:buFont typeface="Calibri"/>
              <a:buNone/>
            </a:pPr>
            <a:r>
              <a:rPr lang="en-US" sz="27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Una scelta consapevole</a:t>
            </a:r>
            <a:endParaRPr sz="27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00" name="Google Shape;700;p23"/>
          <p:cNvCxnSpPr/>
          <p:nvPr/>
        </p:nvCxnSpPr>
        <p:spPr>
          <a:xfrm>
            <a:off x="1298448" y="1335024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01" name="Google Shape;701;p23"/>
          <p:cNvSpPr/>
          <p:nvPr/>
        </p:nvSpPr>
        <p:spPr>
          <a:xfrm>
            <a:off x="1298448" y="1508760"/>
            <a:ext cx="10344607" cy="1280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Le quattro funzioni del gruppo formativo non si escludono a vicenda: il compito del formatore è scegliere consapevolmente quale attivare, tenendo conto degli obiettivi negoziati, del livello di cambiamento atteso, dei vincoli di contesto e delle proprie competenze.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02" name="Google Shape;702;p23"/>
          <p:cNvCxnSpPr/>
          <p:nvPr/>
        </p:nvCxnSpPr>
        <p:spPr>
          <a:xfrm>
            <a:off x="1298448" y="2880360"/>
            <a:ext cx="10344607" cy="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03" name="Google Shape;703;p23"/>
          <p:cNvSpPr/>
          <p:nvPr/>
        </p:nvSpPr>
        <p:spPr>
          <a:xfrm>
            <a:off x="1298448" y="3063240"/>
            <a:ext cx="10344607" cy="1463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None/>
            </a:pPr>
            <a:r>
              <a:rPr lang="en-US" sz="1800" i="1">
                <a:solidFill>
                  <a:srgbClr val="292929"/>
                </a:solidFill>
                <a:latin typeface="Calibri"/>
                <a:ea typeface="Calibri"/>
                <a:cs typeface="Calibri"/>
                <a:sym typeface="Calibri"/>
              </a:rPr>
              <a:t>Proporre il gruppo significa riconoscere il valore di uno spazio sociale che rende visibili i dilemmi, le tensioni e le fatiche emotive vissute dalle persone nelle organizzazioni contemporanee — con consapevolezza dei rischi di idealizzare il gruppo come strumento valido in sé.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7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9" name="Google Shape;709;p24"/>
          <p:cNvSpPr/>
          <p:nvPr/>
        </p:nvSpPr>
        <p:spPr>
          <a:xfrm>
            <a:off x="0" y="0"/>
            <a:ext cx="914400" cy="6858000"/>
          </a:xfrm>
          <a:prstGeom prst="rect">
            <a:avLst/>
          </a:prstGeom>
          <a:solidFill>
            <a:srgbClr val="F7F3F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10" name="Google Shape;710;p24"/>
          <p:cNvCxnSpPr/>
          <p:nvPr/>
        </p:nvCxnSpPr>
        <p:spPr>
          <a:xfrm>
            <a:off x="914400" y="0"/>
            <a:ext cx="0" cy="6858000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11" name="Google Shape;711;p24"/>
          <p:cNvSpPr/>
          <p:nvPr/>
        </p:nvSpPr>
        <p:spPr>
          <a:xfrm>
            <a:off x="0" y="36576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100"/>
              <a:buFont typeface="Calibri"/>
              <a:buNone/>
            </a:pPr>
            <a:r>
              <a:rPr lang="en-US" sz="11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CAP. 13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12" name="Google Shape;712;p24"/>
          <p:cNvCxnSpPr/>
          <p:nvPr/>
        </p:nvCxnSpPr>
        <p:spPr>
          <a:xfrm>
            <a:off x="457200" y="2514600"/>
            <a:ext cx="0" cy="2267712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13" name="Google Shape;713;p24"/>
          <p:cNvSpPr/>
          <p:nvPr/>
        </p:nvSpPr>
        <p:spPr>
          <a:xfrm>
            <a:off x="283464" y="2340864"/>
            <a:ext cx="347472" cy="347472"/>
          </a:xfrm>
          <a:prstGeom prst="ellipse">
            <a:avLst/>
          </a:prstGeom>
          <a:solidFill>
            <a:srgbClr val="8A1F2B"/>
          </a:solidFill>
          <a:ln w="15875" cap="flat" cmpd="sng">
            <a:solidFill>
              <a:srgbClr val="8A1F2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4" name="Google Shape;714;p24"/>
          <p:cNvSpPr/>
          <p:nvPr/>
        </p:nvSpPr>
        <p:spPr>
          <a:xfrm>
            <a:off x="283464" y="2340864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5" name="Google Shape;715;p24"/>
          <p:cNvSpPr/>
          <p:nvPr/>
        </p:nvSpPr>
        <p:spPr>
          <a:xfrm>
            <a:off x="283464" y="2907792"/>
            <a:ext cx="347472" cy="347472"/>
          </a:xfrm>
          <a:prstGeom prst="ellipse">
            <a:avLst/>
          </a:prstGeom>
          <a:solidFill>
            <a:srgbClr val="35486B"/>
          </a:solidFill>
          <a:ln w="15875" cap="flat" cmpd="sng">
            <a:solidFill>
              <a:srgbClr val="35486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6" name="Google Shape;716;p24"/>
          <p:cNvSpPr/>
          <p:nvPr/>
        </p:nvSpPr>
        <p:spPr>
          <a:xfrm>
            <a:off x="283464" y="2907792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7" name="Google Shape;717;p24"/>
          <p:cNvSpPr/>
          <p:nvPr/>
        </p:nvSpPr>
        <p:spPr>
          <a:xfrm>
            <a:off x="283464" y="3474720"/>
            <a:ext cx="347472" cy="347472"/>
          </a:xfrm>
          <a:prstGeom prst="ellipse">
            <a:avLst/>
          </a:prstGeom>
          <a:solidFill>
            <a:srgbClr val="1F6E68"/>
          </a:solidFill>
          <a:ln w="15875" cap="flat" cmpd="sng">
            <a:solidFill>
              <a:srgbClr val="1F6E6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8" name="Google Shape;718;p24"/>
          <p:cNvSpPr/>
          <p:nvPr/>
        </p:nvSpPr>
        <p:spPr>
          <a:xfrm>
            <a:off x="283464" y="3474720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9" name="Google Shape;719;p24"/>
          <p:cNvSpPr/>
          <p:nvPr/>
        </p:nvSpPr>
        <p:spPr>
          <a:xfrm>
            <a:off x="283464" y="4041648"/>
            <a:ext cx="347472" cy="347472"/>
          </a:xfrm>
          <a:prstGeom prst="ellipse">
            <a:avLst/>
          </a:prstGeom>
          <a:solidFill>
            <a:srgbClr val="B4791F"/>
          </a:solidFill>
          <a:ln w="15875" cap="flat" cmpd="sng">
            <a:solidFill>
              <a:srgbClr val="B4791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0" name="Google Shape;720;p24"/>
          <p:cNvSpPr/>
          <p:nvPr/>
        </p:nvSpPr>
        <p:spPr>
          <a:xfrm>
            <a:off x="283464" y="4041648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1" name="Google Shape;721;p24"/>
          <p:cNvSpPr/>
          <p:nvPr/>
        </p:nvSpPr>
        <p:spPr>
          <a:xfrm>
            <a:off x="283464" y="4608576"/>
            <a:ext cx="347472" cy="347472"/>
          </a:xfrm>
          <a:prstGeom prst="ellipse">
            <a:avLst/>
          </a:prstGeom>
          <a:solidFill>
            <a:srgbClr val="5C7A5E"/>
          </a:solidFill>
          <a:ln w="15875" cap="flat" cmpd="sng">
            <a:solidFill>
              <a:srgbClr val="5C7A5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2" name="Google Shape;722;p24"/>
          <p:cNvSpPr/>
          <p:nvPr/>
        </p:nvSpPr>
        <p:spPr>
          <a:xfrm>
            <a:off x="283464" y="4608576"/>
            <a:ext cx="347472" cy="3474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Font typeface="Calibri"/>
              <a:buNone/>
            </a:pPr>
            <a:r>
              <a:rPr lang="en-US" sz="12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3" name="Google Shape;723;p24"/>
          <p:cNvSpPr/>
          <p:nvPr/>
        </p:nvSpPr>
        <p:spPr>
          <a:xfrm>
            <a:off x="0" y="6355080"/>
            <a:ext cx="914400" cy="274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B6B6B"/>
              </a:buClr>
              <a:buSzPts val="1200"/>
              <a:buFont typeface="Calibri"/>
              <a:buNone/>
            </a:pPr>
            <a:r>
              <a:rPr lang="en-US" sz="1200">
                <a:solidFill>
                  <a:srgbClr val="6B6B6B"/>
                </a:solidFill>
                <a:latin typeface="Calibri"/>
                <a:ea typeface="Calibri"/>
                <a:cs typeface="Calibri"/>
                <a:sym typeface="Calibri"/>
              </a:rPr>
              <a:t>23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4" name="Google Shape;724;p24"/>
          <p:cNvSpPr/>
          <p:nvPr/>
        </p:nvSpPr>
        <p:spPr>
          <a:xfrm>
            <a:off x="1692657" y="1657151"/>
            <a:ext cx="4918164" cy="36351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/>
            </a:pP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In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che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modo il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gruppo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di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formazione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distingue dal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gruppo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di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lavoro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e dal “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contenitore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neutro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”?</a:t>
            </a:r>
            <a:endParaRPr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marR="0" lvl="0" indent="-342900" algn="l" rtl="0"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/>
            </a:pP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Quali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sono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le due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intuizioni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chiave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emerse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dal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lavoro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seminale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di Lewin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sul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gruppo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?</a:t>
            </a:r>
            <a:endParaRPr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marR="0" lvl="0" indent="-342900" algn="l" rtl="0"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/>
            </a:pP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Perché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, a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partire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dagli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anni '70, il T-Group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entra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in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declino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come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tecnica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privilegiata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?</a:t>
            </a:r>
            <a:endParaRPr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marR="0" lvl="0" indent="-342900" algn="l" rtl="0"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/>
            </a:pP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Quali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sono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quattro tipi di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gruppo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riflessivo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, e a quale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livello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di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cambiamento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si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rivolge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ciascuno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?</a:t>
            </a:r>
            <a:endParaRPr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marR="0" lvl="0" indent="-342900" algn="l" rtl="0"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/>
            </a:pP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Come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funziona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il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metodo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KTLE per la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costruzione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della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mente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 </a:t>
            </a:r>
            <a:r>
              <a:rPr lang="en-US" sz="1800" dirty="0" err="1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gruppale</a:t>
            </a:r>
            <a:r>
              <a:rPr lang="en-US" sz="1800" dirty="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?</a:t>
            </a:r>
            <a:endParaRPr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725" name="Google Shape;725;p24"/>
          <p:cNvSpPr/>
          <p:nvPr/>
        </p:nvSpPr>
        <p:spPr>
          <a:xfrm>
            <a:off x="2479489" y="559912"/>
            <a:ext cx="6462261" cy="548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1F2B"/>
              </a:buClr>
              <a:buSzPts val="2800"/>
              <a:buFont typeface="Calibri"/>
              <a:buNone/>
            </a:pPr>
            <a:r>
              <a:rPr lang="en-US" sz="2800" b="1">
                <a:solidFill>
                  <a:srgbClr val="8A1F2B"/>
                </a:solidFill>
                <a:latin typeface="Calibri"/>
                <a:ea typeface="Calibri"/>
                <a:cs typeface="Calibri"/>
                <a:sym typeface="Calibri"/>
              </a:rPr>
              <a:t>Punti rilevanti su cui focalizzare lo studio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26" name="Google Shape;726;p24"/>
          <p:cNvCxnSpPr/>
          <p:nvPr/>
        </p:nvCxnSpPr>
        <p:spPr>
          <a:xfrm>
            <a:off x="1111170" y="1074117"/>
            <a:ext cx="10531885" cy="16674"/>
          </a:xfrm>
          <a:prstGeom prst="straightConnector1">
            <a:avLst/>
          </a:prstGeom>
          <a:noFill/>
          <a:ln w="12700" cap="flat" cmpd="sng">
            <a:solidFill>
              <a:srgbClr val="DEDAD6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727" name="Google Shape;727;p2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314413" y="280406"/>
            <a:ext cx="1090817" cy="1090817"/>
          </a:xfrm>
          <a:prstGeom prst="ellipse">
            <a:avLst/>
          </a:prstGeom>
          <a:noFill/>
          <a:ln>
            <a:noFill/>
          </a:ln>
        </p:spPr>
      </p:pic>
      <p:sp>
        <p:nvSpPr>
          <p:cNvPr id="728" name="Google Shape;728;p24"/>
          <p:cNvSpPr/>
          <p:nvPr/>
        </p:nvSpPr>
        <p:spPr>
          <a:xfrm>
            <a:off x="6836233" y="1674911"/>
            <a:ext cx="5160682" cy="38405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 startAt="6"/>
            </a:pPr>
            <a:r>
              <a:rPr lang="en-US" sz="180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Che cos'è la Critical Action Learning e come si articola il metodo SAGA?</a:t>
            </a:r>
            <a:endParaRPr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marR="0" lvl="0" indent="-342900" algn="l" rtl="0"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 startAt="6"/>
            </a:pPr>
            <a:r>
              <a:rPr lang="en-US" sz="180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Che differenza c'è tra “gruppo di lavoro” e “gruppo di base” secondo Bion?</a:t>
            </a:r>
            <a:endParaRPr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marR="0" lvl="0" indent="-342900" algn="l" rtl="0"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 startAt="6"/>
            </a:pPr>
            <a:r>
              <a:rPr lang="en-US" sz="180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Qual è il ruolo del formatore quando il gruppo è usato come lente delle dinamiche affettive inconsce?</a:t>
            </a:r>
            <a:endParaRPr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marR="0" lvl="0" indent="-342900" algn="l" rtl="0"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 startAt="6"/>
            </a:pPr>
            <a:r>
              <a:rPr lang="en-US" sz="180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In quali situazioni può essere necessario passare dal piccolo gruppo al gruppo esteso?</a:t>
            </a:r>
            <a:endParaRPr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342900" marR="0" lvl="0" indent="-342900" algn="l" rtl="0">
              <a:spcBef>
                <a:spcPts val="600"/>
              </a:spcBef>
              <a:spcAft>
                <a:spcPts val="0"/>
              </a:spcAft>
              <a:buClr>
                <a:srgbClr val="292929"/>
              </a:buClr>
              <a:buSzPts val="1800"/>
              <a:buFont typeface="Calibri"/>
              <a:buAutoNum type="arabicPeriod" startAt="6"/>
            </a:pPr>
            <a:r>
              <a:rPr lang="en-US" sz="1800">
                <a:solidFill>
                  <a:srgbClr val="292929"/>
                </a:solidFill>
                <a:latin typeface="Calibri Light" panose="020F0302020204030204" pitchFamily="34" charset="0"/>
                <a:ea typeface="Calibri"/>
                <a:cs typeface="Calibri Light" panose="020F0302020204030204" pitchFamily="34" charset="0"/>
                <a:sym typeface="Calibri"/>
              </a:rPr>
              <a:t>Come si struttura una Dialogue/Search Conference, e qual è il ruolo del formatore-ricercatore?</a:t>
            </a:r>
            <a:endParaRPr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2462</Words>
  <Application>Microsoft Macintosh PowerPoint</Application>
  <PresentationFormat>Widescreen</PresentationFormat>
  <Paragraphs>338</Paragraphs>
  <Slides>22</Slides>
  <Notes>22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22</vt:i4>
      </vt:variant>
    </vt:vector>
  </HeadingPairs>
  <TitlesOfParts>
    <vt:vector size="28" baseType="lpstr">
      <vt:lpstr>Arial</vt:lpstr>
      <vt:lpstr>Calibri</vt:lpstr>
      <vt:lpstr>Calibri Light</vt:lpstr>
      <vt:lpstr>Courier New</vt:lpstr>
      <vt:lpstr>Noto Sans Symbols</vt:lpstr>
      <vt:lpstr>Office Theme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PptxGenJS</dc:creator>
  <cp:lastModifiedBy>Chiara Savarese</cp:lastModifiedBy>
  <cp:revision>4</cp:revision>
  <dcterms:created xsi:type="dcterms:W3CDTF">2026-08-06T06:10:13Z</dcterms:created>
  <dcterms:modified xsi:type="dcterms:W3CDTF">2026-09-14T15:32:54Z</dcterms:modified>
</cp:coreProperties>
</file>