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99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jH5CvaHMAZSAjhjTNtqo9aIjYX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124" d="100"/>
          <a:sy n="124" d="100"/>
        </p:scale>
        <p:origin x="640" y="168"/>
      </p:cViewPr>
      <p:guideLst>
        <p:guide orient="horz" pos="2160"/>
        <p:guide pos="39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" name="Google Shape;31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8" name="Google Shape;58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4" name="Google Shape;84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1" name="Google Shape;131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4" name="Google Shape;154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6" name="Google Shape;176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9" name="Google Shape;199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5" name="Google Shape;225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1" name="Google Shape;251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4" name="Google Shape;274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0" name="Google Shape;320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3" name="Google Shape;343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5" name="Google Shape;365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8" name="Google Shape;388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2" name="Google Shape;412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4" name="Google Shape;434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60" name="Google Shape;460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1298448" y="187452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Emozioni, apprendimento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 formazione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" name="Google Shape;25;p1"/>
          <p:cNvCxnSpPr/>
          <p:nvPr/>
        </p:nvCxnSpPr>
        <p:spPr>
          <a:xfrm>
            <a:off x="1298448" y="3353699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1"/>
          <p:cNvSpPr/>
          <p:nvPr/>
        </p:nvSpPr>
        <p:spPr>
          <a:xfrm>
            <a:off x="1298448" y="3536579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12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3948059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Angelo Benozzo, Eleonora Cova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35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" name="Google Shape;37;p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" name="Google Shape;47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2"/>
          <p:cNvSpPr/>
          <p:nvPr/>
        </p:nvSpPr>
        <p:spPr>
          <a:xfrm>
            <a:off x="1298448" y="1783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L'intreccio tra emozioni, apprendimento e formazione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1298448" y="214884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Oltre la dicotomia cartesiana; la pedagogia critica e femminista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" name="Google Shape;50;p2"/>
          <p:cNvCxnSpPr/>
          <p:nvPr/>
        </p:nvCxnSpPr>
        <p:spPr>
          <a:xfrm>
            <a:off x="1298448" y="2843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" name="Google Shape;51;p2"/>
          <p:cNvSpPr/>
          <p:nvPr/>
        </p:nvSpPr>
        <p:spPr>
          <a:xfrm>
            <a:off x="1298448" y="28803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lettura psicoanalitica: conditio sine qua non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1298448" y="324612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relazione formativa, Winnicott, Bion, ansia e amore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" name="Google Shape;53;p2"/>
          <p:cNvCxnSpPr/>
          <p:nvPr/>
        </p:nvCxnSpPr>
        <p:spPr>
          <a:xfrm>
            <a:off x="1298448" y="39410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" name="Google Shape;54;p2"/>
          <p:cNvSpPr/>
          <p:nvPr/>
        </p:nvSpPr>
        <p:spPr>
          <a:xfrm>
            <a:off x="1298448" y="39776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L'approccio costruttivista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298448" y="434340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Cultura emotiva, regime emozionale, emozionologie, lavoro emotivo, spazio emozionale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" name="Google Shape;63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" name="Google Shape;64;p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" name="Google Shape;65;p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storie sull'intreccio tra emozioni e sapere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" name="Google Shape;75;p3"/>
          <p:cNvSpPr/>
          <p:nvPr/>
        </p:nvSpPr>
        <p:spPr>
          <a:xfrm>
            <a:off x="1298448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Eva e Adamo (Genesi)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3"/>
          <p:cNvSpPr/>
          <p:nvPr/>
        </p:nvSpPr>
        <p:spPr>
          <a:xfrm>
            <a:off x="1298448" y="200253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Nell'atto di cogliere il frutto dell'albero della conoscenza risiede una complessa trama emotiva: ansia mescolata a curiosità guida la trasgressione del patto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" name="Google Shape;77;p3"/>
          <p:cNvCxnSpPr/>
          <p:nvPr/>
        </p:nvCxnSpPr>
        <p:spPr>
          <a:xfrm>
            <a:off x="6333592" y="160020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" name="Google Shape;78;p3"/>
          <p:cNvSpPr/>
          <p:nvPr/>
        </p:nvSpPr>
        <p:spPr>
          <a:xfrm>
            <a:off x="6470752" y="160020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n-US" sz="1900" b="1" i="1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Pàthei màthos</a:t>
            </a: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” (Eschilo, Agamennone)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6470752" y="200253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“Attraverso il dolore si raggiunge la conoscenza”: l'apprendimento è un processo di sofferenza ed emozioni intense da cui non si esce intatti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" name="Google Shape;80;p3"/>
          <p:cNvCxnSpPr/>
          <p:nvPr/>
        </p:nvCxnSpPr>
        <p:spPr>
          <a:xfrm>
            <a:off x="1298448" y="41605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" name="Google Shape;81;p3"/>
          <p:cNvSpPr/>
          <p:nvPr/>
        </p:nvSpPr>
        <p:spPr>
          <a:xfrm>
            <a:off x="1161288" y="4343401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capitolo esplora tre filoni teorici sull'intreccio tra emozioni e apprendimento: </a:t>
            </a:r>
            <a:endParaRPr/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un'analisi trasversale, la lettura psicoanalitica e l'approccio costruttivista.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" name="Google Shape;88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9" name="Google Shape;89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4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1" name="Google Shape;91;p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L'INTRECCIO TRA EMOZIONI, APPRENDIMENTO E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“de-emozionalizzazione” della formazione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0" name="Google Shape;100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1" name="Google Shape;101;p4"/>
          <p:cNvSpPr/>
          <p:nvPr/>
        </p:nvSpPr>
        <p:spPr>
          <a:xfrm>
            <a:off x="1298449" y="1508760"/>
            <a:ext cx="997915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letteratura sul processo formativo dedica spesso alle dimensioni emotive un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ruolo di secondo piano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una formazione depurata dalle emozioni rischia di risultare “anoressica” o meccanizzata — una “McDonaldizzazione” della formazione.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2" name="Google Shape;102;p4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3" name="Google Shape;103;p4"/>
          <p:cNvSpPr/>
          <p:nvPr/>
        </p:nvSpPr>
        <p:spPr>
          <a:xfrm>
            <a:off x="1298449" y="2880360"/>
            <a:ext cx="1013693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Anche letterature come l'apprendimento organizzativo, l'intelligenza emotiva, l'apprendimento situato (Lave, Wenger) o il ciclo di Kolb tendono a separare processi cognitivi ed emotivi, riducendo la formazione a strumento per la performance (Benozzo, Colley, 2012).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4"/>
          <p:cNvSpPr/>
          <p:nvPr/>
        </p:nvSpPr>
        <p:spPr>
          <a:xfrm>
            <a:off x="1176348" y="4332642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Questa separazione riflette la distinzione cartesiana tra mente e corpo, lògos e pàthos, </a:t>
            </a:r>
            <a:endParaRPr/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tipica della cultura occidentale (Putnam, Mumby, 1993).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1" name="Google Shape;111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2" name="Google Shape;112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3" name="Google Shape;113;p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4" name="Google Shape;114;p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L'INTRECCIO TRA EMOZIONI, APPRENDIMENTO E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Oltre la dicotomia cartesiana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3" name="Google Shape;123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4" name="Google Shape;124;p5"/>
          <p:cNvSpPr/>
          <p:nvPr/>
        </p:nvSpPr>
        <p:spPr>
          <a:xfrm>
            <a:off x="1252728" y="127101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/>
          <p:nvPr/>
        </p:nvSpPr>
        <p:spPr>
          <a:xfrm>
            <a:off x="1755648" y="150876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Sentimenti ed emozioni sono ingredienti essenziali di ciò che si impara e di come si impara. L'apprendimento sia riflette sia produce l'emozione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Fineman, 2003a, p. 561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6" name="Google Shape;126;p5"/>
          <p:cNvCxnSpPr/>
          <p:nvPr/>
        </p:nvCxnSpPr>
        <p:spPr>
          <a:xfrm>
            <a:off x="1298448" y="2743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7" name="Google Shape;127;p5"/>
          <p:cNvSpPr/>
          <p:nvPr/>
        </p:nvSpPr>
        <p:spPr>
          <a:xfrm>
            <a:off x="1298448" y="292608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1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Cogmotion 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(Fineman, 2003b) — un neologismo per porre l'accento sulle emozioni che accompagnano lo stare in aula, il confrontarsi con i colleghi, l'essere assorti nella lettura.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5"/>
          <p:cNvSpPr/>
          <p:nvPr/>
        </p:nvSpPr>
        <p:spPr>
          <a:xfrm>
            <a:off x="1554268" y="4023359"/>
            <a:ext cx="958829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Abbiamo pensieri sulle emozioni ed emozioni sui nostri pensieri: possiamo sperimentare emozioni anche rispetto alle nostre stesse emozioni (“metaemozioni”).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5" name="Google Shape;135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6" name="Google Shape;136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7" name="Google Shape;137;p6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8" name="Google Shape;138;p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L'INTRECCIO TRA EMOZIONI, APPRENDIMENTO E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pedagogia critica e femminista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7" name="Google Shape;147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8" name="Google Shape;148;p6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Boler (1999) e Zembylas (2005) evidenziano come l'università sia uno spazio “de-emozionalizzato”, dove docenti e studenti sono rappresentati come “pura mente”: una tabula rasa emotiva.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9" name="Google Shape;149;p6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0" name="Google Shape;150;p6"/>
          <p:cNvSpPr/>
          <p:nvPr/>
        </p:nvSpPr>
        <p:spPr>
          <a:xfrm>
            <a:off x="1298449" y="2788920"/>
            <a:ext cx="10233750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teoria femminista (Heller, 1979; Hochschild, 1983) sottolinea come le emozioni siano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pratiche discorsive e culturali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incarnate e performative, legate a disuguaglianze materiali e storiche — non comprensibili al di fuori delle relazioni di potere.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6"/>
          <p:cNvSpPr/>
          <p:nvPr/>
        </p:nvSpPr>
        <p:spPr>
          <a:xfrm>
            <a:off x="1527373" y="4200860"/>
            <a:ext cx="9642079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Riconoscere la dimensione politica delle emozioni permette che il “discorso emotivo” diventi baluardo di resistenza e cambiamento (Brook, 2009).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9" name="Google Shape;159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0" name="Google Shape;160;p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1" name="Google Shape;161;p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LETTURA PSICOANALITICA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relazione come conditio sine qua non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0" name="Google Shape;170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1" name="Google Shape;171;p7"/>
          <p:cNvSpPr/>
          <p:nvPr/>
        </p:nvSpPr>
        <p:spPr>
          <a:xfrm>
            <a:off x="1298449" y="1508760"/>
            <a:ext cx="10093900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psicoanalisi, in tema di apprendimento, evidenzia il ruolo delle problematiche della crescita e dello sviluppo, portando al centro la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 formativa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— fonte dell'esito positivo, ma anche terreno di ansie e angosce profonde.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2" name="Google Shape;172;p7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p7"/>
          <p:cNvSpPr/>
          <p:nvPr/>
        </p:nvSpPr>
        <p:spPr>
          <a:xfrm>
            <a:off x="1371599" y="3099816"/>
            <a:ext cx="997915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relazione formativa si configura come un incontro unico e irripetibile tra persone, ciascuna portatrice di una sua storia: l'apprendimento reca le ferite e le gioie della relazione.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0" name="Google Shape;180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1" name="Google Shape;181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3" name="Google Shape;183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LETTURA PSICOANALITICA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Esperienze precoci e apprendimento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2" name="Google Shape;192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3" name="Google Shape;193;p8"/>
          <p:cNvSpPr/>
          <p:nvPr/>
        </p:nvSpPr>
        <p:spPr>
          <a:xfrm>
            <a:off x="1298448" y="150876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modo di apprendere nell'età adulta trova il suo fondamento nelle precoci esperienze di cura ricevute nell'infanzia (Blandino, Granieri, 1995).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4" name="Google Shape;194;p8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5" name="Google Shape;195;p8"/>
          <p:cNvSpPr/>
          <p:nvPr/>
        </p:nvSpPr>
        <p:spPr>
          <a:xfrm>
            <a:off x="1298448" y="2697480"/>
            <a:ext cx="10344607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Sulla base dei lavori di M. Klein, il prototipo della relazione formativa è la relazione neonatale tra madre e bambino: la possibilità che si generi una funzione cognitiva dipende dall'aver potuto incontrare un'altra persona pensante, capace di sostenerci nel trovare uno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spazio di pensabilità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le nostre parti emotivamente più dolorose.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8"/>
          <p:cNvSpPr/>
          <p:nvPr/>
        </p:nvSpPr>
        <p:spPr>
          <a:xfrm>
            <a:off x="1839558" y="4526280"/>
            <a:ext cx="9007378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emozioni in relazione si trasformano continuamente: l'ansia per l'inizio di una formazione può diventare sollievo, poi orgoglio per le competenze acquisite.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3" name="Google Shape;203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4" name="Google Shape;204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5" name="Google Shape;205;p9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6" name="Google Shape;206;p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LETTURA PSICOANALITICA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Winnicott e Bion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5" name="Google Shape;215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6" name="Google Shape;216;p9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Winnicott (1965) — holding environment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9"/>
          <p:cNvSpPr/>
          <p:nvPr/>
        </p:nvSpPr>
        <p:spPr>
          <a:xfrm>
            <a:off x="1298448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L'apprendimento avviene in un ambiente che contiene: uno spazio protetto per sperimentare e giocare, senza essere soffocante o dominante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8" name="Google Shape;218;p9"/>
          <p:cNvCxnSpPr/>
          <p:nvPr/>
        </p:nvCxnSpPr>
        <p:spPr>
          <a:xfrm>
            <a:off x="6333592" y="1453896"/>
            <a:ext cx="0" cy="21945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9" name="Google Shape;219;p9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Bion (1959) — apprendere dall'esperienza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9"/>
          <p:cNvSpPr/>
          <p:nvPr/>
        </p:nvSpPr>
        <p:spPr>
          <a:xfrm>
            <a:off x="6470752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Solo l'esperienza genera vero apprendimento: implica sostare in quell'area di sofferenza emotiva legata all'incertezza, che non deve essere negata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1" name="Google Shape;221;p9"/>
          <p:cNvCxnSpPr/>
          <p:nvPr/>
        </p:nvCxnSpPr>
        <p:spPr>
          <a:xfrm>
            <a:off x="1298448" y="3731163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2" name="Google Shape;222;p9"/>
          <p:cNvSpPr/>
          <p:nvPr/>
        </p:nvSpPr>
        <p:spPr>
          <a:xfrm>
            <a:off x="6531536" y="3763668"/>
            <a:ext cx="5062571" cy="1507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Bion distingue la conoscenza “di” qualcosa (sapere nozionistico) dalla conoscenza “da” qualcosa: radicata nell'esperienza e nel contatto con le risonanze emotive (Blandino, Granieri, 1995).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9" name="Google Shape;229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0" name="Google Shape;230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1" name="Google Shape;231;p10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2" name="Google Shape;232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LETTURA PSICOANALITICA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Ansia e amore: le due emozioni chiave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1" name="Google Shape;241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2" name="Google Shape;242;p10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Ansia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0"/>
          <p:cNvSpPr/>
          <p:nvPr/>
        </p:nvSpPr>
        <p:spPr>
          <a:xfrm>
            <a:off x="1298448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Un'ansia eccessiva è di ostacolo all'apprendimento; se in difetto, non vi contribuisce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4" name="Google Shape;244;p10"/>
          <p:cNvCxnSpPr/>
          <p:nvPr/>
        </p:nvCxnSpPr>
        <p:spPr>
          <a:xfrm>
            <a:off x="6333592" y="1691640"/>
            <a:ext cx="0" cy="21945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5" name="Google Shape;245;p10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Amore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0"/>
          <p:cNvSpPr/>
          <p:nvPr/>
        </p:nvSpPr>
        <p:spPr>
          <a:xfrm>
            <a:off x="6470752" y="2093976"/>
            <a:ext cx="4897984" cy="1792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Diverse letture — infatuazione, narcisismo, spiritualità — ma probabilmente uno dei maggiori moventi per l'apprendimento, anche come amore per la “verità”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7" name="Google Shape;247;p10"/>
          <p:cNvCxnSpPr/>
          <p:nvPr/>
        </p:nvCxnSpPr>
        <p:spPr>
          <a:xfrm>
            <a:off x="1298448" y="40690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8" name="Google Shape;248;p10"/>
          <p:cNvSpPr/>
          <p:nvPr/>
        </p:nvSpPr>
        <p:spPr>
          <a:xfrm>
            <a:off x="1410355" y="4261103"/>
            <a:ext cx="9846474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Nell'approccio psicoanalitico il processo di formazione è interpretato come un'esperienza emotiva (learning as emotional experience): la relazione formativa trasferisce contenuti, ma anche una modalità di contenimento degli elementi più distruttivi.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5" name="Google Shape;255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6" name="Google Shape;256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7" name="Google Shape;257;p1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8" name="Google Shape;258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L'esibizione dell'emozione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7" name="Google Shape;267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8" name="Google Shape;268;p11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 per l'approccio psicoanalitico le emozioni generano copioni e scenari, per quello costruttivista le emozioni derivano da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copioni culturali 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(Vince, Gabriel, 2012).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9" name="Google Shape;269;p11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0" name="Google Shape;270;p11"/>
          <p:cNvSpPr/>
          <p:nvPr/>
        </p:nvSpPr>
        <p:spPr>
          <a:xfrm>
            <a:off x="1298448" y="2788920"/>
            <a:ext cx="10344607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 — 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 scena tratta dal film “Morte di un matematico napoletano” mostra un docente dal comportamento imprevedibile durante un esame: gli studenti regolano le proprie reazioni (stupore, riso trattenuto, compostezza) secondo norme emotive apprese nel contesto — l'“emotional display” — che riflettono aspettative sociali di rispetto e deferenza verso il docente.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11"/>
          <p:cNvSpPr/>
          <p:nvPr/>
        </p:nvSpPr>
        <p:spPr>
          <a:xfrm>
            <a:off x="2694578" y="4791456"/>
            <a:ext cx="730767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convenzioni emotive sono principi trasmessi e appresi del modo corretto di provare, presentare e mostrare le emozioni.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8" name="Google Shape;278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9" name="Google Shape;279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" name="Google Shape;280;p1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1" name="Google Shape;281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Cinque concetti chiave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0" name="Google Shape;290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1" name="Google Shape;291;p12"/>
          <p:cNvCxnSpPr/>
          <p:nvPr/>
        </p:nvCxnSpPr>
        <p:spPr>
          <a:xfrm rot="10800000">
            <a:off x="6470752" y="3364992"/>
            <a:ext cx="0" cy="36576"/>
          </a:xfrm>
          <a:prstGeom prst="straightConnector1">
            <a:avLst/>
          </a:prstGeom>
          <a:noFill/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2" name="Google Shape;292;p12"/>
          <p:cNvCxnSpPr/>
          <p:nvPr/>
        </p:nvCxnSpPr>
        <p:spPr>
          <a:xfrm rot="10800000" flipH="1">
            <a:off x="7062111" y="3819913"/>
            <a:ext cx="34786" cy="11303"/>
          </a:xfrm>
          <a:prstGeom prst="straightConnector1">
            <a:avLst/>
          </a:prstGeom>
          <a:noFill/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3" name="Google Shape;293;p12"/>
          <p:cNvCxnSpPr/>
          <p:nvPr/>
        </p:nvCxnSpPr>
        <p:spPr>
          <a:xfrm>
            <a:off x="6836232" y="4526400"/>
            <a:ext cx="21499" cy="29591"/>
          </a:xfrm>
          <a:prstGeom prst="straightConnector1">
            <a:avLst/>
          </a:prstGeom>
          <a:noFill/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4" name="Google Shape;294;p12"/>
          <p:cNvCxnSpPr/>
          <p:nvPr/>
        </p:nvCxnSpPr>
        <p:spPr>
          <a:xfrm flipH="1">
            <a:off x="6083773" y="4526400"/>
            <a:ext cx="21499" cy="29591"/>
          </a:xfrm>
          <a:prstGeom prst="straightConnector1">
            <a:avLst/>
          </a:prstGeom>
          <a:noFill/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5" name="Google Shape;295;p12"/>
          <p:cNvCxnSpPr/>
          <p:nvPr/>
        </p:nvCxnSpPr>
        <p:spPr>
          <a:xfrm rot="10800000">
            <a:off x="5844606" y="3819913"/>
            <a:ext cx="34786" cy="11303"/>
          </a:xfrm>
          <a:prstGeom prst="straightConnector1">
            <a:avLst/>
          </a:prstGeom>
          <a:noFill/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6" name="Google Shape;296;p12"/>
          <p:cNvSpPr/>
          <p:nvPr/>
        </p:nvSpPr>
        <p:spPr>
          <a:xfrm>
            <a:off x="5848960" y="3401568"/>
            <a:ext cx="1243584" cy="1243584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2"/>
          <p:cNvSpPr/>
          <p:nvPr/>
        </p:nvSpPr>
        <p:spPr>
          <a:xfrm>
            <a:off x="5940400" y="3401568"/>
            <a:ext cx="1060704" cy="1243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Calibri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Emozioni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Calibri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apprese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2"/>
          <p:cNvSpPr/>
          <p:nvPr/>
        </p:nvSpPr>
        <p:spPr>
          <a:xfrm>
            <a:off x="6031840" y="2487168"/>
            <a:ext cx="877824" cy="877824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9" name="Google Shape;299;p12" descr="icons/FiUsers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0323" y="2695651"/>
            <a:ext cx="460858" cy="4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12"/>
          <p:cNvSpPr/>
          <p:nvPr/>
        </p:nvSpPr>
        <p:spPr>
          <a:xfrm>
            <a:off x="5588545" y="1518093"/>
            <a:ext cx="19659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500"/>
              <a:buFont typeface="Calibri"/>
              <a:buNone/>
            </a:pPr>
            <a:r>
              <a:rPr lang="en-US" sz="16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Cultura emotiva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2"/>
          <p:cNvSpPr/>
          <p:nvPr/>
        </p:nvSpPr>
        <p:spPr>
          <a:xfrm>
            <a:off x="5588546" y="1775497"/>
            <a:ext cx="2158287" cy="512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50"/>
              <a:buFont typeface="Calibri"/>
              <a:buNone/>
            </a:pPr>
            <a:r>
              <a:rPr lang="en-US" sz="14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Norme su ciò che si deve sentire, mostrare, reprimere (Martin, 2005)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2"/>
          <p:cNvSpPr/>
          <p:nvPr/>
        </p:nvSpPr>
        <p:spPr>
          <a:xfrm>
            <a:off x="7075415" y="3245370"/>
            <a:ext cx="877824" cy="877824"/>
          </a:xfrm>
          <a:prstGeom prst="ellipse">
            <a:avLst/>
          </a:prstGeom>
          <a:solidFill>
            <a:srgbClr val="1F6E6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3" name="Google Shape;303;p12" descr="icons/FiShiel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83898" y="3453853"/>
            <a:ext cx="460858" cy="4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12"/>
          <p:cNvSpPr/>
          <p:nvPr/>
        </p:nvSpPr>
        <p:spPr>
          <a:xfrm>
            <a:off x="8044679" y="3227832"/>
            <a:ext cx="19659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500"/>
              <a:buFont typeface="Calibri"/>
              <a:buNone/>
            </a:pPr>
            <a:r>
              <a:rPr lang="en-US" sz="16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Regime emozionale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2"/>
          <p:cNvSpPr/>
          <p:nvPr/>
        </p:nvSpPr>
        <p:spPr>
          <a:xfrm>
            <a:off x="8044679" y="3491523"/>
            <a:ext cx="2271905" cy="631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50"/>
              <a:buFont typeface="Calibri"/>
              <a:buNone/>
            </a:pPr>
            <a:r>
              <a:rPr lang="en-US" sz="14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Modelli di gestione delle emozioni nella società (Sieben, Wettergren, 2010)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2"/>
          <p:cNvSpPr/>
          <p:nvPr/>
        </p:nvSpPr>
        <p:spPr>
          <a:xfrm>
            <a:off x="6676805" y="4472166"/>
            <a:ext cx="877824" cy="877824"/>
          </a:xfrm>
          <a:prstGeom prst="ellipse">
            <a:avLst/>
          </a:prstGeom>
          <a:solidFill>
            <a:srgbClr val="5C7A5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" name="Google Shape;307;p12" descr="icons/FiBookOpen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85288" y="4680649"/>
            <a:ext cx="460858" cy="4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12"/>
          <p:cNvSpPr/>
          <p:nvPr/>
        </p:nvSpPr>
        <p:spPr>
          <a:xfrm>
            <a:off x="7635311" y="4541016"/>
            <a:ext cx="19659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500"/>
              <a:buFont typeface="Calibri"/>
              <a:buNone/>
            </a:pPr>
            <a:r>
              <a:rPr lang="en-US" sz="16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Emozionologie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2"/>
          <p:cNvSpPr/>
          <p:nvPr/>
        </p:nvSpPr>
        <p:spPr>
          <a:xfrm>
            <a:off x="7646068" y="4801350"/>
            <a:ext cx="2444597" cy="721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50"/>
              <a:buFont typeface="Calibri"/>
              <a:buNone/>
            </a:pPr>
            <a:r>
              <a:rPr lang="en-US" sz="14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visione sociale su come le emozioni vanno indirizzate ed espresse (Fineman, 2008)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12"/>
          <p:cNvSpPr/>
          <p:nvPr/>
        </p:nvSpPr>
        <p:spPr>
          <a:xfrm>
            <a:off x="5386875" y="4472166"/>
            <a:ext cx="877824" cy="877824"/>
          </a:xfrm>
          <a:prstGeom prst="ellipse">
            <a:avLst/>
          </a:prstGeom>
          <a:solidFill>
            <a:srgbClr val="B4791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1" name="Google Shape;311;p12" descr="icons/FiBriefcas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95358" y="4680649"/>
            <a:ext cx="460858" cy="4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12"/>
          <p:cNvSpPr/>
          <p:nvPr/>
        </p:nvSpPr>
        <p:spPr>
          <a:xfrm>
            <a:off x="3316674" y="4572749"/>
            <a:ext cx="19659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500"/>
              <a:buFont typeface="Calibri"/>
              <a:buNone/>
            </a:pPr>
            <a:r>
              <a:rPr lang="en-US" sz="16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Lavoro emotivo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2"/>
          <p:cNvSpPr/>
          <p:nvPr/>
        </p:nvSpPr>
        <p:spPr>
          <a:xfrm>
            <a:off x="2918062" y="4846954"/>
            <a:ext cx="2364571" cy="877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50"/>
              <a:buFont typeface="Calibri"/>
              <a:buNone/>
            </a:pPr>
            <a:r>
              <a:rPr lang="en-US" sz="14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L'adozione di un atteggiamento emotivo richiesto dal ruolo (Hochschild, 1983)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2"/>
          <p:cNvSpPr/>
          <p:nvPr/>
        </p:nvSpPr>
        <p:spPr>
          <a:xfrm>
            <a:off x="4988264" y="3245370"/>
            <a:ext cx="877824" cy="877824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5" name="Google Shape;315;p12" descr="icons/FiMapPin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196748" y="3453853"/>
            <a:ext cx="460858" cy="460858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12"/>
          <p:cNvSpPr/>
          <p:nvPr/>
        </p:nvSpPr>
        <p:spPr>
          <a:xfrm>
            <a:off x="2930864" y="3281946"/>
            <a:ext cx="19659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500"/>
              <a:buFont typeface="Calibri"/>
              <a:buNone/>
            </a:pPr>
            <a:r>
              <a:rPr lang="en-US" sz="16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Spazio emozionale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2"/>
          <p:cNvSpPr/>
          <p:nvPr/>
        </p:nvSpPr>
        <p:spPr>
          <a:xfrm>
            <a:off x="2452746" y="3574553"/>
            <a:ext cx="2444078" cy="595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50"/>
              <a:buFont typeface="Calibri"/>
              <a:buNone/>
            </a:pPr>
            <a:r>
              <a:rPr lang="en-US" sz="14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Luoghi (formali e informali) in cui certe emozioni possono manifestarsi (emotional zones)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4" name="Google Shape;324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5" name="Google Shape;325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6" name="Google Shape;326;p1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7" name="Google Shape;327;p1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Cultura emotiva e lavoro emotivo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6" name="Google Shape;336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7" name="Google Shape;337;p13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3"/>
          <p:cNvSpPr/>
          <p:nvPr/>
        </p:nvSpPr>
        <p:spPr>
          <a:xfrm>
            <a:off x="1755648" y="1463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emozioni non sono né naturali/innate, né risorse indifferenziate: repertori di sentimenti diversi sono disponibili in base a classe sociale e genere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Agnes Heller, 1979 (Colley, 2006, p. 25)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9" name="Google Shape;339;p13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0" name="Google Shape;340;p13"/>
          <p:cNvSpPr/>
          <p:nvPr/>
        </p:nvSpPr>
        <p:spPr>
          <a:xfrm>
            <a:off x="1778803" y="2998694"/>
            <a:ext cx="9383896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Hochschild (1983): infermieri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devono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dimostrare attenzione, allenatori entusiasmo, psicoterapeuti empatia, insegnanti passione. Le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emozioni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apprese diventano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parte del ruolo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— un continuo “lavoro di facciata”, poiché non è permesso manifestare tutto ciò che si sente “nel profondo”.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7" name="Google Shape;347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8" name="Google Shape;348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9" name="Google Shape;349;p14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0" name="Google Shape;350;p1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1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1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Lo spazio emozionale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9" name="Google Shape;359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0" name="Google Shape;360;p14"/>
          <p:cNvSpPr/>
          <p:nvPr/>
        </p:nvSpPr>
        <p:spPr>
          <a:xfrm>
            <a:off x="1298449" y="1508760"/>
            <a:ext cx="1015844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L'apprendimento può avvenire in luoghi formalizzati (aule, eventi) ma anche non formalizzati: corridoi, pause caffè, bar, mense. Tutti questi luoghi diventano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emotional zones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dove emozioni appropriate possono manifestarsi senza creare imbarazzo.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1" name="Google Shape;361;p14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2" name="Google Shape;362;p14"/>
          <p:cNvSpPr/>
          <p:nvPr/>
        </p:nvSpPr>
        <p:spPr>
          <a:xfrm>
            <a:off x="1441313" y="3145536"/>
            <a:ext cx="9814200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Ogni zona emozionale richiede una postura emotiva specifica, e un più o meno elevato lavoro emotivo per sostenere la parte e indossare la maschera emotiva richiesta dal contesto.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9" name="Google Shape;369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0" name="Google Shape;370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1" name="Google Shape;371;p1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2" name="Google Shape;372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Regime emozionale ed emozionologie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1" name="Google Shape;381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2" name="Google Shape;382;p15"/>
          <p:cNvSpPr/>
          <p:nvPr/>
        </p:nvSpPr>
        <p:spPr>
          <a:xfrm>
            <a:off x="1252728" y="122529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5"/>
          <p:cNvSpPr/>
          <p:nvPr/>
        </p:nvSpPr>
        <p:spPr>
          <a:xfrm>
            <a:off x="1755648" y="146304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valutazione della società produce un'emozionologia: come alcune emozioni devono essere indirizzate ed espresse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Fineman, 2008, p. 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4" name="Google Shape;384;p15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5" name="Google Shape;385;p15"/>
          <p:cNvSpPr/>
          <p:nvPr/>
        </p:nvSpPr>
        <p:spPr>
          <a:xfrm>
            <a:off x="1298448" y="295405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 questi modelli producono e gestiscono emozioni, dovremmo mettere in discussione l'idea di emozioni autentiche, private e profonde. Anche l'intelligenza emotiva (Goleman, 1996) può essere letta come regime emozionale che modella la gestione delle emozioni nel lavoro.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2" name="Google Shape;392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3" name="Google Shape;393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4" name="Google Shape;394;p16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5" name="Google Shape;395;p1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1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Emozioni, potere e intersezionalità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4" name="Google Shape;404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5" name="Google Shape;405;p16"/>
          <p:cNvSpPr/>
          <p:nvPr/>
        </p:nvSpPr>
        <p:spPr>
          <a:xfrm>
            <a:off x="1298448" y="1874520"/>
            <a:ext cx="10070287" cy="36576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Mirchandani (2003, 2008, 2012) — call center indiani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16"/>
          <p:cNvSpPr/>
          <p:nvPr/>
        </p:nvSpPr>
        <p:spPr>
          <a:xfrm>
            <a:off x="1298448" y="2240280"/>
            <a:ext cx="10070287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 lavoratori apprendono a mostrare deferenza verso clienti internazionali, arrivando ad accettare molestie e abusi razziali: emerge una sorta di “adattamento alle disuguaglianze”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7" name="Google Shape;407;p16"/>
          <p:cNvCxnSpPr/>
          <p:nvPr/>
        </p:nvCxnSpPr>
        <p:spPr>
          <a:xfrm>
            <a:off x="1298448" y="36667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8" name="Google Shape;408;p16"/>
          <p:cNvSpPr/>
          <p:nvPr/>
        </p:nvSpPr>
        <p:spPr>
          <a:xfrm>
            <a:off x="1298448" y="3703320"/>
            <a:ext cx="10070287" cy="36576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Shan (2012) — ingegneri cinesi in Canada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6"/>
          <p:cNvSpPr/>
          <p:nvPr/>
        </p:nvSpPr>
        <p:spPr>
          <a:xfrm>
            <a:off x="1298448" y="4069080"/>
            <a:ext cx="10070287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Sotto pressione per adattarsi a “regole emotive più maschili” della cultura ingegneristica occidentale, con un forte senso di alienazione; l'apprendimento emotivo è negoziazione di relazioni di potere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FFFF"/>
        </a:solidFill>
        <a:effectLst/>
      </p:bgPr>
    </p:bg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6" name="Google Shape;416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7" name="Google Shape;417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8" name="Google Shape;418;p1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9" name="Google Shape;419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L'APPROCCIO COSTRUTTIVISTA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Quando la formazione è digitale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8" name="Google Shape;428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9" name="Google Shape;429;p17"/>
          <p:cNvSpPr/>
          <p:nvPr/>
        </p:nvSpPr>
        <p:spPr>
          <a:xfrm>
            <a:off x="1298448" y="1508760"/>
            <a:ext cx="103446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Webb (2012) — un'azienda di formazione linguistica con “tutor online”: un esempio di Taylorismo digitale, in cui ogni momento del processo di apprendimento è diviso, frammentato, regolato e controllato.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0" name="Google Shape;430;p17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1" name="Google Shape;431;p17"/>
          <p:cNvSpPr/>
          <p:nvPr/>
        </p:nvSpPr>
        <p:spPr>
          <a:xfrm>
            <a:off x="1298448" y="306324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lavoro emotivo, sotto forma di “personalizzazione”, viene commercializzato come parte del prodotto: la tecnologia, anziché sostituire il ruolo dei formatori, rafforza la necessità di tenere intrecciati emozioni e apprendimento.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438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9" name="Google Shape;439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0" name="Google Shape;440;p1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1" name="Google Shape;441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CONCLUSIONI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visioni complementari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0" name="Google Shape;450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1" name="Google Shape;451;p18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Visione psicoanalitica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8"/>
          <p:cNvSpPr/>
          <p:nvPr/>
        </p:nvSpPr>
        <p:spPr>
          <a:xfrm>
            <a:off x="1298448" y="2093976"/>
            <a:ext cx="4897984" cy="1700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Emozioni imprevedibili, incontrollabili, irrazionali; indaga quali relazioni le condizionano e quali storie emotive narrano i partecipanti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3" name="Google Shape;453;p18"/>
          <p:cNvCxnSpPr/>
          <p:nvPr/>
        </p:nvCxnSpPr>
        <p:spPr>
          <a:xfrm>
            <a:off x="6333592" y="1691640"/>
            <a:ext cx="0" cy="21031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4" name="Google Shape;454;p18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Visione costruttivista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8"/>
          <p:cNvSpPr/>
          <p:nvPr/>
        </p:nvSpPr>
        <p:spPr>
          <a:xfrm>
            <a:off x="6470752" y="2093976"/>
            <a:ext cx="4897984" cy="1700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Emozioni ordinate e prevedibili, fenomeni sociali incorporati nei discorsi; si sofferma su aspetti organizzativi e di lavoro emotivo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6" name="Google Shape;456;p18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7" name="Google Shape;457;p18"/>
          <p:cNvSpPr/>
          <p:nvPr/>
        </p:nvSpPr>
        <p:spPr>
          <a:xfrm>
            <a:off x="1828800" y="4169663"/>
            <a:ext cx="9190258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Entrambe enfatizzano che emozione e apprendimento non sono contrapposti, ma co-intrecciati. La riflessività sulle emozioni (Cova, Farnese, 2025) può sostenere il delicato limbo tra l'essere anestetizzati o travolti dalle emozioni.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4" name="Google Shape;464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5" name="Google Shape;465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6" name="Google Shape;466;p19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7" name="Google Shape;467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19"/>
          <p:cNvSpPr/>
          <p:nvPr/>
        </p:nvSpPr>
        <p:spPr>
          <a:xfrm>
            <a:off x="1717986" y="1672698"/>
            <a:ext cx="5070999" cy="3951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senso la separazione emozioni-cognizione riflette la dicotomia cartesiana occidentale?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cos'è la “cogmotion” di Fineman e quale idea intende esprimere?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modo la pedagogia critica e femminista lega le emozioni alle relazioni di potere?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 l'approccio psicoanalitico, perché la relazione formativa è conditio sine qua non dell'apprendimento?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cos'è l'</a:t>
            </a: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holding environment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Winnicott, e come si applica ai contesti formativi?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19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6" name="Google Shape;476;p19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77" name="Google Shape;47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478" name="Google Shape;478;p19"/>
          <p:cNvSpPr/>
          <p:nvPr/>
        </p:nvSpPr>
        <p:spPr>
          <a:xfrm>
            <a:off x="6935510" y="1688073"/>
            <a:ext cx="5071000" cy="4114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differenza c'è tra conoscenza “di” qualcosa e conoscenza “da” qualcosa secondo Bion?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 sono le cinque nozioni chiave dell'approccio costruttivista sulle emozioni apprese?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cos'è il lavoro emotivo secondo Hochschild, e in quali professioni si manifesta?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modo gli studi di Mirchandani e Shan mostrano l'intreccio tra emozioni, potere e intersezionalità?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senso le visioni psicoanalitica e costruttivista, pur diverse, sono considerate complementari?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1925</Words>
  <Application>Microsoft Macintosh PowerPoint</Application>
  <PresentationFormat>Widescreen</PresentationFormat>
  <Paragraphs>240</Paragraphs>
  <Slides>19</Slides>
  <Notes>19</Notes>
  <HiddenSlides>1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1</cp:revision>
  <dcterms:created xsi:type="dcterms:W3CDTF">2026-08-06T06:02:50Z</dcterms:created>
  <dcterms:modified xsi:type="dcterms:W3CDTF">2026-09-14T15:29:44Z</dcterms:modified>
</cp:coreProperties>
</file>