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7" r:id="rId11"/>
    <p:sldId id="280" r:id="rId12"/>
    <p:sldId id="269" r:id="rId13"/>
    <p:sldId id="270" r:id="rId14"/>
    <p:sldId id="272" r:id="rId15"/>
    <p:sldId id="273" r:id="rId16"/>
    <p:sldId id="274" r:id="rId17"/>
    <p:sldId id="275" r:id="rId18"/>
    <p:sldId id="277" r:id="rId19"/>
    <p:sldId id="278" r:id="rId20"/>
    <p:sldId id="279" r:id="rId21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0" roundtripDataSignature="AMtx7miB0VluC1Nz2SaIHaYeeRRQVwMx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FF1"/>
    <a:srgbClr val="DEF0F2"/>
    <a:srgbClr val="91A8B8"/>
    <a:srgbClr val="BDCCD5"/>
    <a:srgbClr val="C1CBCF"/>
    <a:srgbClr val="E6EAED"/>
    <a:srgbClr val="E6ECE3"/>
    <a:srgbClr val="7F9A71"/>
    <a:srgbClr val="E8E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DE714DC-EEA7-42C1-9C5B-CEF487A0CE0B}">
  <a:tblStyle styleId="{1DE714DC-EEA7-42C1-9C5B-CEF487A0CE0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64"/>
    <p:restoredTop sz="94706"/>
  </p:normalViewPr>
  <p:slideViewPr>
    <p:cSldViewPr snapToGrid="0" showGuides="1">
      <p:cViewPr varScale="1">
        <p:scale>
          <a:sx n="110" d="100"/>
          <a:sy n="110" d="100"/>
        </p:scale>
        <p:origin x="176" y="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30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" name="Google Shape;31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4" name="Google Shape;64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8" name="Google Shape;88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5" name="Google Shape;135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9" name="Google Shape;159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97" name="Google Shape;197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64" name="Google Shape;264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21" name="Google Shape;321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41" name="Google Shape;341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2" name="Google Shape;342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4" name="Google Shape;364;p1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1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251361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08" name="Google Shape;408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4" name="Google Shape;434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2" name="Google Shape;502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7" name="Google Shape;537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5" name="Google Shape;565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6" name="Google Shape;566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2" name="Google Shape;592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80" name="Google Shape;680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1" name="Google Shape;681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" name="Google Shape;71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19" name="Google Shape;719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" name="Google Shape;720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42" name="Google Shape;742;p2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3" name="Google Shape;743;p2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298448" y="128016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1298448" y="1737360"/>
            <a:ext cx="10344607" cy="2103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000"/>
              <a:buFont typeface="Calibri"/>
              <a:buNone/>
            </a:pP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Apprendere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cambiare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000"/>
              <a:buFont typeface="Calibri"/>
              <a:buNone/>
            </a:pP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resistenza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partecipazione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000"/>
              <a:buFont typeface="Calibri"/>
              <a:buNone/>
            </a:pP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nei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30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30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formativi</a:t>
            </a:r>
            <a:endParaRPr sz="3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" name="Google Shape;25;p1"/>
          <p:cNvCxnSpPr/>
          <p:nvPr/>
        </p:nvCxnSpPr>
        <p:spPr>
          <a:xfrm>
            <a:off x="1298448" y="3621136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1"/>
          <p:cNvSpPr/>
          <p:nvPr/>
        </p:nvSpPr>
        <p:spPr>
          <a:xfrm>
            <a:off x="1298448" y="3804016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200"/>
              <a:buFont typeface="Calibri"/>
              <a:buNone/>
            </a:pPr>
            <a:r>
              <a:rPr lang="en-US" sz="22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11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4215496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Barbara Barbieri, Marina Mondo, Maria Luisa Farnese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35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" name="Google Shape;37;p2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2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" name="Google Shape;47;p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" name="Google Shape;48;p2"/>
          <p:cNvSpPr/>
          <p:nvPr/>
        </p:nvSpPr>
        <p:spPr>
          <a:xfrm>
            <a:off x="1298448" y="17465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1298448" y="17465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801368" y="169164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come leva per il cambiamento organizzativo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1801368" y="1989960"/>
            <a:ext cx="9658807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Modelli storici del cambiamento e approccio psicodinamico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" name="Google Shape;52;p2"/>
          <p:cNvCxnSpPr/>
          <p:nvPr/>
        </p:nvCxnSpPr>
        <p:spPr>
          <a:xfrm>
            <a:off x="1298448" y="259994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" name="Google Shape;53;p2"/>
          <p:cNvSpPr/>
          <p:nvPr/>
        </p:nvSpPr>
        <p:spPr>
          <a:xfrm>
            <a:off x="1298448" y="278282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1298448" y="278282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801368" y="272796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Resistenze al cambiamento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2"/>
          <p:cNvSpPr/>
          <p:nvPr/>
        </p:nvSpPr>
        <p:spPr>
          <a:xfrm>
            <a:off x="1801368" y="3026280"/>
            <a:ext cx="9658807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Natura e manifestazioni, ragioni, tipologie, le resistenze come risorsa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" name="Google Shape;57;p2"/>
          <p:cNvCxnSpPr/>
          <p:nvPr/>
        </p:nvCxnSpPr>
        <p:spPr>
          <a:xfrm>
            <a:off x="1298448" y="36362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" name="Google Shape;58;p2"/>
          <p:cNvSpPr/>
          <p:nvPr/>
        </p:nvSpPr>
        <p:spPr>
          <a:xfrm>
            <a:off x="1298448" y="38191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2"/>
          <p:cNvSpPr/>
          <p:nvPr/>
        </p:nvSpPr>
        <p:spPr>
          <a:xfrm>
            <a:off x="1298448" y="38191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/>
          <p:nvPr/>
        </p:nvSpPr>
        <p:spPr>
          <a:xfrm>
            <a:off x="1801368" y="376428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partecipazione come strategia per il successo del cambiamento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801368" y="4091176"/>
            <a:ext cx="9658807" cy="579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ruolo della partecipazione, il sistema cliente di Schein, l'approccio PIOP di Nielsen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" name="Google Shape;68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" name="Google Shape;69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" name="Google Shape;70;p3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" name="Google Shape;71;p3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6" name="Google Shape;76;p3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LA FORMAZIONE COME LEVA PER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cambiamento come categoria trasversale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0" name="Google Shape;80;p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1" name="Google Shape;81;p3"/>
          <p:cNvSpPr/>
          <p:nvPr/>
        </p:nvSpPr>
        <p:spPr>
          <a:xfrm>
            <a:off x="1298449" y="1600200"/>
            <a:ext cx="9153652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Dalla psicologia sociale e del lavoro alle scienze dell'organizzazione, dall'economia comportamentale alla sociologia dei processi culturali, fino alla pedagogia: il cambiamento è processo attivo, condizione necessaria e finalità desiderata.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2" name="Google Shape;82;p3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3" name="Google Shape;83;p3"/>
          <p:cNvSpPr/>
          <p:nvPr/>
        </p:nvSpPr>
        <p:spPr>
          <a:xfrm>
            <a:off x="1298449" y="2880360"/>
            <a:ext cx="9153652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uno scenario instabile — globalizzazione, innovazione tecnologica, pandemia — la formazione non può più essere concepita come semplice trasmissione di competenze, ma come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spazio riflessivo e trasformativo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[Quaglino, Carrozzi, 2003].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4" name="Google Shape;84;p3"/>
          <p:cNvCxnSpPr/>
          <p:nvPr/>
        </p:nvCxnSpPr>
        <p:spPr>
          <a:xfrm>
            <a:off x="1298448" y="39319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5" name="Google Shape;85;p3"/>
          <p:cNvSpPr/>
          <p:nvPr/>
        </p:nvSpPr>
        <p:spPr>
          <a:xfrm>
            <a:off x="1298449" y="4114800"/>
            <a:ext cx="9153652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resistenze sono parte ordinaria del processo di cambiamento, non un'eccezione da eliminare: sono segnali utili per ritarare obiettivi, tempi e modalità.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2" name="Google Shape;92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3" name="Google Shape;93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4" name="Google Shape;94;p4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5" name="Google Shape;95;p4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4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4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4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4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LA FORMAZIONE COME LEVA PER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Quattro modelli per comprendere il cambiamento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4" name="Google Shape;104;p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5" name="Google Shape;105;p4"/>
          <p:cNvSpPr/>
          <p:nvPr/>
        </p:nvSpPr>
        <p:spPr>
          <a:xfrm>
            <a:off x="1298448" y="1691639"/>
            <a:ext cx="2380412" cy="4010649"/>
          </a:xfrm>
          <a:prstGeom prst="roundRect">
            <a:avLst>
              <a:gd name="adj" fmla="val 3841"/>
            </a:avLst>
          </a:prstGeom>
          <a:solidFill>
            <a:srgbClr val="E8DDDD"/>
          </a:solidFill>
          <a:ln w="127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2145754" y="1947672"/>
            <a:ext cx="685800" cy="685800"/>
          </a:xfrm>
          <a:prstGeom prst="ellipse">
            <a:avLst/>
          </a:prstGeom>
          <a:solidFill>
            <a:srgbClr val="855D5D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4" descr="icons/FiRefreshCw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9198" y="207111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4"/>
          <p:cNvSpPr/>
          <p:nvPr/>
        </p:nvSpPr>
        <p:spPr>
          <a:xfrm>
            <a:off x="1408176" y="2732532"/>
            <a:ext cx="2160956" cy="5303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Lewin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(1947)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1408176" y="3320797"/>
            <a:ext cx="2160956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UNFREEZING · CHANGING · REFREEZING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0" name="Google Shape;110;p4"/>
          <p:cNvCxnSpPr/>
          <p:nvPr/>
        </p:nvCxnSpPr>
        <p:spPr>
          <a:xfrm>
            <a:off x="1572768" y="375208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8A1F2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11" name="Google Shape;111;p4"/>
          <p:cNvSpPr/>
          <p:nvPr/>
        </p:nvSpPr>
        <p:spPr>
          <a:xfrm>
            <a:off x="1463040" y="3981704"/>
            <a:ext cx="2051228" cy="166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500"/>
              <a:buFont typeface="Calibri"/>
              <a:buNone/>
            </a:pPr>
            <a:r>
              <a:rPr lang="en-US" sz="15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Scongelamento, cambiamento e ricongelamento: il primo modello di cambiamento pianificato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3953180" y="1691639"/>
            <a:ext cx="2380412" cy="4010649"/>
          </a:xfrm>
          <a:prstGeom prst="roundRect">
            <a:avLst>
              <a:gd name="adj" fmla="val 3841"/>
            </a:avLst>
          </a:prstGeom>
          <a:solidFill>
            <a:srgbClr val="E5EBE2"/>
          </a:solidFill>
          <a:ln w="12700" cap="flat" cmpd="sng">
            <a:solidFill>
              <a:srgbClr val="5D735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4800486" y="1947672"/>
            <a:ext cx="685800" cy="685800"/>
          </a:xfrm>
          <a:prstGeom prst="ellipse">
            <a:avLst/>
          </a:prstGeom>
          <a:solidFill>
            <a:srgbClr val="5D735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p4" descr="icons/FiLayers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3930" y="207111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4"/>
          <p:cNvSpPr/>
          <p:nvPr/>
        </p:nvSpPr>
        <p:spPr>
          <a:xfrm>
            <a:off x="4062908" y="2770632"/>
            <a:ext cx="2160956" cy="492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Argyris, Schön (1978)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4062908" y="3320797"/>
            <a:ext cx="2160956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SINGLE- E DOUBLE-LOOP LEARNING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7" name="Google Shape;117;p4"/>
          <p:cNvCxnSpPr/>
          <p:nvPr/>
        </p:nvCxnSpPr>
        <p:spPr>
          <a:xfrm>
            <a:off x="4227500" y="375208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8A1F2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18" name="Google Shape;118;p4"/>
          <p:cNvSpPr/>
          <p:nvPr/>
        </p:nvSpPr>
        <p:spPr>
          <a:xfrm>
            <a:off x="4117772" y="3981704"/>
            <a:ext cx="2051228" cy="166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500"/>
              <a:buFont typeface="Calibri"/>
              <a:buNone/>
            </a:pPr>
            <a:r>
              <a:rPr lang="en-US" sz="15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cambiamento autentico richiede revisione critica dei presupposti di fondo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6607912" y="1691639"/>
            <a:ext cx="2380412" cy="4010649"/>
          </a:xfrm>
          <a:prstGeom prst="roundRect">
            <a:avLst>
              <a:gd name="adj" fmla="val 3841"/>
            </a:avLst>
          </a:prstGeom>
          <a:solidFill>
            <a:srgbClr val="DADDE6"/>
          </a:solidFill>
          <a:ln w="12700" cap="flat" cmpd="sng">
            <a:solidFill>
              <a:srgbClr val="5B70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7455217" y="1947672"/>
            <a:ext cx="685800" cy="685800"/>
          </a:xfrm>
          <a:prstGeom prst="ellipse">
            <a:avLst/>
          </a:prstGeom>
          <a:solidFill>
            <a:srgbClr val="5B7096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1" name="Google Shape;121;p4" descr="icons/FiSun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78661" y="207111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/>
          <p:nvPr/>
        </p:nvSpPr>
        <p:spPr>
          <a:xfrm>
            <a:off x="6717640" y="2770632"/>
            <a:ext cx="2160956" cy="492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Mezirow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(1991)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6717640" y="3320797"/>
            <a:ext cx="2160956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APPRENDIMENTO TRASFORMATIVO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4" name="Google Shape;124;p4"/>
          <p:cNvCxnSpPr/>
          <p:nvPr/>
        </p:nvCxnSpPr>
        <p:spPr>
          <a:xfrm>
            <a:off x="6882232" y="375208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8A1F2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25" name="Google Shape;125;p4"/>
          <p:cNvSpPr/>
          <p:nvPr/>
        </p:nvSpPr>
        <p:spPr>
          <a:xfrm>
            <a:off x="6772504" y="3981704"/>
            <a:ext cx="2051228" cy="166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500"/>
              <a:buFont typeface="Calibri"/>
              <a:buNone/>
            </a:pPr>
            <a:r>
              <a:rPr lang="en-US" sz="15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“dilemma disorientante” innesca riflessione critica sui propri schemi di significato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9262643" y="1691639"/>
            <a:ext cx="2380412" cy="4010649"/>
          </a:xfrm>
          <a:prstGeom prst="roundRect">
            <a:avLst>
              <a:gd name="adj" fmla="val 3841"/>
            </a:avLst>
          </a:prstGeom>
          <a:solidFill>
            <a:srgbClr val="E4DFEC"/>
          </a:solidFill>
          <a:ln w="127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10109949" y="1947672"/>
            <a:ext cx="685800" cy="685800"/>
          </a:xfrm>
          <a:prstGeom prst="ellipse">
            <a:avLst/>
          </a:prstGeom>
          <a:solidFill>
            <a:srgbClr val="5F497A"/>
          </a:solidFill>
          <a:ln w="9525" cap="flat" cmpd="sng">
            <a:solidFill>
              <a:srgbClr val="5F497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4" descr="icons/FiThumbsUp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33393" y="207111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/>
          <p:nvPr/>
        </p:nvSpPr>
        <p:spPr>
          <a:xfrm>
            <a:off x="9372371" y="2770632"/>
            <a:ext cx="2160956" cy="4922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Herscovitch, Meyer (2002)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/>
          <p:nvPr/>
        </p:nvSpPr>
        <p:spPr>
          <a:xfrm>
            <a:off x="9372371" y="3320797"/>
            <a:ext cx="2160956" cy="411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COMMITMENT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rPr lang="en-US" sz="13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CHANGE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1" name="Google Shape;131;p4"/>
          <p:cNvCxnSpPr/>
          <p:nvPr/>
        </p:nvCxnSpPr>
        <p:spPr>
          <a:xfrm>
            <a:off x="9536963" y="375208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8A1F2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132" name="Google Shape;132;p4"/>
          <p:cNvSpPr/>
          <p:nvPr/>
        </p:nvSpPr>
        <p:spPr>
          <a:xfrm>
            <a:off x="9427235" y="3981704"/>
            <a:ext cx="2051228" cy="1664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500"/>
              <a:buFont typeface="Calibri"/>
              <a:buNone/>
            </a:pPr>
            <a:r>
              <a:rPr lang="en-US" sz="15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Adesione affettiva, normativa o strumentale: perché le persone si impegnano nel cambiamento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9" name="Google Shape;139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0" name="Google Shape;140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1" name="Google Shape;141;p5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2" name="Google Shape;142;p5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5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5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LA FORMAZIONE COME LEVA PER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L'approccio psicodinamico al cambiamento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1" name="Google Shape;151;p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2" name="Google Shape;152;p5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Kets de Vries [2006]; Obholzer [1994]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5"/>
          <p:cNvSpPr/>
          <p:nvPr/>
        </p:nvSpPr>
        <p:spPr>
          <a:xfrm>
            <a:off x="1298449" y="2057400"/>
            <a:ext cx="1006805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reazioni individuali e collettive al cambiamento non dipendono solo da valutazioni razionali di costi e benefici, ma da paure profonde, ansie legate alla perdita di status, di ruoli o di identità, e da meccanismi di difesa che operano al di sotto della soglia di consapevolezza.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4" name="Google Shape;154;p5"/>
          <p:cNvCxnSpPr/>
          <p:nvPr/>
        </p:nvCxnSpPr>
        <p:spPr>
          <a:xfrm>
            <a:off x="1298448" y="32918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5" name="Google Shape;155;p5"/>
          <p:cNvSpPr/>
          <p:nvPr/>
        </p:nvSpPr>
        <p:spPr>
          <a:xfrm>
            <a:off x="1252728" y="3307588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5"/>
          <p:cNvSpPr/>
          <p:nvPr/>
        </p:nvSpPr>
        <p:spPr>
          <a:xfrm>
            <a:off x="1709928" y="3627628"/>
            <a:ext cx="9415259" cy="11983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organizzazioni non sono soltanto 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sistemi razionali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orientati agli obiettivi, ma anche “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sistemi sociali difensivi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” che sviluppano modalità inconsce per proteggersi dall'ansia generata dall'incertezza [Obholzer, 1994]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3" name="Google Shape;163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4" name="Google Shape;164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5" name="Google Shape;165;p6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6" name="Google Shape;166;p6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6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RESISTENZE: COSA SONO E COME SI MANIFESTANO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6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natura multidimensionale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5" name="Google Shape;175;p6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6" name="Google Shape;176;p6"/>
          <p:cNvSpPr/>
          <p:nvPr/>
        </p:nvSpPr>
        <p:spPr>
          <a:xfrm>
            <a:off x="1313123" y="1483360"/>
            <a:ext cx="3165871" cy="1869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linea con i modelli tripartiti degli atteggiamenti, Piderit [2000] sostiene la natura multidimensionale dei processi di resistenza. 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6"/>
          <p:cNvSpPr/>
          <p:nvPr/>
        </p:nvSpPr>
        <p:spPr>
          <a:xfrm>
            <a:off x="8791344" y="4966714"/>
            <a:ext cx="304586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D7352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5D7352"/>
                </a:solidFill>
                <a:latin typeface="Calibri"/>
                <a:ea typeface="Calibri"/>
                <a:cs typeface="Calibri"/>
                <a:sym typeface="Calibri"/>
              </a:rPr>
              <a:t>Comportamentale</a:t>
            </a:r>
            <a:endParaRPr sz="2000">
              <a:solidFill>
                <a:srgbClr val="5D735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6"/>
          <p:cNvSpPr/>
          <p:nvPr/>
        </p:nvSpPr>
        <p:spPr>
          <a:xfrm>
            <a:off x="8652768" y="5292847"/>
            <a:ext cx="3425994" cy="795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Azioni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inazioni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o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intenzioni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finalizzate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impedire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(es.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procrastinazione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6"/>
          <p:cNvSpPr/>
          <p:nvPr/>
        </p:nvSpPr>
        <p:spPr>
          <a:xfrm>
            <a:off x="9442058" y="1633728"/>
            <a:ext cx="2028866" cy="3479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9B2D1F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9B2D1F"/>
                </a:solidFill>
                <a:latin typeface="Calibri"/>
                <a:ea typeface="Calibri"/>
                <a:cs typeface="Calibri"/>
                <a:sym typeface="Calibri"/>
              </a:rPr>
              <a:t>Emotiva</a:t>
            </a:r>
            <a:endParaRPr sz="2000">
              <a:solidFill>
                <a:srgbClr val="9B2D1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6"/>
          <p:cNvSpPr/>
          <p:nvPr/>
        </p:nvSpPr>
        <p:spPr>
          <a:xfrm>
            <a:off x="9142624" y="1921764"/>
            <a:ext cx="2936138" cy="795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7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Affetti negativi come ansia, rabbia, paura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1641880" y="4009137"/>
            <a:ext cx="304586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215967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15967"/>
                </a:solidFill>
                <a:latin typeface="Calibri"/>
                <a:ea typeface="Calibri"/>
                <a:cs typeface="Calibri"/>
                <a:sym typeface="Calibri"/>
              </a:rPr>
              <a:t>Cognitiva</a:t>
            </a:r>
            <a:endParaRPr sz="2000">
              <a:solidFill>
                <a:srgbClr val="21596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6"/>
          <p:cNvSpPr/>
          <p:nvPr/>
        </p:nvSpPr>
        <p:spPr>
          <a:xfrm>
            <a:off x="1620974" y="4326634"/>
            <a:ext cx="3239877" cy="7955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Credenze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negative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valore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la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sostenibilità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o la propria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efficacia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perseguire</a:t>
            </a:r>
            <a:r>
              <a:rPr lang="en-US" sz="17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7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endParaRPr sz="1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6"/>
          <p:cNvSpPr/>
          <p:nvPr/>
        </p:nvSpPr>
        <p:spPr>
          <a:xfrm>
            <a:off x="4356051" y="1970026"/>
            <a:ext cx="2765908" cy="2734056"/>
          </a:xfrm>
          <a:prstGeom prst="ellipse">
            <a:avLst/>
          </a:prstGeom>
          <a:solidFill>
            <a:srgbClr val="93CDDC">
              <a:alpha val="50196"/>
            </a:srgbClr>
          </a:solidFill>
          <a:ln w="12700" cap="flat" cmpd="sng">
            <a:solidFill>
              <a:srgbClr val="32869C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6"/>
          <p:cNvSpPr/>
          <p:nvPr/>
        </p:nvSpPr>
        <p:spPr>
          <a:xfrm>
            <a:off x="5792117" y="3460497"/>
            <a:ext cx="2765908" cy="2734056"/>
          </a:xfrm>
          <a:prstGeom prst="ellipse">
            <a:avLst/>
          </a:prstGeom>
          <a:solidFill>
            <a:srgbClr val="9BBB59">
              <a:alpha val="50196"/>
            </a:srgbClr>
          </a:solidFill>
          <a:ln w="12700" cap="flat" cmpd="sng">
            <a:solidFill>
              <a:srgbClr val="76933B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6"/>
          <p:cNvSpPr/>
          <p:nvPr/>
        </p:nvSpPr>
        <p:spPr>
          <a:xfrm>
            <a:off x="6519597" y="1554481"/>
            <a:ext cx="2765908" cy="2734056"/>
          </a:xfrm>
          <a:prstGeom prst="ellipse">
            <a:avLst/>
          </a:prstGeom>
          <a:solidFill>
            <a:srgbClr val="EB9D93">
              <a:alpha val="50196"/>
            </a:srgbClr>
          </a:solidFill>
          <a:ln w="12700" cap="flat" cmpd="sng">
            <a:solidFill>
              <a:srgbClr val="DE6C5B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86" name="Google Shape;186;p6"/>
          <p:cNvGrpSpPr/>
          <p:nvPr/>
        </p:nvGrpSpPr>
        <p:grpSpPr>
          <a:xfrm>
            <a:off x="8634523" y="1490979"/>
            <a:ext cx="685800" cy="685800"/>
            <a:chOff x="6127852" y="2359152"/>
            <a:chExt cx="685800" cy="685800"/>
          </a:xfrm>
        </p:grpSpPr>
        <p:sp>
          <p:nvSpPr>
            <p:cNvPr id="187" name="Google Shape;187;p6"/>
            <p:cNvSpPr/>
            <p:nvPr/>
          </p:nvSpPr>
          <p:spPr>
            <a:xfrm>
              <a:off x="6127852" y="2359152"/>
              <a:ext cx="685800" cy="685800"/>
            </a:xfrm>
            <a:prstGeom prst="ellipse">
              <a:avLst/>
            </a:prstGeom>
            <a:solidFill>
              <a:srgbClr val="DE6C5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88" name="Google Shape;188;p6" descr="icons/FiHeart.png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6251296" y="2482596"/>
              <a:ext cx="438912" cy="43891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9" name="Google Shape;189;p6"/>
          <p:cNvGrpSpPr/>
          <p:nvPr/>
        </p:nvGrpSpPr>
        <p:grpSpPr>
          <a:xfrm>
            <a:off x="3892826" y="3460497"/>
            <a:ext cx="685800" cy="685800"/>
            <a:chOff x="9667494" y="2359152"/>
            <a:chExt cx="685800" cy="685800"/>
          </a:xfrm>
        </p:grpSpPr>
        <p:sp>
          <p:nvSpPr>
            <p:cNvPr id="190" name="Google Shape;190;p6"/>
            <p:cNvSpPr/>
            <p:nvPr/>
          </p:nvSpPr>
          <p:spPr>
            <a:xfrm>
              <a:off x="9667494" y="2359152"/>
              <a:ext cx="685800" cy="685800"/>
            </a:xfrm>
            <a:prstGeom prst="ellipse">
              <a:avLst/>
            </a:prstGeom>
            <a:solidFill>
              <a:srgbClr val="32869C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91" name="Google Shape;191;p6" descr="icons/FiCpu.png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9790938" y="2482596"/>
              <a:ext cx="438912" cy="43891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92" name="Google Shape;192;p6"/>
          <p:cNvGrpSpPr/>
          <p:nvPr/>
        </p:nvGrpSpPr>
        <p:grpSpPr>
          <a:xfrm>
            <a:off x="8385502" y="4724398"/>
            <a:ext cx="685800" cy="685800"/>
            <a:chOff x="2588209" y="2359152"/>
            <a:chExt cx="685800" cy="685800"/>
          </a:xfrm>
        </p:grpSpPr>
        <p:sp>
          <p:nvSpPr>
            <p:cNvPr id="193" name="Google Shape;193;p6"/>
            <p:cNvSpPr/>
            <p:nvPr/>
          </p:nvSpPr>
          <p:spPr>
            <a:xfrm>
              <a:off x="2588209" y="2359152"/>
              <a:ext cx="685800" cy="685800"/>
            </a:xfrm>
            <a:prstGeom prst="ellipse">
              <a:avLst/>
            </a:prstGeom>
            <a:solidFill>
              <a:srgbClr val="76933B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194" name="Google Shape;194;p6" descr="icons/FiActivity.png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711653" y="2482596"/>
              <a:ext cx="438912" cy="43891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1" name="Google Shape;201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2" name="Google Shape;202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3" name="Google Shape;203;p7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4" name="Google Shape;204;p7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7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7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7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7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7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2.1 RESISTENZE: COSA SONO E COME SI MANIFESTANO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Livello individuale e di gruppo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3" name="Google Shape;213;p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4" name="Google Shape;214;p7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 i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Resistenze a livello individuale</a:t>
            </a:r>
            <a:endParaRPr sz="20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7"/>
          <p:cNvSpPr/>
          <p:nvPr/>
        </p:nvSpPr>
        <p:spPr>
          <a:xfrm>
            <a:off x="1349248" y="2221992"/>
            <a:ext cx="4577939" cy="1609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Choi [2011]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ritiro (disinvestimento, cinismo)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svalutazione e aggressività (spesso coperta da ironia)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impotenza (lamentazione)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6" name="Google Shape;216;p7"/>
          <p:cNvCxnSpPr/>
          <p:nvPr/>
        </p:nvCxnSpPr>
        <p:spPr>
          <a:xfrm flipH="1">
            <a:off x="6064346" y="1691640"/>
            <a:ext cx="1" cy="4727443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7" name="Google Shape;217;p7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 i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Resistenze a livello di gruppo</a:t>
            </a:r>
            <a:endParaRPr sz="20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7"/>
          <p:cNvSpPr/>
          <p:nvPr/>
        </p:nvSpPr>
        <p:spPr>
          <a:xfrm>
            <a:off x="6470752" y="2229112"/>
            <a:ext cx="4897984" cy="3993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Spaltro [1985]: alibi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Alibi del falso nemico (capro espiatorio)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Alibi corporativistico (colpa di altri gruppi) 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Alibi strutturalista (colpa di fattori oggettivi)</a:t>
            </a:r>
            <a:endParaRPr/>
          </a:p>
          <a:p>
            <a:pPr marL="285750" marR="0" lvl="0" indent="-1714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None/>
            </a:pPr>
            <a:endParaRPr sz="180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Schein [1987]: trappole</a:t>
            </a:r>
            <a:endParaRPr sz="1800" b="1">
              <a:solidFill>
                <a:srgbClr val="3548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Definizione ristretta del problema (solo sintomi superficiali, non le cause profonde)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Consenso apparente (adesione formale agli obiettivi, senza reale coinvolgimento)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Char char="✔"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Autorità implicita (relazioni di potere latenti che limitano la partecipazione)</a:t>
            </a:r>
            <a:endParaRPr/>
          </a:p>
          <a:p>
            <a:pPr marL="285750" marR="0" lvl="0" indent="-1714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E75B5"/>
              </a:buClr>
              <a:buSzPts val="1800"/>
              <a:buFont typeface="Noto Sans Symbols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8" name="Google Shape;268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9" name="Google Shape;269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0" name="Google Shape;270;p9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1" name="Google Shape;271;p9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9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9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9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9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9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7" name="Google Shape;277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PERCHÉ EMERGONO LE RESISTENZE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Fattori intrapsichici e relazionali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0" name="Google Shape;280;p9" descr="Immagine che contiene testo, schermata, Carattere, design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31314" y="1274781"/>
            <a:ext cx="8289655" cy="55832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5" name="Google Shape;325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6" name="Google Shape;326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7" name="Google Shape;327;p11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8" name="Google Shape;328;p11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9" name="Google Shape;329;p11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0" name="Google Shape;330;p11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1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1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1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1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2.2 PERCHÉ EMERGONO LE RESISTENZE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11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Tre tipologie di resistenza</a:t>
            </a:r>
            <a:r>
              <a:rPr lang="en-US" sz="28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[Hambrick, Cannella, 1989]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37" name="Google Shape;337;p11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aphicFrame>
        <p:nvGraphicFramePr>
          <p:cNvPr id="338" name="Google Shape;338;p11"/>
          <p:cNvGraphicFramePr/>
          <p:nvPr>
            <p:extLst>
              <p:ext uri="{D42A27DB-BD31-4B8C-83A1-F6EECF244321}">
                <p14:modId xmlns:p14="http://schemas.microsoft.com/office/powerpoint/2010/main" val="95754683"/>
              </p:ext>
            </p:extLst>
          </p:nvPr>
        </p:nvGraphicFramePr>
        <p:xfrm>
          <a:off x="2148209" y="1588749"/>
          <a:ext cx="8430875" cy="4901915"/>
        </p:xfrm>
        <a:graphic>
          <a:graphicData uri="http://schemas.openxmlformats.org/drawingml/2006/table">
            <a:tbl>
              <a:tblPr firstRow="1" firstCol="1" bandRow="1">
                <a:noFill/>
                <a:tableStyleId>{1DE714DC-EEA7-42C1-9C5B-CEF487A0CE0B}</a:tableStyleId>
              </a:tblPr>
              <a:tblGrid>
                <a:gridCol w="281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0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55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Resistenza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cieca</a:t>
                      </a:r>
                      <a:endParaRPr sz="200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Resistenza 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politica</a:t>
                      </a:r>
                      <a:endParaRPr sz="200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 dirty="0" err="1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Resistenza</a:t>
                      </a:r>
                      <a:r>
                        <a:rPr lang="en-US" sz="2000" u="none" strike="noStrike" cap="none" dirty="0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Calibri"/>
                        <a:buNone/>
                      </a:pPr>
                      <a:r>
                        <a:rPr lang="en-US" sz="2000" u="none" strike="noStrike" cap="none" dirty="0" err="1">
                          <a:solidFill>
                            <a:schemeClr val="lt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ideologica</a:t>
                      </a:r>
                      <a:endParaRPr sz="200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3660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89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u="none" strike="noStrike" cap="none" dirty="0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Atteggiamento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negativo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 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inerzia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rispetto al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cambiamento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dovuto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paura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insicurezza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,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percezione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di </a:t>
                      </a:r>
                      <a:r>
                        <a:rPr lang="en-US" sz="1800" b="0" u="none" strike="noStrike" cap="none" dirty="0" err="1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minaccia</a:t>
                      </a:r>
                      <a:r>
                        <a:rPr lang="en-US" sz="1800" b="0" u="none" strike="noStrike" cap="none" dirty="0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</a:t>
                      </a:r>
                      <a:endParaRPr dirty="0"/>
                    </a:p>
                  </a:txBody>
                  <a:tcPr marL="68575" marR="68575" marT="0" marB="0">
                    <a:solidFill>
                      <a:srgbClr val="DDE7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Opposizione al cambiamento dovuta al timore di perdere potere, risorse o status rispetto ad altri gruppi</a:t>
                      </a:r>
                      <a:endParaRPr sz="1800" u="none" strike="noStrike" cap="none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DE7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u="none" strike="noStrike" cap="none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u="none" strike="noStrike" cap="none">
                          <a:solidFill>
                            <a:srgbClr val="292929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Opposizione al cambiamento dovuta a valori, convinzioni e visioni del mondo radicate e distanti da quelle proposte</a:t>
                      </a:r>
                      <a:endParaRPr sz="1800" u="none" strike="noStrike" cap="none">
                        <a:solidFill>
                          <a:srgbClr val="292929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DDE7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7F9A7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endParaRPr lang="en-US" sz="5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r>
                        <a:rPr lang="en-US" sz="1800" b="1" u="none" strike="noStrike" cap="none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POSSIBILI RISPOSTE</a:t>
                      </a: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92929"/>
                        </a:buClr>
                        <a:buSzPts val="1800"/>
                        <a:buFont typeface="Calibri"/>
                        <a:buNone/>
                      </a:pPr>
                      <a:endParaRPr sz="500" b="1" dirty="0">
                        <a:solidFill>
                          <a:schemeClr val="bg1"/>
                        </a:solidFill>
                      </a:endParaRPr>
                    </a:p>
                  </a:txBody>
                  <a:tcPr marL="68575" marR="68575" marT="0" marB="0">
                    <a:solidFill>
                      <a:srgbClr val="7F9A7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1" u="none" strike="noStrike" cap="none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7F9A7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clima di sicurezza psicologica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cambiamento per “piccoli passi”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rinforzi (</a:t>
                      </a:r>
                      <a:r>
                        <a:rPr lang="en-US" sz="1600" b="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quick wins</a:t>
                      </a: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sostegno all'autoefficacia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comunicazione e coinvolgimento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champions</a:t>
                      </a:r>
                      <a:endParaRPr sz="1600" b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solidFill>
                      <a:srgbClr val="E6ECE3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processi negoziali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clima di equità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“far vedere” possibili vantaggi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coalizioni </a:t>
                      </a:r>
                      <a:endParaRPr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incentivi</a:t>
                      </a:r>
                      <a:endParaRPr/>
                    </a:p>
                  </a:txBody>
                  <a:tcPr marL="68575" marR="68575" marT="0" marB="0">
                    <a:solidFill>
                      <a:srgbClr val="E6ECE3"/>
                    </a:solidFill>
                  </a:tcPr>
                </a:tc>
                <a:tc>
                  <a:txBody>
                    <a:bodyPr/>
                    <a:lstStyle/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momenti</a:t>
                      </a: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di </a:t>
                      </a: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confronto</a:t>
                      </a:r>
                      <a:endParaRPr dirty="0"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informazioni</a:t>
                      </a: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(pro e </a:t>
                      </a: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contro</a:t>
                      </a: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)</a:t>
                      </a:r>
                      <a:endParaRPr dirty="0"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nuovi</a:t>
                      </a: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frame </a:t>
                      </a: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interpretativi</a:t>
                      </a:r>
                      <a:endParaRPr dirty="0"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riflessione</a:t>
                      </a: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r>
                        <a:rPr lang="en-US" sz="1600" b="0" u="none" strike="noStrike" cap="none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condivisa</a:t>
                      </a:r>
                      <a:endParaRPr dirty="0"/>
                    </a:p>
                    <a:p>
                      <a:pPr marL="177800" marR="0" lvl="0" indent="-1524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Arial"/>
                        <a:buChar char="•"/>
                      </a:pPr>
                      <a:r>
                        <a:rPr lang="en-US" sz="1600" b="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opinion leader</a:t>
                      </a:r>
                      <a:endParaRPr dirty="0"/>
                    </a:p>
                  </a:txBody>
                  <a:tcPr marL="68575" marR="68575" marT="0" marB="0">
                    <a:solidFill>
                      <a:srgbClr val="E6ECE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5" name="Google Shape;345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6" name="Google Shape;346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7" name="Google Shape;347;p12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8" name="Google Shape;348;p12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2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2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2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2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2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1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LE RESISTENZE COME RISORSA PER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2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approccio critico e discorsivo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7" name="Google Shape;357;p1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8" name="Google Shape;358;p12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Ybema, Thomas, Hardy [2016]; Piderit [2000]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12"/>
          <p:cNvSpPr/>
          <p:nvPr/>
        </p:nvSpPr>
        <p:spPr>
          <a:xfrm>
            <a:off x="1298449" y="2011680"/>
            <a:ext cx="9775952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Etichettare qualcuno come “resistente” implica assumere la prospettiva del management.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 contrario, legittimare le voci minoritarie e di dissenso può </a:t>
            </a: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sostenere il cambiamento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genera corresponsabilità, nuove opzioni, riduzione del groupthink, sfida gli assunti organizzativi.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0" name="Google Shape;360;p12"/>
          <p:cNvCxnSpPr/>
          <p:nvPr/>
        </p:nvCxnSpPr>
        <p:spPr>
          <a:xfrm>
            <a:off x="1298448" y="34290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1" name="Google Shape;361;p12"/>
          <p:cNvSpPr/>
          <p:nvPr/>
        </p:nvSpPr>
        <p:spPr>
          <a:xfrm>
            <a:off x="1298449" y="3611880"/>
            <a:ext cx="9890252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Assumere una posizione di pluralità contribuisce a creare condizioni diffuse di willingness e readiness to change [Choi, 2011; Herscovitch, Meyer, 2002; Rafferty et al., 2013].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8" name="Google Shape;368;p1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9" name="Google Shape;369;p1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0" name="Google Shape;370;p13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1" name="Google Shape;371;p13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3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3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3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3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3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2.3 LE RESISTENZE COME RISORSA PER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Quattro posizioni di fronte al cambiamento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0" name="Google Shape;380;p1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1" name="Google Shape;381;p13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Herscovitch, Meyer [2002]; Ford, Ford, D'Amelio [2008]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3"/>
          <p:cNvSpPr/>
          <p:nvPr/>
        </p:nvSpPr>
        <p:spPr>
          <a:xfrm>
            <a:off x="1298448" y="2103120"/>
            <a:ext cx="2380412" cy="3200400"/>
          </a:xfrm>
          <a:prstGeom prst="roundRect">
            <a:avLst>
              <a:gd name="adj" fmla="val 3841"/>
            </a:avLst>
          </a:prstGeom>
          <a:solidFill>
            <a:srgbClr val="91A8B8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3"/>
          <p:cNvSpPr/>
          <p:nvPr/>
        </p:nvSpPr>
        <p:spPr>
          <a:xfrm>
            <a:off x="2145754" y="2359152"/>
            <a:ext cx="685800" cy="685800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4" name="Google Shape;384;p13" descr="icons/FiSta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9198" y="248259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13"/>
          <p:cNvSpPr/>
          <p:nvPr/>
        </p:nvSpPr>
        <p:spPr>
          <a:xfrm>
            <a:off x="1408176" y="3182112"/>
            <a:ext cx="216095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Active champions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86" name="Google Shape;386;p13"/>
          <p:cNvCxnSpPr/>
          <p:nvPr/>
        </p:nvCxnSpPr>
        <p:spPr>
          <a:xfrm>
            <a:off x="1572768" y="349300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35486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87" name="Google Shape;387;p13"/>
          <p:cNvSpPr/>
          <p:nvPr/>
        </p:nvSpPr>
        <p:spPr>
          <a:xfrm>
            <a:off x="1463040" y="3760724"/>
            <a:ext cx="2051228" cy="137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Promotori entusiasti che sostengono attivamente il cambiamento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3"/>
          <p:cNvSpPr/>
          <p:nvPr/>
        </p:nvSpPr>
        <p:spPr>
          <a:xfrm>
            <a:off x="3953180" y="2103120"/>
            <a:ext cx="2380412" cy="3200400"/>
          </a:xfrm>
          <a:prstGeom prst="roundRect">
            <a:avLst>
              <a:gd name="adj" fmla="val 3841"/>
            </a:avLst>
          </a:prstGeom>
          <a:solidFill>
            <a:srgbClr val="BDCCD5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13"/>
          <p:cNvSpPr/>
          <p:nvPr/>
        </p:nvSpPr>
        <p:spPr>
          <a:xfrm>
            <a:off x="4800486" y="2359152"/>
            <a:ext cx="685800" cy="685800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0" name="Google Shape;390;p13" descr="icons/FiUser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3930" y="248259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13"/>
          <p:cNvSpPr/>
          <p:nvPr/>
        </p:nvSpPr>
        <p:spPr>
          <a:xfrm>
            <a:off x="4062908" y="3182112"/>
            <a:ext cx="216095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Passive recipients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2" name="Google Shape;392;p13"/>
          <p:cNvCxnSpPr/>
          <p:nvPr/>
        </p:nvCxnSpPr>
        <p:spPr>
          <a:xfrm>
            <a:off x="4227500" y="349300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35486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93" name="Google Shape;393;p13"/>
          <p:cNvSpPr/>
          <p:nvPr/>
        </p:nvSpPr>
        <p:spPr>
          <a:xfrm>
            <a:off x="4117772" y="3760724"/>
            <a:ext cx="2051228" cy="137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Accettano il cambiamento senza impegnarsi attivamente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4" name="Google Shape;394;p13"/>
          <p:cNvSpPr/>
          <p:nvPr/>
        </p:nvSpPr>
        <p:spPr>
          <a:xfrm>
            <a:off x="6607912" y="2103120"/>
            <a:ext cx="2380412" cy="3200400"/>
          </a:xfrm>
          <a:prstGeom prst="roundRect">
            <a:avLst>
              <a:gd name="adj" fmla="val 3841"/>
            </a:avLst>
          </a:prstGeom>
          <a:solidFill>
            <a:srgbClr val="C1CBCF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3"/>
          <p:cNvSpPr/>
          <p:nvPr/>
        </p:nvSpPr>
        <p:spPr>
          <a:xfrm>
            <a:off x="7455217" y="2359152"/>
            <a:ext cx="685800" cy="685800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6" name="Google Shape;396;p13" descr="icons/FiFrown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78661" y="248259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13"/>
          <p:cNvSpPr/>
          <p:nvPr/>
        </p:nvSpPr>
        <p:spPr>
          <a:xfrm>
            <a:off x="6717640" y="3182112"/>
            <a:ext cx="216095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Poor victims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8" name="Google Shape;398;p13"/>
          <p:cNvCxnSpPr/>
          <p:nvPr/>
        </p:nvCxnSpPr>
        <p:spPr>
          <a:xfrm>
            <a:off x="6882232" y="349300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35486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399" name="Google Shape;399;p13"/>
          <p:cNvSpPr/>
          <p:nvPr/>
        </p:nvSpPr>
        <p:spPr>
          <a:xfrm>
            <a:off x="6772504" y="3760724"/>
            <a:ext cx="2051228" cy="137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Vivono il cambiamento come imposto e potenzialmente dannoso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3"/>
          <p:cNvSpPr/>
          <p:nvPr/>
        </p:nvSpPr>
        <p:spPr>
          <a:xfrm>
            <a:off x="9262643" y="2103120"/>
            <a:ext cx="2380412" cy="3200400"/>
          </a:xfrm>
          <a:prstGeom prst="roundRect">
            <a:avLst>
              <a:gd name="adj" fmla="val 3841"/>
            </a:avLst>
          </a:prstGeom>
          <a:solidFill>
            <a:srgbClr val="E6EAED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3"/>
          <p:cNvSpPr/>
          <p:nvPr/>
        </p:nvSpPr>
        <p:spPr>
          <a:xfrm>
            <a:off x="10109949" y="2359152"/>
            <a:ext cx="685800" cy="685800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2" name="Google Shape;402;p13" descr="icons/FiTarget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233393" y="2482596"/>
            <a:ext cx="438912" cy="438912"/>
          </a:xfrm>
          <a:prstGeom prst="rect">
            <a:avLst/>
          </a:prstGeom>
          <a:noFill/>
          <a:ln>
            <a:noFill/>
          </a:ln>
        </p:spPr>
      </p:pic>
      <p:sp>
        <p:nvSpPr>
          <p:cNvPr id="403" name="Google Shape;403;p13"/>
          <p:cNvSpPr/>
          <p:nvPr/>
        </p:nvSpPr>
        <p:spPr>
          <a:xfrm>
            <a:off x="9372371" y="3182112"/>
            <a:ext cx="2160956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Smart resistors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4" name="Google Shape;404;p13"/>
          <p:cNvCxnSpPr/>
          <p:nvPr/>
        </p:nvCxnSpPr>
        <p:spPr>
          <a:xfrm>
            <a:off x="9536963" y="3493008"/>
            <a:ext cx="1831772" cy="0"/>
          </a:xfrm>
          <a:prstGeom prst="straightConnector1">
            <a:avLst/>
          </a:prstGeom>
          <a:noFill/>
          <a:ln w="9525" cap="flat" cmpd="sng">
            <a:solidFill>
              <a:srgbClr val="35486B"/>
            </a:solidFill>
            <a:prstDash val="dash"/>
            <a:round/>
            <a:headEnd type="none" w="sm" len="sm"/>
            <a:tailEnd type="none" w="sm" len="sm"/>
          </a:ln>
        </p:spPr>
      </p:cxnSp>
      <p:sp>
        <p:nvSpPr>
          <p:cNvPr id="405" name="Google Shape;405;p13"/>
          <p:cNvSpPr/>
          <p:nvPr/>
        </p:nvSpPr>
        <p:spPr>
          <a:xfrm>
            <a:off x="9427235" y="3760724"/>
            <a:ext cx="2051228" cy="13700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Un'opposizione critica e argomentata che può migliorare il processo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745218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2" name="Google Shape;412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3" name="Google Shape;413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4" name="Google Shape;414;p14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5" name="Google Shape;415;p14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14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14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4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4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4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4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IL RUOLO DELLA PARTECIPAZIONE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4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 la partecipazione conta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4" name="Google Shape;424;p14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5" name="Google Shape;425;p14"/>
          <p:cNvSpPr/>
          <p:nvPr/>
        </p:nvSpPr>
        <p:spPr>
          <a:xfrm>
            <a:off x="1344168" y="1507745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4"/>
          <p:cNvSpPr/>
          <p:nvPr/>
        </p:nvSpPr>
        <p:spPr>
          <a:xfrm>
            <a:off x="1801369" y="1691640"/>
            <a:ext cx="8676132" cy="9143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partecipazione si basa sul principio di ownership — l'assunzione congiunta di responsabilità — dei problemi e delle soluzioni [Nielsen et al., 2010]</a:t>
            </a:r>
            <a:endParaRPr/>
          </a:p>
        </p:txBody>
      </p:sp>
      <p:cxnSp>
        <p:nvCxnSpPr>
          <p:cNvPr id="427" name="Google Shape;427;p14"/>
          <p:cNvCxnSpPr/>
          <p:nvPr/>
        </p:nvCxnSpPr>
        <p:spPr>
          <a:xfrm>
            <a:off x="1298448" y="270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8" name="Google Shape;428;p14"/>
          <p:cNvSpPr/>
          <p:nvPr/>
        </p:nvSpPr>
        <p:spPr>
          <a:xfrm>
            <a:off x="1298448" y="3483864"/>
            <a:ext cx="4897984" cy="1316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4"/>
          <p:cNvSpPr/>
          <p:nvPr/>
        </p:nvSpPr>
        <p:spPr>
          <a:xfrm>
            <a:off x="1461910" y="5148099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L'assenza di partecipazione autentica è tra le principali cause di fallimento degli interventi organizzativi.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4"/>
          <p:cNvSpPr txBox="1"/>
          <p:nvPr/>
        </p:nvSpPr>
        <p:spPr>
          <a:xfrm>
            <a:off x="1801369" y="2862045"/>
            <a:ext cx="8434828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Beer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Nohria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[2000]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distinguono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➔ Teoria O</a:t>
            </a:r>
            <a:endParaRPr dirty="0"/>
          </a:p>
          <a:p>
            <a:pPr marL="3048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Organizational Capability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sviluppo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persone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cultura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organizzativa</a:t>
            </a:r>
            <a:endParaRPr sz="18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➔ Teoria 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048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Economic Value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creazione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valore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economico</a:t>
            </a:r>
            <a:endParaRPr sz="1800" dirty="0">
              <a:solidFill>
                <a:srgbClr val="6B6B6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1" name="Google Shape;431;p14"/>
          <p:cNvCxnSpPr/>
          <p:nvPr/>
        </p:nvCxnSpPr>
        <p:spPr>
          <a:xfrm>
            <a:off x="1298448" y="4800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438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9" name="Google Shape;439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0" name="Google Shape;440;p15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1" name="Google Shape;441;p15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5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5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5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5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5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15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IL RUOLO DELLA PARTECIPAZIONE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9" name="Google Shape;449;p15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evidenze della partecipazione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0" name="Google Shape;450;p15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1" name="Google Shape;451;p15"/>
          <p:cNvSpPr/>
          <p:nvPr/>
        </p:nvSpPr>
        <p:spPr>
          <a:xfrm>
            <a:off x="1298449" y="1803403"/>
            <a:ext cx="9753374" cy="8117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Revisione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83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il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coinvolgimento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diretto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lavoratori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porta a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maggiori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risultati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positivi</a:t>
            </a:r>
            <a:r>
              <a:rPr lang="en-US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gioca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ruolo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chiave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per il </a:t>
            </a:r>
            <a:r>
              <a:rPr lang="en-US" sz="18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benessere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indipendentemente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dal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tipo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intervento</a:t>
            </a: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[Fox et al., 2022]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2" name="Google Shape;452;p15"/>
          <p:cNvCxnSpPr/>
          <p:nvPr/>
        </p:nvCxnSpPr>
        <p:spPr>
          <a:xfrm>
            <a:off x="1298448" y="27879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3" name="Google Shape;453;p15"/>
          <p:cNvSpPr/>
          <p:nvPr/>
        </p:nvSpPr>
        <p:spPr>
          <a:xfrm>
            <a:off x="1298448" y="3036826"/>
            <a:ext cx="10070287" cy="821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Nella valutazione dei rischi psicosociali (metodologia INAIL), la partecipazione dei lavoratori risulta centrale per promuovere interventi di protezione della salute e sicurezza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[Di Tecco et al., 2015]</a:t>
            </a:r>
            <a:endParaRPr/>
          </a:p>
        </p:txBody>
      </p:sp>
      <p:cxnSp>
        <p:nvCxnSpPr>
          <p:cNvPr id="454" name="Google Shape;454;p15"/>
          <p:cNvCxnSpPr/>
          <p:nvPr/>
        </p:nvCxnSpPr>
        <p:spPr>
          <a:xfrm>
            <a:off x="1298448" y="41808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5" name="Google Shape;455;p15"/>
          <p:cNvSpPr/>
          <p:nvPr/>
        </p:nvSpPr>
        <p:spPr>
          <a:xfrm>
            <a:off x="1283055" y="4353560"/>
            <a:ext cx="10344607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partecipazione è correlata a maggior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benessere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[Tafvelin et al., 2019] 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 a livelli più elevati di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empowerment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[Widianto et al., 2021]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risultando il fattore maggiormente implicato nel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successo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dell'intervento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[Jones et al., 2018; Rafferty et al., 2013]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6" name="Google Shape;506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7" name="Google Shape;507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8" name="Google Shape;508;p17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9" name="Google Shape;509;p17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17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17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17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7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17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17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IL RUOLO DELLA PARTECIPAZIONE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17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modello a quattro dimensioni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8" name="Google Shape;518;p17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9" name="Google Shape;519;p17"/>
          <p:cNvSpPr/>
          <p:nvPr/>
        </p:nvSpPr>
        <p:spPr>
          <a:xfrm>
            <a:off x="1298449" y="1572768"/>
            <a:ext cx="27644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Abildgaard et al. [2020]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17"/>
          <p:cNvSpPr/>
          <p:nvPr/>
        </p:nvSpPr>
        <p:spPr>
          <a:xfrm>
            <a:off x="1463039" y="2523744"/>
            <a:ext cx="2051228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 quali contenuti e obiettivi i lavoratori possono esprimere un parere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7"/>
          <p:cNvSpPr/>
          <p:nvPr/>
        </p:nvSpPr>
        <p:spPr>
          <a:xfrm>
            <a:off x="8565124" y="2523744"/>
            <a:ext cx="2051228" cy="12146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Influenza percepita su organizzazione, quantità e forma delle attività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7"/>
          <p:cNvSpPr/>
          <p:nvPr/>
        </p:nvSpPr>
        <p:spPr>
          <a:xfrm>
            <a:off x="1557276" y="3761586"/>
            <a:ext cx="2051228" cy="1117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Partecipazione diretta o tramite rappresentanti eletti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7"/>
          <p:cNvSpPr/>
          <p:nvPr/>
        </p:nvSpPr>
        <p:spPr>
          <a:xfrm>
            <a:off x="8617282" y="3823300"/>
            <a:ext cx="2273295" cy="1214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Mezzo per l'intervento o finalità stessa, per una cultura della partecipazione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24" name="Google Shape;524;p17"/>
          <p:cNvGrpSpPr/>
          <p:nvPr/>
        </p:nvGrpSpPr>
        <p:grpSpPr>
          <a:xfrm>
            <a:off x="3780705" y="2382906"/>
            <a:ext cx="4666861" cy="2549388"/>
            <a:chOff x="3771714" y="2147456"/>
            <a:chExt cx="4666861" cy="2549388"/>
          </a:xfrm>
        </p:grpSpPr>
        <p:sp>
          <p:nvSpPr>
            <p:cNvPr id="525" name="Google Shape;525;p17"/>
            <p:cNvSpPr/>
            <p:nvPr/>
          </p:nvSpPr>
          <p:spPr>
            <a:xfrm rot="10800000">
              <a:off x="3774417" y="3482201"/>
              <a:ext cx="2273300" cy="1214643"/>
            </a:xfrm>
            <a:prstGeom prst="round1Rect">
              <a:avLst>
                <a:gd name="adj" fmla="val 16667"/>
              </a:avLst>
            </a:prstGeom>
            <a:solidFill>
              <a:srgbClr val="E6EFF1"/>
            </a:solidFill>
            <a:ln w="38100" cap="flat" cmpd="sng">
              <a:solidFill>
                <a:srgbClr val="79A8A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6" name="Google Shape;526;p17"/>
            <p:cNvSpPr/>
            <p:nvPr/>
          </p:nvSpPr>
          <p:spPr>
            <a:xfrm rot="10800000" flipH="1">
              <a:off x="6165275" y="3477614"/>
              <a:ext cx="2273300" cy="1214643"/>
            </a:xfrm>
            <a:prstGeom prst="round1Rect">
              <a:avLst>
                <a:gd name="adj" fmla="val 16667"/>
              </a:avLst>
            </a:prstGeom>
            <a:solidFill>
              <a:srgbClr val="E6EFF1"/>
            </a:solidFill>
            <a:ln w="38100" cap="flat" cmpd="sng">
              <a:solidFill>
                <a:srgbClr val="79A8A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7" name="Google Shape;527;p17"/>
            <p:cNvSpPr/>
            <p:nvPr/>
          </p:nvSpPr>
          <p:spPr>
            <a:xfrm>
              <a:off x="6165275" y="2147456"/>
              <a:ext cx="2273300" cy="1214643"/>
            </a:xfrm>
            <a:prstGeom prst="round1Rect">
              <a:avLst>
                <a:gd name="adj" fmla="val 16667"/>
              </a:avLst>
            </a:prstGeom>
            <a:solidFill>
              <a:srgbClr val="E6EFF1"/>
            </a:solidFill>
            <a:ln w="38100" cap="flat" cmpd="sng">
              <a:solidFill>
                <a:srgbClr val="79A8A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8" name="Google Shape;528;p17"/>
            <p:cNvSpPr/>
            <p:nvPr/>
          </p:nvSpPr>
          <p:spPr>
            <a:xfrm flipH="1">
              <a:off x="3771714" y="2161370"/>
              <a:ext cx="2273300" cy="1214643"/>
            </a:xfrm>
            <a:prstGeom prst="round1Rect">
              <a:avLst>
                <a:gd name="adj" fmla="val 16667"/>
              </a:avLst>
            </a:prstGeom>
            <a:solidFill>
              <a:srgbClr val="E6EFF1"/>
            </a:solidFill>
            <a:ln w="38100" cap="flat" cmpd="sng">
              <a:solidFill>
                <a:srgbClr val="79A8A4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9" name="Google Shape;529;p17"/>
            <p:cNvSpPr/>
            <p:nvPr/>
          </p:nvSpPr>
          <p:spPr>
            <a:xfrm>
              <a:off x="4874491" y="3020291"/>
              <a:ext cx="2443018" cy="914399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38100" cap="flat" cmpd="sng">
              <a:solidFill>
                <a:srgbClr val="558481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0" name="Google Shape;530;p17"/>
            <p:cNvSpPr txBox="1"/>
            <p:nvPr/>
          </p:nvSpPr>
          <p:spPr>
            <a:xfrm>
              <a:off x="4874491" y="3306679"/>
              <a:ext cx="2443018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395755"/>
                  </a:solidFill>
                  <a:latin typeface="Calibri"/>
                  <a:ea typeface="Calibri"/>
                  <a:cs typeface="Calibri"/>
                  <a:sym typeface="Calibri"/>
                </a:rPr>
                <a:t>PARTECIPAZIONE</a:t>
              </a:r>
              <a:endParaRPr/>
            </a:p>
          </p:txBody>
        </p:sp>
        <p:sp>
          <p:nvSpPr>
            <p:cNvPr id="531" name="Google Shape;531;p17"/>
            <p:cNvSpPr txBox="1"/>
            <p:nvPr/>
          </p:nvSpPr>
          <p:spPr>
            <a:xfrm>
              <a:off x="6394452" y="2507765"/>
              <a:ext cx="18149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rgbClr val="395755"/>
                  </a:solidFill>
                  <a:latin typeface="Calibri"/>
                  <a:ea typeface="Calibri"/>
                  <a:cs typeface="Calibri"/>
                  <a:sym typeface="Calibri"/>
                </a:rPr>
                <a:t>PROCESSO</a:t>
              </a:r>
              <a:endParaRPr/>
            </a:p>
          </p:txBody>
        </p:sp>
        <p:sp>
          <p:nvSpPr>
            <p:cNvPr id="532" name="Google Shape;532;p17"/>
            <p:cNvSpPr txBox="1"/>
            <p:nvPr/>
          </p:nvSpPr>
          <p:spPr>
            <a:xfrm>
              <a:off x="6391748" y="3996727"/>
              <a:ext cx="18149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rgbClr val="395755"/>
                  </a:solidFill>
                  <a:latin typeface="Calibri"/>
                  <a:ea typeface="Calibri"/>
                  <a:cs typeface="Calibri"/>
                  <a:sym typeface="Calibri"/>
                </a:rPr>
                <a:t>OBIETTIVI</a:t>
              </a:r>
              <a:endParaRPr/>
            </a:p>
          </p:txBody>
        </p:sp>
        <p:sp>
          <p:nvSpPr>
            <p:cNvPr id="533" name="Google Shape;533;p17"/>
            <p:cNvSpPr txBox="1"/>
            <p:nvPr/>
          </p:nvSpPr>
          <p:spPr>
            <a:xfrm>
              <a:off x="4012901" y="2516848"/>
              <a:ext cx="18149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rgbClr val="395755"/>
                  </a:solidFill>
                  <a:latin typeface="Calibri"/>
                  <a:ea typeface="Calibri"/>
                  <a:cs typeface="Calibri"/>
                  <a:sym typeface="Calibri"/>
                </a:rPr>
                <a:t>CONTENUTO</a:t>
              </a:r>
              <a:endParaRPr/>
            </a:p>
          </p:txBody>
        </p:sp>
        <p:sp>
          <p:nvSpPr>
            <p:cNvPr id="534" name="Google Shape;534;p17"/>
            <p:cNvSpPr txBox="1"/>
            <p:nvPr/>
          </p:nvSpPr>
          <p:spPr>
            <a:xfrm>
              <a:off x="4012900" y="4003840"/>
              <a:ext cx="1814945" cy="36933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>
                  <a:solidFill>
                    <a:srgbClr val="395755"/>
                  </a:solidFill>
                  <a:latin typeface="Calibri"/>
                  <a:ea typeface="Calibri"/>
                  <a:cs typeface="Calibri"/>
                  <a:sym typeface="Calibri"/>
                </a:rPr>
                <a:t>IMMEDIATEZZA</a:t>
              </a:r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" name="Google Shape;541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2" name="Google Shape;542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3" name="Google Shape;543;p18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4" name="Google Shape;544;p18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8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18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18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18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18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18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APPROCCI PARTECIPATIVI ALLA FORMAZIONE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18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condizioni per un cambiamento efficace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3" name="Google Shape;553;p18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4" name="Google Shape;554;p18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Quaglino, Carrozzi [1987]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18"/>
          <p:cNvSpPr/>
          <p:nvPr/>
        </p:nvSpPr>
        <p:spPr>
          <a:xfrm>
            <a:off x="1298448" y="219456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Visione del cambiamento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18"/>
          <p:cNvSpPr/>
          <p:nvPr/>
        </p:nvSpPr>
        <p:spPr>
          <a:xfrm>
            <a:off x="1298448" y="2489708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Chiara e condivisa; considerare il cambiamento come opportunità e sfida, per innescare vera apertura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7" name="Google Shape;557;p18"/>
          <p:cNvCxnSpPr/>
          <p:nvPr/>
        </p:nvCxnSpPr>
        <p:spPr>
          <a:xfrm>
            <a:off x="1298448" y="30723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8" name="Google Shape;558;p18"/>
          <p:cNvSpPr/>
          <p:nvPr/>
        </p:nvSpPr>
        <p:spPr>
          <a:xfrm>
            <a:off x="1298448" y="320040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Comunicazione efficace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18"/>
          <p:cNvSpPr/>
          <p:nvPr/>
        </p:nvSpPr>
        <p:spPr>
          <a:xfrm>
            <a:off x="1298448" y="3495548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Supporto degli attori coinvolti, per ottenere l'adesione di tutti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0" name="Google Shape;560;p18"/>
          <p:cNvCxnSpPr/>
          <p:nvPr/>
        </p:nvCxnSpPr>
        <p:spPr>
          <a:xfrm>
            <a:off x="1298448" y="40782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1" name="Google Shape;561;p18"/>
          <p:cNvSpPr/>
          <p:nvPr/>
        </p:nvSpPr>
        <p:spPr>
          <a:xfrm>
            <a:off x="1298448" y="4206240"/>
            <a:ext cx="1007028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Leadership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8"/>
          <p:cNvSpPr/>
          <p:nvPr/>
        </p:nvSpPr>
        <p:spPr>
          <a:xfrm>
            <a:off x="1298448" y="4514088"/>
            <a:ext cx="1007028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Creare condizioni per l'apprendimento organizzativo diffuso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[Senge, 1990] </a:t>
            </a: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 orientare la cultura organizzativa </a:t>
            </a:r>
            <a:r>
              <a:rPr lang="en-US" sz="14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[Schein, 2010]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" name="Google Shape;568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9" name="Google Shape;569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0" name="Google Shape;570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1" name="Google Shape;571;p19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2" name="Google Shape;572;p19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19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19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9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19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9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9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3.3 IL SISTEMA CLIENTE DI SCHEIN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19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Clienti intermedi e clienti primari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1" name="Google Shape;581;p19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2" name="Google Shape;582;p19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Schein (1987) — Processo di consulenza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19"/>
          <p:cNvSpPr/>
          <p:nvPr/>
        </p:nvSpPr>
        <p:spPr>
          <a:xfrm>
            <a:off x="1298448" y="21488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Clienti intermedi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19"/>
          <p:cNvSpPr/>
          <p:nvPr/>
        </p:nvSpPr>
        <p:spPr>
          <a:xfrm>
            <a:off x="1298448" y="2569464"/>
            <a:ext cx="4897984" cy="140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Partecipano alle riunioni iniziali e alla pianificazione; svolgono funzioni operative mediando tra committente e consulente (cfr “steering group”)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5" name="Google Shape;585;p19"/>
          <p:cNvCxnSpPr/>
          <p:nvPr/>
        </p:nvCxnSpPr>
        <p:spPr>
          <a:xfrm>
            <a:off x="6333592" y="214884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6" name="Google Shape;586;p19"/>
          <p:cNvSpPr/>
          <p:nvPr/>
        </p:nvSpPr>
        <p:spPr>
          <a:xfrm>
            <a:off x="6470752" y="21488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Clienti primari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19"/>
          <p:cNvSpPr/>
          <p:nvPr/>
        </p:nvSpPr>
        <p:spPr>
          <a:xfrm>
            <a:off x="6470752" y="2569464"/>
            <a:ext cx="4897984" cy="140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 clienti intermedi possono essere a loro volta portatori di un problema, esprimendo una richiesta di intervento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8" name="Google Shape;588;p19"/>
          <p:cNvCxnSpPr/>
          <p:nvPr/>
        </p:nvCxnSpPr>
        <p:spPr>
          <a:xfrm>
            <a:off x="1298448" y="41605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9" name="Google Shape;589;p19"/>
          <p:cNvSpPr/>
          <p:nvPr/>
        </p:nvSpPr>
        <p:spPr>
          <a:xfrm>
            <a:off x="1344016" y="4343401"/>
            <a:ext cx="9979152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consulente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individua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rappresentanti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diversi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istituendo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luogo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ascolto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voci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anche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minoritarie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in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tutte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fasi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9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r>
              <a:rPr lang="en-US" sz="19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Google Shape;595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6" name="Google Shape;596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7" name="Google Shape;597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8" name="Google Shape;598;p20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9" name="Google Shape;599;p20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20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20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20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20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20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20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3.4 L'APPROCCIO PIOP DI NIELSEN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20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Perché la partecipazione è trasversale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8" name="Google Shape;608;p20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9" name="Google Shape;609;p20"/>
          <p:cNvSpPr/>
          <p:nvPr/>
        </p:nvSpPr>
        <p:spPr>
          <a:xfrm>
            <a:off x="1298448" y="1572768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PIOP: Participatory Interventions from an Organizational Perspective [Nielsen et al., 2013]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20"/>
          <p:cNvSpPr/>
          <p:nvPr/>
        </p:nvSpPr>
        <p:spPr>
          <a:xfrm>
            <a:off x="1298448" y="224942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20"/>
          <p:cNvSpPr/>
          <p:nvPr/>
        </p:nvSpPr>
        <p:spPr>
          <a:xfrm>
            <a:off x="1298448" y="224942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20"/>
          <p:cNvSpPr/>
          <p:nvPr/>
        </p:nvSpPr>
        <p:spPr>
          <a:xfrm>
            <a:off x="1801368" y="219456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Ottimizza la coerenza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20"/>
          <p:cNvSpPr/>
          <p:nvPr/>
        </p:nvSpPr>
        <p:spPr>
          <a:xfrm>
            <a:off x="1801368" y="2502408"/>
            <a:ext cx="9658807" cy="487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 il contesto organizzativo e in particolare con la cultura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4" name="Google Shape;614;p20"/>
          <p:cNvCxnSpPr/>
          <p:nvPr/>
        </p:nvCxnSpPr>
        <p:spPr>
          <a:xfrm>
            <a:off x="1298448" y="30114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5" name="Google Shape;615;p20"/>
          <p:cNvSpPr/>
          <p:nvPr/>
        </p:nvSpPr>
        <p:spPr>
          <a:xfrm>
            <a:off x="1298448" y="319430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" name="Google Shape;616;p20"/>
          <p:cNvSpPr/>
          <p:nvPr/>
        </p:nvSpPr>
        <p:spPr>
          <a:xfrm>
            <a:off x="1298448" y="319430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20"/>
          <p:cNvSpPr/>
          <p:nvPr/>
        </p:nvSpPr>
        <p:spPr>
          <a:xfrm>
            <a:off x="1801368" y="313944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Facilita il cambiamento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8" name="Google Shape;618;p20"/>
          <p:cNvSpPr/>
          <p:nvPr/>
        </p:nvSpPr>
        <p:spPr>
          <a:xfrm>
            <a:off x="1801368" y="3459988"/>
            <a:ext cx="9658807" cy="487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Contribuendo a ridurre le resistenze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9" name="Google Shape;619;p20"/>
          <p:cNvCxnSpPr/>
          <p:nvPr/>
        </p:nvCxnSpPr>
        <p:spPr>
          <a:xfrm>
            <a:off x="1298448" y="39563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0" name="Google Shape;620;p20"/>
          <p:cNvSpPr/>
          <p:nvPr/>
        </p:nvSpPr>
        <p:spPr>
          <a:xfrm>
            <a:off x="1298448" y="413918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20"/>
          <p:cNvSpPr/>
          <p:nvPr/>
        </p:nvSpPr>
        <p:spPr>
          <a:xfrm>
            <a:off x="1298448" y="413918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20"/>
          <p:cNvSpPr/>
          <p:nvPr/>
        </p:nvSpPr>
        <p:spPr>
          <a:xfrm>
            <a:off x="1801368" y="4084320"/>
            <a:ext cx="96588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 un intervento in sé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20"/>
          <p:cNvSpPr/>
          <p:nvPr/>
        </p:nvSpPr>
        <p:spPr>
          <a:xfrm>
            <a:off x="1801368" y="4379468"/>
            <a:ext cx="9658807" cy="487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Aumenta il senso di equità, supporto percepito e responsabilità dei partecipanti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4" name="Google Shape;684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5" name="Google Shape;685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6" name="Google Shape;686;p22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7" name="Google Shape;687;p22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22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" name="Google Shape;689;p22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" name="Google Shape;690;p22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22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" name="Google Shape;692;p22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22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3.4 L'APPROCCIO PIOP DI NIELSEN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22"/>
          <p:cNvSpPr/>
          <p:nvPr/>
        </p:nvSpPr>
        <p:spPr>
          <a:xfrm>
            <a:off x="1298449" y="749808"/>
            <a:ext cx="500382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cinque fasi dell'intervento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96" name="Google Shape;696;p22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7" name="Google Shape;697;p22"/>
          <p:cNvSpPr/>
          <p:nvPr/>
        </p:nvSpPr>
        <p:spPr>
          <a:xfrm>
            <a:off x="1387858" y="1939040"/>
            <a:ext cx="2636176" cy="3784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Nielsen e colleghi [2010] propongono un modello di intervento per il benessere organizzativo in cinque fasi, che può essere esteso agli interventi formativi, dove la partecipazione rappresenta il principale obiettivo trasversale da presidiare. 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98" name="Google Shape;698;p22"/>
          <p:cNvGrpSpPr/>
          <p:nvPr/>
        </p:nvGrpSpPr>
        <p:grpSpPr>
          <a:xfrm>
            <a:off x="4427337" y="2131866"/>
            <a:ext cx="7202951" cy="4045508"/>
            <a:chOff x="4576957" y="1335321"/>
            <a:chExt cx="7202951" cy="4045508"/>
          </a:xfrm>
        </p:grpSpPr>
        <p:grpSp>
          <p:nvGrpSpPr>
            <p:cNvPr id="699" name="Google Shape;699;p22"/>
            <p:cNvGrpSpPr/>
            <p:nvPr/>
          </p:nvGrpSpPr>
          <p:grpSpPr>
            <a:xfrm>
              <a:off x="4576957" y="1335321"/>
              <a:ext cx="7202951" cy="3685032"/>
              <a:chOff x="4307071" y="1383605"/>
              <a:chExt cx="7202951" cy="3685032"/>
            </a:xfrm>
          </p:grpSpPr>
          <p:pic>
            <p:nvPicPr>
              <p:cNvPr id="700" name="Google Shape;700;p2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4517414">
                <a:off x="8155669" y="2723260"/>
                <a:ext cx="500789" cy="50078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01" name="Google Shape;701;p2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7694050">
                <a:off x="8007133" y="3595630"/>
                <a:ext cx="500789" cy="50078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02" name="Google Shape;702;p2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-8650479">
                <a:off x="6858890" y="3693328"/>
                <a:ext cx="500789" cy="50078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03" name="Google Shape;703;p2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-4197886">
                <a:off x="6532898" y="2703194"/>
                <a:ext cx="500789" cy="500789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04" name="Google Shape;704;p22"/>
              <p:cNvPicPr preferRelativeResize="0"/>
              <p:nvPr/>
            </p:nvPicPr>
            <p:blipFill rotWithShape="1">
              <a:blip r:embed="rId3">
                <a:alphaModFix/>
              </a:blip>
              <a:srcRect/>
              <a:stretch/>
            </p:blipFill>
            <p:spPr>
              <a:xfrm rot="191111">
                <a:off x="7553947" y="1911735"/>
                <a:ext cx="500789" cy="500789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705" name="Google Shape;705;p22"/>
              <p:cNvSpPr/>
              <p:nvPr/>
            </p:nvSpPr>
            <p:spPr>
              <a:xfrm>
                <a:off x="5774436" y="1383605"/>
                <a:ext cx="3706368" cy="3685032"/>
              </a:xfrm>
              <a:prstGeom prst="donut">
                <a:avLst>
                  <a:gd name="adj" fmla="val 14823"/>
                </a:avLst>
              </a:prstGeom>
              <a:solidFill>
                <a:srgbClr val="CADCDC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dk1"/>
                  </a:buClr>
                  <a:buSzPts val="1800"/>
                  <a:buFont typeface="Calibri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22"/>
              <p:cNvSpPr txBox="1"/>
              <p:nvPr/>
            </p:nvSpPr>
            <p:spPr>
              <a:xfrm>
                <a:off x="7693192" y="2228084"/>
                <a:ext cx="1357820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</a:t>
                </a:r>
                <a:endParaRPr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PREPARAZIONE</a:t>
                </a:r>
                <a:endParaRPr/>
              </a:p>
            </p:txBody>
          </p:sp>
          <p:sp>
            <p:nvSpPr>
              <p:cNvPr id="707" name="Google Shape;707;p22"/>
              <p:cNvSpPr txBox="1"/>
              <p:nvPr/>
            </p:nvSpPr>
            <p:spPr>
              <a:xfrm>
                <a:off x="7985034" y="3120900"/>
                <a:ext cx="1357820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</a:t>
                </a:r>
                <a:endParaRPr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SCREEENING</a:t>
                </a:r>
                <a:endParaRPr/>
              </a:p>
            </p:txBody>
          </p:sp>
          <p:sp>
            <p:nvSpPr>
              <p:cNvPr id="708" name="Google Shape;708;p22"/>
              <p:cNvSpPr txBox="1"/>
              <p:nvPr/>
            </p:nvSpPr>
            <p:spPr>
              <a:xfrm>
                <a:off x="6876289" y="4016819"/>
                <a:ext cx="1525837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</a:t>
                </a:r>
                <a:endParaRPr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PIANIFICAZIONE</a:t>
                </a:r>
                <a:endParaRPr/>
              </a:p>
            </p:txBody>
          </p:sp>
          <p:sp>
            <p:nvSpPr>
              <p:cNvPr id="709" name="Google Shape;709;p22"/>
              <p:cNvSpPr txBox="1"/>
              <p:nvPr/>
            </p:nvSpPr>
            <p:spPr>
              <a:xfrm>
                <a:off x="6032382" y="3224112"/>
                <a:ext cx="1357820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4</a:t>
                </a:r>
                <a:endParaRPr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REALIZZAZIONE</a:t>
                </a:r>
                <a:endParaRPr/>
              </a:p>
            </p:txBody>
          </p:sp>
          <p:sp>
            <p:nvSpPr>
              <p:cNvPr id="710" name="Google Shape;710;p22"/>
              <p:cNvSpPr txBox="1"/>
              <p:nvPr/>
            </p:nvSpPr>
            <p:spPr>
              <a:xfrm>
                <a:off x="6358381" y="2060067"/>
                <a:ext cx="1357820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5</a:t>
                </a:r>
                <a:endParaRPr/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VALUTAZIONE</a:t>
                </a:r>
                <a:endParaRPr/>
              </a:p>
            </p:txBody>
          </p:sp>
          <p:sp>
            <p:nvSpPr>
              <p:cNvPr id="711" name="Google Shape;711;p22"/>
              <p:cNvSpPr txBox="1"/>
              <p:nvPr/>
            </p:nvSpPr>
            <p:spPr>
              <a:xfrm>
                <a:off x="9158038" y="2074643"/>
                <a:ext cx="2071991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steering group</a:t>
                </a:r>
                <a:endParaRPr/>
              </a:p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strategia comunicativa</a:t>
                </a:r>
                <a:endParaRPr/>
              </a:p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1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readiness to change</a:t>
                </a:r>
                <a:endParaRPr/>
              </a:p>
            </p:txBody>
          </p:sp>
          <p:sp>
            <p:nvSpPr>
              <p:cNvPr id="712" name="Google Shape;712;p22"/>
              <p:cNvSpPr txBox="1"/>
              <p:nvPr/>
            </p:nvSpPr>
            <p:spPr>
              <a:xfrm>
                <a:off x="9503979" y="3109015"/>
                <a:ext cx="2006043" cy="95410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analisi dei bisogni  (fonti e metodi)</a:t>
                </a:r>
                <a:endParaRPr/>
              </a:p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ascolto dei diversi punti di vista</a:t>
                </a:r>
                <a:endParaRPr/>
              </a:p>
            </p:txBody>
          </p:sp>
          <p:sp>
            <p:nvSpPr>
              <p:cNvPr id="713" name="Google Shape;713;p22"/>
              <p:cNvSpPr txBox="1"/>
              <p:nvPr/>
            </p:nvSpPr>
            <p:spPr>
              <a:xfrm>
                <a:off x="4650108" y="3107360"/>
                <a:ext cx="151476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impegno committenza</a:t>
                </a:r>
                <a:endParaRPr sz="1400" i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patto formativo</a:t>
                </a:r>
                <a:endParaRPr sz="1400" i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4" name="Google Shape;714;p22"/>
              <p:cNvSpPr txBox="1"/>
              <p:nvPr/>
            </p:nvSpPr>
            <p:spPr>
              <a:xfrm>
                <a:off x="4307071" y="1777483"/>
                <a:ext cx="2426743" cy="73866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esiti condivisi con committenza e partecipanti</a:t>
                </a:r>
                <a:endParaRPr sz="1400" i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177800" marR="0" lvl="0" indent="-139700" algn="l" rtl="0">
                  <a:spcBef>
                    <a:spcPts val="0"/>
                  </a:spcBef>
                  <a:spcAft>
                    <a:spcPts val="0"/>
                  </a:spcAft>
                  <a:buClr>
                    <a:srgbClr val="476F6D"/>
                  </a:buClr>
                  <a:buSzPts val="1680"/>
                  <a:buFont typeface="Arial"/>
                  <a:buChar char="•"/>
                </a:pPr>
                <a:r>
                  <a:rPr lang="en-US" sz="1400" i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transfer nel lavoro</a:t>
                </a:r>
                <a:endParaRPr sz="1400" i="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15" name="Google Shape;715;p22"/>
              <p:cNvSpPr txBox="1"/>
              <p:nvPr/>
            </p:nvSpPr>
            <p:spPr>
              <a:xfrm>
                <a:off x="6890177" y="1398548"/>
                <a:ext cx="1619314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>
                    <a:solidFill>
                      <a:srgbClr val="476F6D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PARTECIPAZIONE DEI LAVORATORI</a:t>
                </a:r>
                <a:endParaRPr/>
              </a:p>
            </p:txBody>
          </p:sp>
        </p:grpSp>
        <p:sp>
          <p:nvSpPr>
            <p:cNvPr id="716" name="Google Shape;716;p22"/>
            <p:cNvSpPr/>
            <p:nvPr/>
          </p:nvSpPr>
          <p:spPr>
            <a:xfrm>
              <a:off x="7072294" y="4642165"/>
              <a:ext cx="2330223" cy="7386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77800" marR="0" lvl="0" indent="-139700" algn="l" rtl="0">
                <a:spcBef>
                  <a:spcPts val="0"/>
                </a:spcBef>
                <a:spcAft>
                  <a:spcPts val="0"/>
                </a:spcAft>
                <a:buClr>
                  <a:srgbClr val="476F6D"/>
                </a:buClr>
                <a:buSzPts val="1680"/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priorità condivise con I gruppi coinvolti</a:t>
              </a:r>
              <a:endParaRPr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77800" marR="0" lvl="0" indent="-139700" algn="l" rtl="0">
                <a:spcBef>
                  <a:spcPts val="0"/>
                </a:spcBef>
                <a:spcAft>
                  <a:spcPts val="0"/>
                </a:spcAft>
                <a:buClr>
                  <a:srgbClr val="476F6D"/>
                </a:buClr>
                <a:buSzPts val="1680"/>
                <a:buFont typeface="Arial"/>
                <a:buChar char="•"/>
              </a:pPr>
              <a:r>
                <a:rPr lang="en-US" sz="14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e adattate a cultura locale</a:t>
              </a:r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3" name="Google Shape;723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4" name="Google Shape;724;p2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5" name="Google Shape;725;p23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26" name="Google Shape;726;p23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" name="Google Shape;727;p23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8" name="Google Shape;728;p23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9" name="Google Shape;729;p23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23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1" name="Google Shape;731;p23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2" name="Google Shape;732;p2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23"/>
          <p:cNvSpPr/>
          <p:nvPr/>
        </p:nvSpPr>
        <p:spPr>
          <a:xfrm>
            <a:off x="1298448" y="438912"/>
            <a:ext cx="10344607" cy="2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CONCLUSIONI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23"/>
          <p:cNvSpPr/>
          <p:nvPr/>
        </p:nvSpPr>
        <p:spPr>
          <a:xfrm>
            <a:off x="1298448" y="749808"/>
            <a:ext cx="10344607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viaggio collettivo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5" name="Google Shape;735;p23"/>
          <p:cNvCxnSpPr/>
          <p:nvPr/>
        </p:nvCxnSpPr>
        <p:spPr>
          <a:xfrm>
            <a:off x="1298448" y="142646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6" name="Google Shape;736;p23"/>
          <p:cNvSpPr/>
          <p:nvPr/>
        </p:nvSpPr>
        <p:spPr>
          <a:xfrm>
            <a:off x="1344168" y="1508760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6000"/>
              <a:buFont typeface="Calibri"/>
              <a:buNone/>
            </a:pPr>
            <a:r>
              <a:rPr lang="en-US" sz="6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6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7" name="Google Shape;737;p23"/>
          <p:cNvSpPr/>
          <p:nvPr/>
        </p:nvSpPr>
        <p:spPr>
          <a:xfrm>
            <a:off x="1801369" y="1691640"/>
            <a:ext cx="884123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Ogni cambiamento autentico nasce quando la conoscenza incontra la partecipazione, quando la visione si intreccia con l'esperienza, e quando l'organizzazione diventa capace di apprendere da se stessa.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8" name="Google Shape;738;p23"/>
          <p:cNvCxnSpPr/>
          <p:nvPr/>
        </p:nvCxnSpPr>
        <p:spPr>
          <a:xfrm>
            <a:off x="1298448" y="3090672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9" name="Google Shape;739;p23"/>
          <p:cNvSpPr/>
          <p:nvPr/>
        </p:nvSpPr>
        <p:spPr>
          <a:xfrm>
            <a:off x="1828800" y="3401570"/>
            <a:ext cx="8597895" cy="2503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sintesi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58481"/>
              </a:buClr>
              <a:buSzPts val="234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cambiamento organizzativo non è mai un percorso lineare: mette in gioco identità, ruoli e significati</a:t>
            </a:r>
            <a:endParaRPr sz="180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58481"/>
              </a:buClr>
              <a:buSzPts val="234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resistenze non sono anomalie da eliminare, ma segnali preziosi da ascoltare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58481"/>
              </a:buClr>
              <a:buSzPts val="234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partecipazione è il filo che tiene insieme le prospettive: genera senso collettivo e ownership</a:t>
            </a:r>
            <a:endParaRPr/>
          </a:p>
          <a:p>
            <a:pPr marL="285750" marR="0" lvl="0" indent="-28575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58481"/>
              </a:buClr>
              <a:buSzPts val="2340"/>
              <a:buFont typeface="Arial"/>
              <a:buChar char="•"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formazione è uno spazio generativo, dove sperimentare nuove prospettive e immaginare futuri possibili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Google Shape;745;p2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6" name="Google Shape;746;p2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47" name="Google Shape;747;p2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11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8" name="Google Shape;748;p24"/>
          <p:cNvCxnSpPr/>
          <p:nvPr/>
        </p:nvCxnSpPr>
        <p:spPr>
          <a:xfrm>
            <a:off x="457200" y="269748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49" name="Google Shape;749;p24"/>
          <p:cNvSpPr/>
          <p:nvPr/>
        </p:nvSpPr>
        <p:spPr>
          <a:xfrm>
            <a:off x="283464" y="252374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0" name="Google Shape;750;p24"/>
          <p:cNvSpPr/>
          <p:nvPr/>
        </p:nvSpPr>
        <p:spPr>
          <a:xfrm>
            <a:off x="283464" y="252374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1" name="Google Shape;751;p24"/>
          <p:cNvSpPr/>
          <p:nvPr/>
        </p:nvSpPr>
        <p:spPr>
          <a:xfrm>
            <a:off x="283464" y="309067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2" name="Google Shape;752;p24"/>
          <p:cNvSpPr/>
          <p:nvPr/>
        </p:nvSpPr>
        <p:spPr>
          <a:xfrm>
            <a:off x="283464" y="309067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3" name="Google Shape;753;p24"/>
          <p:cNvSpPr/>
          <p:nvPr/>
        </p:nvSpPr>
        <p:spPr>
          <a:xfrm>
            <a:off x="283464" y="365760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4" name="Google Shape;754;p24"/>
          <p:cNvSpPr/>
          <p:nvPr/>
        </p:nvSpPr>
        <p:spPr>
          <a:xfrm>
            <a:off x="283464" y="365760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5" name="Google Shape;755;p2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6" name="Google Shape;756;p24"/>
          <p:cNvSpPr/>
          <p:nvPr/>
        </p:nvSpPr>
        <p:spPr>
          <a:xfrm>
            <a:off x="1596135" y="1478618"/>
            <a:ext cx="5164662" cy="5098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modelli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Lewin, Argyris e Schön, Mezirow ed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Herscovitch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Meyer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contribuiscono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comprendere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prospettive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diverse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complementari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aggiunge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l'approccio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psicodinamico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Kets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 Vries,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Obholzer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)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comprensione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resistenze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componenti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natura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multidimensionale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resistenze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secondo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Piderit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(2000), e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senso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possono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esprimere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ambivalenza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manifestano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resistenze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individuale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(Choi, 2011) e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attraverso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“alibi”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descritti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Spaltro?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tipologie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resistenza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individuate da Hambrick e Cannella (1989)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risposte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organizzative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loro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associate?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57" name="Google Shape;757;p24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8" name="Google Shape;758;p24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59" name="Google Shape;759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760" name="Google Shape;760;p24"/>
          <p:cNvSpPr/>
          <p:nvPr/>
        </p:nvSpPr>
        <p:spPr>
          <a:xfrm>
            <a:off x="7044266" y="1461685"/>
            <a:ext cx="4864269" cy="481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che modo un approccio critico e discorsivo rilegge le resistenze come risorsa, superando la visione dicotomica sostenitori/oppositori?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 la partecipazione è considerata il fattore maggiormente implicato nel successo degli interventi di cambiamento?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quattro dimensioni del modello di Abildgaard e colleghi (2020) per valutare l'impatto della partecipazione?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distingue, nel modello di Schein, i “clienti intermedi” dai “clienti primari” del sistema cliente?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 sono le cinque fasi dell'approccio PIOP di Nielsen e quale contributo offre la partecipazione in ciascuna di esse?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2011</Words>
  <Application>Microsoft Macintosh PowerPoint</Application>
  <PresentationFormat>Widescreen</PresentationFormat>
  <Paragraphs>347</Paragraphs>
  <Slides>20</Slides>
  <Notes>20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MLF</cp:lastModifiedBy>
  <cp:revision>4</cp:revision>
  <dcterms:created xsi:type="dcterms:W3CDTF">2026-08-03T13:37:28Z</dcterms:created>
  <dcterms:modified xsi:type="dcterms:W3CDTF">2026-08-23T10:30:08Z</dcterms:modified>
</cp:coreProperties>
</file>