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</p:sldIdLst>
  <p:sldSz cx="12192000" cy="6858000"/>
  <p:notesSz cx="6858000" cy="12192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387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1" roundtripDataSignature="AMtx7miNHpvPSYfsr1FdgrvqtVjICPdTi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1F2B"/>
    <a:srgbClr val="F3D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38"/>
    <p:restoredTop sz="94740"/>
  </p:normalViewPr>
  <p:slideViewPr>
    <p:cSldViewPr snapToGrid="0">
      <p:cViewPr varScale="1">
        <p:scale>
          <a:sx n="124" d="100"/>
          <a:sy n="124" d="100"/>
        </p:scale>
        <p:origin x="728" y="168"/>
      </p:cViewPr>
      <p:guideLst>
        <p:guide orient="horz" pos="238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914400"/>
            <a:ext cx="4572225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" name="Google Shape;9;p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4" name="Google Shape;34;p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4" name="Google Shape;74;p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00" name="Google Shape;100;p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4" name="Google Shape;134;p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64" name="Google Shape;164;p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31" name="Google Shape;231;p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54" name="Google Shape;254;p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77" name="Google Shape;277;p1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1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07" name="Google Shape;307;p1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1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69" name="Google Shape;369;p1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1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95" name="Google Shape;395;p1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1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83" name="Google Shape;483;p1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" name="Google Shape;484;p1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06" name="Google Shape;506;p1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" name="Google Shape;507;p1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14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34" name="Google Shape;534;p1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" name="Google Shape;535;p1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15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64" name="Google Shape;564;p1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" name="Google Shape;565;p1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16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05" name="Google Shape;605;p1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6" name="Google Shape;606;p1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17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41" name="Google Shape;641;p2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2" name="Google Shape;642;p2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Google Shape;669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70" name="Google Shape;670;p2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1" name="Google Shape;671;p2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19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97" name="Google Shape;697;p2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8" name="Google Shape;698;p2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29" name="Google Shape;729;p2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0" name="Google Shape;730;p2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21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" name="Google Shape;75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60" name="Google Shape;760;p2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1" name="Google Shape;761;p2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22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91" name="Google Shape;791;p2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2" name="Google Shape;792;p2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23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3" name="Google Shape;13;p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" name="Google Shape;14;p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</a:t>
            </a: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" name="Google Shape;15;p1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" name="Google Shape;16;p1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1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1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1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1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1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1"/>
          <p:cNvSpPr/>
          <p:nvPr/>
        </p:nvSpPr>
        <p:spPr>
          <a:xfrm>
            <a:off x="1298448" y="128016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1"/>
          <p:cNvSpPr/>
          <p:nvPr/>
        </p:nvSpPr>
        <p:spPr>
          <a:xfrm>
            <a:off x="1298448" y="1737360"/>
            <a:ext cx="10344607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400"/>
              <a:buFont typeface="Calibri"/>
              <a:buNone/>
            </a:pPr>
            <a:r>
              <a:rPr lang="en-US" sz="34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Navigare le complessità della</a:t>
            </a:r>
            <a:endParaRPr sz="3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400"/>
              <a:buFont typeface="Calibri"/>
              <a:buNone/>
            </a:pPr>
            <a:r>
              <a:rPr lang="en-US" sz="34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valutazione della formazione</a:t>
            </a:r>
            <a:endParaRPr sz="3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1"/>
          <p:cNvSpPr/>
          <p:nvPr/>
        </p:nvSpPr>
        <p:spPr>
          <a:xfrm>
            <a:off x="1298448" y="2944675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2200"/>
              <a:buFont typeface="Calibri"/>
              <a:buNone/>
            </a:pPr>
            <a:r>
              <a:rPr lang="en-US" sz="2200" b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Una </a:t>
            </a:r>
            <a:r>
              <a:rPr lang="en-US" sz="2200" b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prospettiva</a:t>
            </a:r>
            <a:r>
              <a:rPr lang="en-US" sz="2200" b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200" b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psicologica</a:t>
            </a:r>
            <a:endParaRPr sz="2200" b="0" u="none" strike="noStrike" cap="none" dirty="0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" name="Google Shape;28;p1"/>
          <p:cNvCxnSpPr/>
          <p:nvPr/>
        </p:nvCxnSpPr>
        <p:spPr>
          <a:xfrm>
            <a:off x="1298448" y="3794760"/>
            <a:ext cx="1005840" cy="0"/>
          </a:xfrm>
          <a:prstGeom prst="straightConnector1">
            <a:avLst/>
          </a:prstGeom>
          <a:noFill/>
          <a:ln w="254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" name="Google Shape;29;p1"/>
          <p:cNvSpPr/>
          <p:nvPr/>
        </p:nvSpPr>
        <p:spPr>
          <a:xfrm>
            <a:off x="1298448" y="3977640"/>
            <a:ext cx="103446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200"/>
              <a:buFont typeface="Calibri"/>
              <a:buNone/>
            </a:pPr>
            <a:r>
              <a:rPr lang="en-US" sz="22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Capitolo </a:t>
            </a:r>
            <a:r>
              <a:rPr lang="en-US" sz="22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2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1"/>
          <p:cNvSpPr/>
          <p:nvPr/>
        </p:nvSpPr>
        <p:spPr>
          <a:xfrm>
            <a:off x="1298448" y="438912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Laura Borgogni, Ferdinando Paolo Santarpia, Manuela Calianno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31;p1"/>
          <p:cNvSpPr/>
          <p:nvPr/>
        </p:nvSpPr>
        <p:spPr>
          <a:xfrm>
            <a:off x="1298448" y="6326715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Farnese &amp; Ghislieri (2026). </a:t>
            </a:r>
            <a:r>
              <a:rPr lang="en-US" sz="12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formazione. Dall'apprendimento delle persone allo sviluppo organizzativo</a:t>
            </a: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Milano: Cortina.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8" name="Google Shape;38;p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" name="Google Shape;39;p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" name="Google Shape;40;p2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" name="Google Shape;41;p2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2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2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2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2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Google Shape;46;p2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2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2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2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STRUTTURA DEL CAPITOLO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2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Indice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" name="Google Shape;52;p2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" name="Google Shape;53;p2"/>
          <p:cNvSpPr/>
          <p:nvPr/>
        </p:nvSpPr>
        <p:spPr>
          <a:xfrm>
            <a:off x="1298448" y="17465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2"/>
          <p:cNvSpPr/>
          <p:nvPr/>
        </p:nvSpPr>
        <p:spPr>
          <a:xfrm>
            <a:off x="1298448" y="17465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2"/>
          <p:cNvSpPr/>
          <p:nvPr/>
        </p:nvSpPr>
        <p:spPr>
          <a:xfrm>
            <a:off x="1801368" y="1691640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 pratica trascurata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2"/>
          <p:cNvSpPr/>
          <p:nvPr/>
        </p:nvSpPr>
        <p:spPr>
          <a:xfrm>
            <a:off x="1801368" y="1983088"/>
            <a:ext cx="96588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Investimenti in crescita, definizione di valutazione, cause del disinvestimento valutativo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" name="Google Shape;57;p2"/>
          <p:cNvCxnSpPr/>
          <p:nvPr/>
        </p:nvCxnSpPr>
        <p:spPr>
          <a:xfrm>
            <a:off x="1298448" y="256946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" name="Google Shape;58;p2"/>
          <p:cNvSpPr/>
          <p:nvPr/>
        </p:nvSpPr>
        <p:spPr>
          <a:xfrm>
            <a:off x="1298448" y="27523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2"/>
          <p:cNvSpPr/>
          <p:nvPr/>
        </p:nvSpPr>
        <p:spPr>
          <a:xfrm>
            <a:off x="1298448" y="27523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2"/>
          <p:cNvSpPr/>
          <p:nvPr/>
        </p:nvSpPr>
        <p:spPr>
          <a:xfrm>
            <a:off x="1801368" y="2697480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Teoria della pratica valutativa: stato dell'arte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2"/>
          <p:cNvSpPr/>
          <p:nvPr/>
        </p:nvSpPr>
        <p:spPr>
          <a:xfrm>
            <a:off x="1801368" y="3000503"/>
            <a:ext cx="96588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Modello di Kirkpatrick, modelli a cinque livelli, CIPP model, Dessinger–Moseley, SOAP-M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" name="Google Shape;62;p2"/>
          <p:cNvCxnSpPr/>
          <p:nvPr/>
        </p:nvCxnSpPr>
        <p:spPr>
          <a:xfrm>
            <a:off x="1298448" y="357530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3" name="Google Shape;63;p2"/>
          <p:cNvSpPr/>
          <p:nvPr/>
        </p:nvSpPr>
        <p:spPr>
          <a:xfrm>
            <a:off x="1298448" y="37581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2"/>
          <p:cNvSpPr/>
          <p:nvPr/>
        </p:nvSpPr>
        <p:spPr>
          <a:xfrm>
            <a:off x="1298448" y="37581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2"/>
          <p:cNvSpPr/>
          <p:nvPr/>
        </p:nvSpPr>
        <p:spPr>
          <a:xfrm>
            <a:off x="1801368" y="3703320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valutazione in prospettiva psicologica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2"/>
          <p:cNvSpPr/>
          <p:nvPr/>
        </p:nvSpPr>
        <p:spPr>
          <a:xfrm>
            <a:off x="1801368" y="4006343"/>
            <a:ext cx="96588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Oggetti e metodi, formazione psicosociale, attori coinvolti, approccio stakeholder-based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" name="Google Shape;67;p2"/>
          <p:cNvCxnSpPr/>
          <p:nvPr/>
        </p:nvCxnSpPr>
        <p:spPr>
          <a:xfrm>
            <a:off x="1298448" y="458114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8" name="Google Shape;68;p2"/>
          <p:cNvSpPr/>
          <p:nvPr/>
        </p:nvSpPr>
        <p:spPr>
          <a:xfrm>
            <a:off x="1298448" y="476402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2"/>
          <p:cNvSpPr/>
          <p:nvPr/>
        </p:nvSpPr>
        <p:spPr>
          <a:xfrm>
            <a:off x="1298448" y="476402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2"/>
          <p:cNvSpPr/>
          <p:nvPr/>
        </p:nvSpPr>
        <p:spPr>
          <a:xfrm>
            <a:off x="1801368" y="4709160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Considerazioni conclusive e questioni aperte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" name="Google Shape;71;p2"/>
          <p:cNvSpPr/>
          <p:nvPr/>
        </p:nvSpPr>
        <p:spPr>
          <a:xfrm>
            <a:off x="1801368" y="5012183"/>
            <a:ext cx="96588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Dal tecnico al ricercatore applicato; la sfida culturale della valutazione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78" name="Google Shape;78;p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9" name="Google Shape;79;p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0" name="Google Shape;80;p3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1" name="Google Shape;81;p3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3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3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3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3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3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3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3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3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UNA PRATICA TRASCURATA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3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 investimento in crescita, ma...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2" name="Google Shape;92;p3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3" name="Google Shape;93;p3"/>
          <p:cNvSpPr/>
          <p:nvPr/>
        </p:nvSpPr>
        <p:spPr>
          <a:xfrm>
            <a:off x="1298449" y="1600200"/>
            <a:ext cx="9894270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Italia la spesa per formazione e sviluppo è cresciuta di quasi il </a:t>
            </a:r>
            <a:r>
              <a:rPr lang="en-US" sz="19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40%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tra il 2015 e il 2020 (ISTAT, 2022). In Europa, iniziative come il Patto Europeo per le Competenze mobilitano decine di miliardi di euro l'anno (European Commission, 2023; INAPP, 2023).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4" name="Google Shape;94;p3"/>
          <p:cNvCxnSpPr/>
          <p:nvPr/>
        </p:nvCxnSpPr>
        <p:spPr>
          <a:xfrm>
            <a:off x="1298448" y="26517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5" name="Google Shape;95;p3"/>
          <p:cNvSpPr/>
          <p:nvPr/>
        </p:nvSpPr>
        <p:spPr>
          <a:xfrm>
            <a:off x="1298449" y="3094287"/>
            <a:ext cx="1013733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 fronte di questi investimenti, la valutazione della formazione riceve la stessa attenzione strategica? La risposta è, purtroppo, </a:t>
            </a:r>
            <a:r>
              <a:rPr lang="en-US" sz="1900" b="1" i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no, o non ancora abbastanza.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3"/>
          <p:cNvSpPr/>
          <p:nvPr/>
        </p:nvSpPr>
        <p:spPr>
          <a:xfrm>
            <a:off x="1252728" y="3798375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3"/>
          <p:cNvSpPr/>
          <p:nvPr/>
        </p:nvSpPr>
        <p:spPr>
          <a:xfrm>
            <a:off x="1801368" y="4054407"/>
            <a:ext cx="9287179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L'insieme di azioni pensate e implementate per verificare se l'intervento formativo sta producendo o ha prodotto il cambiamento atteso, e se gli investimenti generano un ritorno tangibile per persone e organizzazioni</a:t>
            </a:r>
            <a:r>
              <a:rPr lang="en-US" sz="19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[Noe, 2020]</a:t>
            </a:r>
            <a:endParaRPr sz="14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04" name="Google Shape;104;p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5" name="Google Shape;105;p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6" name="Google Shape;106;p4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7" name="Google Shape;107;p4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4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4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4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4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4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4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4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4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UNA PRATICA TRASCURATA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4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Perché la valutazione resta indietro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8" name="Google Shape;118;p4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9" name="Google Shape;119;p4"/>
          <p:cNvSpPr/>
          <p:nvPr/>
        </p:nvSpPr>
        <p:spPr>
          <a:xfrm>
            <a:off x="1298449" y="1572768"/>
            <a:ext cx="9211508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Non necessariamente per disattenzione: le cause sono radicate in consuetudini professionali e organizzative.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4"/>
          <p:cNvSpPr/>
          <p:nvPr/>
        </p:nvSpPr>
        <p:spPr>
          <a:xfrm>
            <a:off x="1298448" y="2392964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9388" marR="0" lvl="0" indent="-168275" algn="l" rtl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280"/>
              <a:buFont typeface="Arial"/>
              <a:buChar char="•"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Percezione di onerosità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4"/>
          <p:cNvSpPr/>
          <p:nvPr/>
        </p:nvSpPr>
        <p:spPr>
          <a:xfrm>
            <a:off x="1298448" y="2713512"/>
            <a:ext cx="4897984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Attività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complessa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richiede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tempo e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competenze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metodologiche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specialistiche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soprattutto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su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larga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scala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2" name="Google Shape;122;p4"/>
          <p:cNvCxnSpPr/>
          <p:nvPr/>
        </p:nvCxnSpPr>
        <p:spPr>
          <a:xfrm>
            <a:off x="1298448" y="3789231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23" name="Google Shape;123;p4"/>
          <p:cNvCxnSpPr/>
          <p:nvPr/>
        </p:nvCxnSpPr>
        <p:spPr>
          <a:xfrm>
            <a:off x="6333592" y="2408487"/>
            <a:ext cx="0" cy="132588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4" name="Google Shape;124;p4"/>
          <p:cNvSpPr/>
          <p:nvPr/>
        </p:nvSpPr>
        <p:spPr>
          <a:xfrm>
            <a:off x="6470752" y="2408487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9388" marR="0" lvl="0" indent="-168275" algn="l" rtl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280"/>
              <a:buFont typeface="Arial"/>
              <a:buChar char="•"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Difficoltà crescente per oggetto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4"/>
          <p:cNvSpPr/>
          <p:nvPr/>
        </p:nvSpPr>
        <p:spPr>
          <a:xfrm>
            <a:off x="6470752" y="2736090"/>
            <a:ext cx="4716532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Agevole valutare conoscenze, arduo il trasferimento di competenze, molto complesso lo sviluppo di dimensioni psicologiche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6" name="Google Shape;126;p4"/>
          <p:cNvCxnSpPr/>
          <p:nvPr/>
        </p:nvCxnSpPr>
        <p:spPr>
          <a:xfrm>
            <a:off x="6470752" y="3789231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7" name="Google Shape;127;p4"/>
          <p:cNvSpPr/>
          <p:nvPr/>
        </p:nvSpPr>
        <p:spPr>
          <a:xfrm>
            <a:off x="1298448" y="3984981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9388" marR="0" lvl="0" indent="-168275" algn="l" rtl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280"/>
              <a:buFont typeface="Arial"/>
              <a:buChar char="•"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“Fare formazione” = valore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4"/>
          <p:cNvSpPr/>
          <p:nvPr/>
        </p:nvSpPr>
        <p:spPr>
          <a:xfrm>
            <a:off x="1298448" y="4301295"/>
            <a:ext cx="4897984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Convinzione diffusa che l'erogazione equivalga già al risultato, spostando l'attenzione sulla quantità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9" name="Google Shape;129;p4"/>
          <p:cNvCxnSpPr/>
          <p:nvPr/>
        </p:nvCxnSpPr>
        <p:spPr>
          <a:xfrm>
            <a:off x="6333592" y="3984981"/>
            <a:ext cx="0" cy="132588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0" name="Google Shape;130;p4"/>
          <p:cNvSpPr/>
          <p:nvPr/>
        </p:nvSpPr>
        <p:spPr>
          <a:xfrm>
            <a:off x="6470752" y="3984981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9388" marR="0" lvl="0" indent="-168275" algn="l" rtl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280"/>
              <a:buFont typeface="Arial"/>
              <a:buChar char="•"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Formazione diffusa e informale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4"/>
          <p:cNvSpPr/>
          <p:nvPr/>
        </p:nvSpPr>
        <p:spPr>
          <a:xfrm>
            <a:off x="6470752" y="4301295"/>
            <a:ext cx="4897984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Esperienze asincrone, in “pillole”, modulate dal singolo: più difficili da presidiare con strumenti tradizionali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38" name="Google Shape;138;p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9" name="Google Shape;139;p5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40" name="Google Shape;140;p5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1" name="Google Shape;141;p5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5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5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5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5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5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5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5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5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UNA PRATICA TRASCURATA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5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Quando la valutazione è integrata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2" name="Google Shape;152;p5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3" name="Google Shape;153;p5"/>
          <p:cNvSpPr/>
          <p:nvPr/>
        </p:nvSpPr>
        <p:spPr>
          <a:xfrm>
            <a:off x="1252728" y="1435608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5"/>
          <p:cNvSpPr/>
          <p:nvPr/>
        </p:nvSpPr>
        <p:spPr>
          <a:xfrm>
            <a:off x="1801368" y="1691640"/>
            <a:ext cx="9841687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 valore ha dunque la formazione se non ne conosciamo gli esiti?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paradosso: investimenti strategici, evidenze scarse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5" name="Google Shape;155;p5"/>
          <p:cNvCxnSpPr/>
          <p:nvPr/>
        </p:nvCxnSpPr>
        <p:spPr>
          <a:xfrm>
            <a:off x="1298448" y="28803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6" name="Google Shape;156;p5"/>
          <p:cNvSpPr/>
          <p:nvPr/>
        </p:nvSpPr>
        <p:spPr>
          <a:xfrm>
            <a:off x="1831462" y="3081528"/>
            <a:ext cx="7162065" cy="23591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Secondo Aguinis e Kraiger [2009], solo se concepita in modo integrato e multidimensionale, la valutazione rende visibili benefici come:</a:t>
            </a:r>
            <a:endParaRPr/>
          </a:p>
          <a:p>
            <a:pPr marL="342900" marR="0" lvl="0" indent="-342900" algn="l" rtl="0">
              <a:spcBef>
                <a:spcPts val="300"/>
              </a:spcBef>
              <a:spcAft>
                <a:spcPts val="0"/>
              </a:spcAft>
              <a:buClr>
                <a:srgbClr val="E4A8A3"/>
              </a:buClr>
              <a:buSzPts val="1900"/>
              <a:buFont typeface="Noto Sans Symbols"/>
              <a:buChar char="✔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incremento delle vendite</a:t>
            </a:r>
            <a:endParaRPr/>
          </a:p>
          <a:p>
            <a:pPr marL="342900" marR="0" lvl="0" indent="-342900" algn="l" rtl="0">
              <a:spcBef>
                <a:spcPts val="300"/>
              </a:spcBef>
              <a:spcAft>
                <a:spcPts val="0"/>
              </a:spcAft>
              <a:buClr>
                <a:srgbClr val="E4A8A3"/>
              </a:buClr>
              <a:buSzPts val="1900"/>
              <a:buFont typeface="Noto Sans Symbols"/>
              <a:buChar char="✔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maggiore coinvolgimento del personale</a:t>
            </a:r>
            <a:endParaRPr/>
          </a:p>
          <a:p>
            <a:pPr marL="342900" marR="0" lvl="0" indent="-342900" algn="l" rtl="0">
              <a:spcBef>
                <a:spcPts val="300"/>
              </a:spcBef>
              <a:spcAft>
                <a:spcPts val="0"/>
              </a:spcAft>
              <a:buClr>
                <a:srgbClr val="E4A8A3"/>
              </a:buClr>
              <a:buSzPts val="1900"/>
              <a:buFont typeface="Noto Sans Symbols"/>
              <a:buChar char="✔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miglioramento del clima organizzativo</a:t>
            </a:r>
            <a:endParaRPr/>
          </a:p>
          <a:p>
            <a:pPr marL="342900" marR="0" lvl="0" indent="-342900" algn="l" rtl="0">
              <a:spcBef>
                <a:spcPts val="300"/>
              </a:spcBef>
              <a:spcAft>
                <a:spcPts val="0"/>
              </a:spcAft>
              <a:buClr>
                <a:srgbClr val="E4A8A3"/>
              </a:buClr>
              <a:buSzPts val="1900"/>
              <a:buFont typeface="Noto Sans Symbols"/>
              <a:buChar char="✔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più elevata soddisfazione dei clienti</a:t>
            </a:r>
            <a:endParaRPr/>
          </a:p>
          <a:p>
            <a:pPr marL="342900" marR="0" lvl="0" indent="-342900" algn="l" rtl="0">
              <a:spcBef>
                <a:spcPts val="300"/>
              </a:spcBef>
              <a:spcAft>
                <a:spcPts val="0"/>
              </a:spcAft>
              <a:buClr>
                <a:srgbClr val="E4A8A3"/>
              </a:buClr>
              <a:buSzPts val="1900"/>
              <a:buFont typeface="Noto Sans Symbols"/>
              <a:buChar char="✔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aumento della produttività</a:t>
            </a:r>
            <a:endParaRPr/>
          </a:p>
          <a:p>
            <a:pPr marL="0" marR="0" lvl="0" indent="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</a:pP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5"/>
          <p:cNvSpPr/>
          <p:nvPr/>
        </p:nvSpPr>
        <p:spPr>
          <a:xfrm>
            <a:off x="1298448" y="4041648"/>
            <a:ext cx="10070287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5"/>
          <p:cNvSpPr/>
          <p:nvPr/>
        </p:nvSpPr>
        <p:spPr>
          <a:xfrm>
            <a:off x="1298448" y="4288536"/>
            <a:ext cx="10070287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5"/>
          <p:cNvSpPr/>
          <p:nvPr/>
        </p:nvSpPr>
        <p:spPr>
          <a:xfrm>
            <a:off x="1298448" y="4535424"/>
            <a:ext cx="10070287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5"/>
          <p:cNvSpPr/>
          <p:nvPr/>
        </p:nvSpPr>
        <p:spPr>
          <a:xfrm>
            <a:off x="1298448" y="4782312"/>
            <a:ext cx="10070287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5"/>
          <p:cNvSpPr/>
          <p:nvPr/>
        </p:nvSpPr>
        <p:spPr>
          <a:xfrm>
            <a:off x="1298448" y="5029200"/>
            <a:ext cx="10070287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68" name="Google Shape;168;p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9" name="Google Shape;169;p6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0" name="Google Shape;170;p6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1" name="Google Shape;171;p6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6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6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6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6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6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6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6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6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6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TEORIA DELLA PRATICA VALUTATIVA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6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Due prospettive complementari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2" name="Google Shape;182;p6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3" name="Google Shape;183;p6"/>
          <p:cNvSpPr/>
          <p:nvPr/>
        </p:nvSpPr>
        <p:spPr>
          <a:xfrm>
            <a:off x="1298448" y="1572768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Alvarez et al., 2004; Holton, 1996, 2005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6"/>
          <p:cNvSpPr/>
          <p:nvPr/>
        </p:nvSpPr>
        <p:spPr>
          <a:xfrm>
            <a:off x="1645963" y="2340864"/>
            <a:ext cx="4404164" cy="1088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Verifica dell'efficacia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Spiega SE e QUANTO i risultati attesi della formazione sono stati conseguiti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5" name="Google Shape;185;p6"/>
          <p:cNvCxnSpPr/>
          <p:nvPr/>
        </p:nvCxnSpPr>
        <p:spPr>
          <a:xfrm>
            <a:off x="6333592" y="2011680"/>
            <a:ext cx="0" cy="141732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6" name="Google Shape;186;p6"/>
          <p:cNvSpPr/>
          <p:nvPr/>
        </p:nvSpPr>
        <p:spPr>
          <a:xfrm>
            <a:off x="6617058" y="2340860"/>
            <a:ext cx="4478897" cy="1088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Verifica dei fattori di influenza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Spiega COME e PERCHÉ tali risultati siano stati, o non siano stati, conseguiti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7" name="Google Shape;187;p6"/>
          <p:cNvCxnSpPr/>
          <p:nvPr/>
        </p:nvCxnSpPr>
        <p:spPr>
          <a:xfrm>
            <a:off x="1298448" y="35661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8" name="Google Shape;188;p6"/>
          <p:cNvSpPr/>
          <p:nvPr/>
        </p:nvSpPr>
        <p:spPr>
          <a:xfrm>
            <a:off x="2675836" y="4151376"/>
            <a:ext cx="7370988" cy="19568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800"/>
              <a:buFont typeface="Calibri"/>
              <a:buNone/>
            </a:pPr>
            <a:r>
              <a:rPr lang="en-US" sz="1800" b="1" i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Esempio</a:t>
            </a:r>
            <a:endParaRPr sz="1800" b="1" i="1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Un corso di leadership mostra un'aula “viva” e feedback positivi (efficacia), ma un follow-up a mesi di distanza rivela un contesto lavorativo che ha frenato gli apprendimenti: team numerosi, cultura direttiva, carichi eccessivi (fattori di influenza). Le due prospettive non sono alternative, ma reciprocamente necessarie.</a:t>
            </a:r>
            <a:endParaRPr sz="1800" i="1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35" name="Google Shape;235;p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6" name="Google Shape;236;p8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7" name="Google Shape;237;p8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8" name="Google Shape;238;p8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p8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8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8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8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8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8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8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8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2.1 IL MODELLO A QUATTRO LIVELLI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8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modello di Kirkpatrick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9" name="Google Shape;249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702" y="1426465"/>
            <a:ext cx="7772400" cy="5181600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8"/>
          <p:cNvSpPr txBox="1"/>
          <p:nvPr/>
        </p:nvSpPr>
        <p:spPr>
          <a:xfrm>
            <a:off x="1298448" y="1735782"/>
            <a:ext cx="3332748" cy="3799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Donald Kirkpatrick [1959] propone un </a:t>
            </a:r>
            <a:r>
              <a:rPr lang="en-US" sz="2000" b="1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modello a quattro livelli </a:t>
            </a:r>
            <a:r>
              <a:rPr lang="en-US" sz="20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che rappresenta il principale punto di riferimento della valutazione della formazione. 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L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</a:t>
            </a: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valutazione si articola su più livelli, progressivamente più complessi ma anche con maggiore valore strategico.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1" name="Google Shape;251;p8"/>
          <p:cNvCxnSpPr/>
          <p:nvPr/>
        </p:nvCxnSpPr>
        <p:spPr>
          <a:xfrm>
            <a:off x="1298448" y="13422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58" name="Google Shape;258;p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59" name="Google Shape;259;p9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0" name="Google Shape;260;p9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1" name="Google Shape;261;p9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9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9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9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9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9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9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" name="Google Shape;268;p9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9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2.1 IL MODELLO A QUATTRO LIVELLI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9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 limiti del modello di Kirkpatrick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2" name="Google Shape;272;p9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3" name="Google Shape;273;p9"/>
          <p:cNvSpPr/>
          <p:nvPr/>
        </p:nvSpPr>
        <p:spPr>
          <a:xfrm>
            <a:off x="1298448" y="1752280"/>
            <a:ext cx="8880268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Impostazione meccanicistica e lineare, ampiamente criticata dalla letteratura successiva </a:t>
            </a:r>
            <a:r>
              <a:rPr lang="en-US" sz="14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[Kirkpatrick, Kirkpatrick, 2006]</a:t>
            </a: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9"/>
          <p:cNvSpPr/>
          <p:nvPr/>
        </p:nvSpPr>
        <p:spPr>
          <a:xfrm>
            <a:off x="1371599" y="2656332"/>
            <a:ext cx="9084805" cy="2331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Courier New"/>
              <a:buChar char="o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Separa nettamente i contesti dell'apprendimento e dell'azione, trascurandone la connessione dinamica e reciproca</a:t>
            </a:r>
            <a:endParaRPr sz="180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8000"/>
              </a:lnSpc>
              <a:spcBef>
                <a:spcPts val="30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Courier New"/>
              <a:buChar char="o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trasferimento non è un esito statico, ma un processo che si sviluppa nel tempo tra intenzioni, tentativi, feedback e aggiustamenti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[Blume et al., 2019]</a:t>
            </a:r>
            <a:endParaRPr/>
          </a:p>
          <a:p>
            <a:pPr marL="285750" marR="0" lvl="0" indent="-285750" algn="l" rtl="0">
              <a:lnSpc>
                <a:spcPct val="108000"/>
              </a:lnSpc>
              <a:spcBef>
                <a:spcPts val="30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Courier New"/>
              <a:buChar char="o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Assume una sequenza causale rigida tra i livelli (reazioni → apprendimento → comportamento → risultati)</a:t>
            </a:r>
            <a:endParaRPr/>
          </a:p>
          <a:p>
            <a:pPr marL="285750" marR="0" lvl="0" indent="-285750" algn="l" rtl="0">
              <a:lnSpc>
                <a:spcPct val="108000"/>
              </a:lnSpc>
              <a:spcBef>
                <a:spcPts val="30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Courier New"/>
              <a:buChar char="o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ricerca empirica mostra relazioni più complesse, non lineari, mediate da variabili individuali e di contesto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[Blanchard, Thacker, 2023; Salas et al., 2012]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171450" algn="l" rtl="0">
              <a:lnSpc>
                <a:spcPct val="108000"/>
              </a:lnSpc>
              <a:spcBef>
                <a:spcPts val="30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Courier New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171450" algn="l" rtl="0">
              <a:lnSpc>
                <a:spcPct val="108000"/>
              </a:lnSpc>
              <a:spcBef>
                <a:spcPts val="30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Courier New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81" name="Google Shape;281;p1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82" name="Google Shape;282;p10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3" name="Google Shape;283;p10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84" name="Google Shape;284;p10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p10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10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p10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10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p10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10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10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1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10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2.2.1 OLTRE KIRKPATRICK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10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 modelli a cinque livelli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5" name="Google Shape;295;p10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6" name="Google Shape;296;p10"/>
          <p:cNvSpPr/>
          <p:nvPr/>
        </p:nvSpPr>
        <p:spPr>
          <a:xfrm>
            <a:off x="1298448" y="1572768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Diversi autori hanno esteso il quarto livello (risultati) di Kirkpatrick: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10"/>
          <p:cNvSpPr/>
          <p:nvPr/>
        </p:nvSpPr>
        <p:spPr>
          <a:xfrm>
            <a:off x="1298448" y="2148840"/>
            <a:ext cx="1007028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Hamblin [1974]</a:t>
            </a:r>
            <a:endParaRPr sz="1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10"/>
          <p:cNvSpPr/>
          <p:nvPr/>
        </p:nvSpPr>
        <p:spPr>
          <a:xfrm>
            <a:off x="1298449" y="2436632"/>
            <a:ext cx="9169026" cy="518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Distingue i risultati organizzativi dall'“ultimate value”: il contributo della formazione alla situazione economico-finanziaria generale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9" name="Google Shape;299;p10"/>
          <p:cNvCxnSpPr/>
          <p:nvPr/>
        </p:nvCxnSpPr>
        <p:spPr>
          <a:xfrm>
            <a:off x="1298448" y="3188695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0" name="Google Shape;300;p10"/>
          <p:cNvSpPr/>
          <p:nvPr/>
        </p:nvSpPr>
        <p:spPr>
          <a:xfrm>
            <a:off x="1298448" y="3244520"/>
            <a:ext cx="1007028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Kaufman e Keller [1994]</a:t>
            </a:r>
            <a:endParaRPr sz="1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10"/>
          <p:cNvSpPr/>
          <p:nvPr/>
        </p:nvSpPr>
        <p:spPr>
          <a:xfrm>
            <a:off x="1298448" y="3534882"/>
            <a:ext cx="9169026" cy="518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Definiscono un livello “mega”: gli effetti della formazione al di fuori dei confini organizzativi, </a:t>
            </a:r>
            <a:endParaRPr/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su società e ambiente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2" name="Google Shape;302;p10"/>
          <p:cNvCxnSpPr/>
          <p:nvPr/>
        </p:nvCxnSpPr>
        <p:spPr>
          <a:xfrm>
            <a:off x="1298448" y="4303128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3" name="Google Shape;303;p10"/>
          <p:cNvSpPr/>
          <p:nvPr/>
        </p:nvSpPr>
        <p:spPr>
          <a:xfrm>
            <a:off x="1298449" y="4364264"/>
            <a:ext cx="9325436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Phillips [1998]</a:t>
            </a:r>
            <a:endParaRPr sz="1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10"/>
          <p:cNvSpPr/>
          <p:nvPr/>
        </p:nvSpPr>
        <p:spPr>
          <a:xfrm>
            <a:off x="1298449" y="4640024"/>
            <a:ext cx="8480249" cy="518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Propone il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livello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del Return on Investment (ROI):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quantifica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benefici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monetari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rispetto ai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costi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sostenuti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11" name="Google Shape;311;p1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12" name="Google Shape;312;p1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3" name="Google Shape;313;p11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14" name="Google Shape;314;p11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p11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11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7" name="Google Shape;317;p11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11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9" name="Google Shape;319;p11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11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p11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1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11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2.2.2 IL CIPP MODEL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11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Context, Input, Process, Product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5" name="Google Shape;325;p11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6" name="Google Shape;326;p11"/>
          <p:cNvSpPr/>
          <p:nvPr/>
        </p:nvSpPr>
        <p:spPr>
          <a:xfrm>
            <a:off x="1298448" y="1572768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Stufflebeam [2003]: un impianto valutativo che accompagna tutte le fasi dell'intervento formativo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11"/>
          <p:cNvSpPr/>
          <p:nvPr/>
        </p:nvSpPr>
        <p:spPr>
          <a:xfrm>
            <a:off x="1298448" y="2148840"/>
            <a:ext cx="2346122" cy="3246120"/>
          </a:xfrm>
          <a:prstGeom prst="roundRect">
            <a:avLst>
              <a:gd name="adj" fmla="val 4677"/>
            </a:avLst>
          </a:prstGeom>
          <a:solidFill>
            <a:srgbClr val="F3D8DB"/>
          </a:solidFill>
          <a:ln w="127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11"/>
          <p:cNvSpPr/>
          <p:nvPr/>
        </p:nvSpPr>
        <p:spPr>
          <a:xfrm>
            <a:off x="2082889" y="2468880"/>
            <a:ext cx="777240" cy="777240"/>
          </a:xfrm>
          <a:prstGeom prst="ellipse">
            <a:avLst/>
          </a:prstGeom>
          <a:solidFill>
            <a:srgbClr val="8A1F2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29" name="Google Shape;329;p11" descr="icon_context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29193" y="2615184"/>
            <a:ext cx="484632" cy="484632"/>
          </a:xfrm>
          <a:prstGeom prst="rect">
            <a:avLst/>
          </a:prstGeom>
          <a:noFill/>
          <a:ln>
            <a:noFill/>
          </a:ln>
        </p:spPr>
      </p:pic>
      <p:sp>
        <p:nvSpPr>
          <p:cNvPr id="330" name="Google Shape;330;p11"/>
          <p:cNvSpPr/>
          <p:nvPr/>
        </p:nvSpPr>
        <p:spPr>
          <a:xfrm>
            <a:off x="1435608" y="2286000"/>
            <a:ext cx="329184" cy="329184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" name="Google Shape;331;p11"/>
          <p:cNvSpPr/>
          <p:nvPr/>
        </p:nvSpPr>
        <p:spPr>
          <a:xfrm>
            <a:off x="1435608" y="228600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11"/>
          <p:cNvSpPr/>
          <p:nvPr/>
        </p:nvSpPr>
        <p:spPr>
          <a:xfrm>
            <a:off x="1435608" y="3383280"/>
            <a:ext cx="2071802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Context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11"/>
          <p:cNvSpPr/>
          <p:nvPr/>
        </p:nvSpPr>
        <p:spPr>
          <a:xfrm>
            <a:off x="1435608" y="3721608"/>
            <a:ext cx="2071802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ANALISI DEL CONTESTO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34" name="Google Shape;334;p11"/>
          <p:cNvCxnSpPr/>
          <p:nvPr/>
        </p:nvCxnSpPr>
        <p:spPr>
          <a:xfrm>
            <a:off x="1618488" y="4050792"/>
            <a:ext cx="1706042" cy="0"/>
          </a:xfrm>
          <a:prstGeom prst="straightConnector1">
            <a:avLst/>
          </a:prstGeom>
          <a:noFill/>
          <a:ln w="9525" cap="flat" cmpd="sng">
            <a:solidFill>
              <a:srgbClr val="8A1F2B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335" name="Google Shape;335;p11"/>
          <p:cNvSpPr/>
          <p:nvPr/>
        </p:nvSpPr>
        <p:spPr>
          <a:xfrm>
            <a:off x="1371599" y="4160520"/>
            <a:ext cx="2135811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Qualità con cui si raccolgono e interpretano le informazioni sul contesto organizzativo e i bisogni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11"/>
          <p:cNvSpPr/>
          <p:nvPr/>
        </p:nvSpPr>
        <p:spPr>
          <a:xfrm>
            <a:off x="3644570" y="3451860"/>
            <a:ext cx="32004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2600"/>
              <a:buFont typeface="Calibri"/>
              <a:buNone/>
            </a:pPr>
            <a:r>
              <a:rPr lang="en-US" sz="2600" b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→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11"/>
          <p:cNvSpPr/>
          <p:nvPr/>
        </p:nvSpPr>
        <p:spPr>
          <a:xfrm>
            <a:off x="3964610" y="2148840"/>
            <a:ext cx="2346122" cy="3246120"/>
          </a:xfrm>
          <a:prstGeom prst="roundRect">
            <a:avLst>
              <a:gd name="adj" fmla="val 4677"/>
            </a:avLst>
          </a:prstGeom>
          <a:solidFill>
            <a:srgbClr val="D8DEEA"/>
          </a:solidFill>
          <a:ln w="12700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p11"/>
          <p:cNvSpPr/>
          <p:nvPr/>
        </p:nvSpPr>
        <p:spPr>
          <a:xfrm>
            <a:off x="4749051" y="2468880"/>
            <a:ext cx="777240" cy="777240"/>
          </a:xfrm>
          <a:prstGeom prst="ellipse">
            <a:avLst/>
          </a:prstGeom>
          <a:solidFill>
            <a:srgbClr val="35486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39" name="Google Shape;339;p11" descr="icon_input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95355" y="2615184"/>
            <a:ext cx="484632" cy="484632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Google Shape;340;p11"/>
          <p:cNvSpPr/>
          <p:nvPr/>
        </p:nvSpPr>
        <p:spPr>
          <a:xfrm>
            <a:off x="4101770" y="2286000"/>
            <a:ext cx="329184" cy="329184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p11"/>
          <p:cNvSpPr/>
          <p:nvPr/>
        </p:nvSpPr>
        <p:spPr>
          <a:xfrm>
            <a:off x="4101770" y="228600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11"/>
          <p:cNvSpPr/>
          <p:nvPr/>
        </p:nvSpPr>
        <p:spPr>
          <a:xfrm>
            <a:off x="4101770" y="3383280"/>
            <a:ext cx="2071802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Input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1"/>
          <p:cNvSpPr/>
          <p:nvPr/>
        </p:nvSpPr>
        <p:spPr>
          <a:xfrm>
            <a:off x="4101770" y="3721608"/>
            <a:ext cx="2071802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QUALITÀ DELLE RISORSE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4" name="Google Shape;344;p11"/>
          <p:cNvCxnSpPr/>
          <p:nvPr/>
        </p:nvCxnSpPr>
        <p:spPr>
          <a:xfrm>
            <a:off x="4284650" y="4050792"/>
            <a:ext cx="1706042" cy="0"/>
          </a:xfrm>
          <a:prstGeom prst="straightConnector1">
            <a:avLst/>
          </a:prstGeom>
          <a:noFill/>
          <a:ln w="9525" cap="flat" cmpd="sng">
            <a:solidFill>
              <a:srgbClr val="35486B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345" name="Google Shape;345;p11"/>
          <p:cNvSpPr/>
          <p:nvPr/>
        </p:nvSpPr>
        <p:spPr>
          <a:xfrm>
            <a:off x="4165778" y="4160520"/>
            <a:ext cx="1943786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Pertinenza delle risorse formative (metodi, materiali, formatori) rispetto ai destinatari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11"/>
          <p:cNvSpPr/>
          <p:nvPr/>
        </p:nvSpPr>
        <p:spPr>
          <a:xfrm>
            <a:off x="6310732" y="3451860"/>
            <a:ext cx="32004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2600"/>
              <a:buFont typeface="Calibri"/>
              <a:buNone/>
            </a:pPr>
            <a:r>
              <a:rPr lang="en-US" sz="2600" b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→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11"/>
          <p:cNvSpPr/>
          <p:nvPr/>
        </p:nvSpPr>
        <p:spPr>
          <a:xfrm>
            <a:off x="6630772" y="2148840"/>
            <a:ext cx="2346122" cy="3246120"/>
          </a:xfrm>
          <a:prstGeom prst="roundRect">
            <a:avLst>
              <a:gd name="adj" fmla="val 4677"/>
            </a:avLst>
          </a:prstGeom>
          <a:solidFill>
            <a:srgbClr val="CFE6E3"/>
          </a:solidFill>
          <a:ln w="12700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p11"/>
          <p:cNvSpPr/>
          <p:nvPr/>
        </p:nvSpPr>
        <p:spPr>
          <a:xfrm>
            <a:off x="7415213" y="2468880"/>
            <a:ext cx="777240" cy="777240"/>
          </a:xfrm>
          <a:prstGeom prst="ellipse">
            <a:avLst/>
          </a:prstGeom>
          <a:solidFill>
            <a:srgbClr val="1F6E6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49" name="Google Shape;349;p11" descr="icon_process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561517" y="2615184"/>
            <a:ext cx="484632" cy="484632"/>
          </a:xfrm>
          <a:prstGeom prst="rect">
            <a:avLst/>
          </a:prstGeom>
          <a:noFill/>
          <a:ln>
            <a:noFill/>
          </a:ln>
        </p:spPr>
      </p:pic>
      <p:sp>
        <p:nvSpPr>
          <p:cNvPr id="350" name="Google Shape;350;p11"/>
          <p:cNvSpPr/>
          <p:nvPr/>
        </p:nvSpPr>
        <p:spPr>
          <a:xfrm>
            <a:off x="6767932" y="2286000"/>
            <a:ext cx="329184" cy="329184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p11"/>
          <p:cNvSpPr/>
          <p:nvPr/>
        </p:nvSpPr>
        <p:spPr>
          <a:xfrm>
            <a:off x="6767932" y="228600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11"/>
          <p:cNvSpPr/>
          <p:nvPr/>
        </p:nvSpPr>
        <p:spPr>
          <a:xfrm>
            <a:off x="6767932" y="3383280"/>
            <a:ext cx="2071802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Process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11"/>
          <p:cNvSpPr/>
          <p:nvPr/>
        </p:nvSpPr>
        <p:spPr>
          <a:xfrm>
            <a:off x="6767932" y="3721608"/>
            <a:ext cx="2071802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IMPLEMENTAZIONE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4" name="Google Shape;354;p11"/>
          <p:cNvCxnSpPr/>
          <p:nvPr/>
        </p:nvCxnSpPr>
        <p:spPr>
          <a:xfrm>
            <a:off x="6950812" y="4050792"/>
            <a:ext cx="1706042" cy="0"/>
          </a:xfrm>
          <a:prstGeom prst="straightConnector1">
            <a:avLst/>
          </a:prstGeom>
          <a:noFill/>
          <a:ln w="9525" cap="flat" cmpd="sng">
            <a:solidFill>
              <a:srgbClr val="1F6E68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355" name="Google Shape;355;p11"/>
          <p:cNvSpPr/>
          <p:nvPr/>
        </p:nvSpPr>
        <p:spPr>
          <a:xfrm>
            <a:off x="6831940" y="4160520"/>
            <a:ext cx="1943786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Coerenza dell'erogazione, qualità della facilitazione, gestione dei tempi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11"/>
          <p:cNvSpPr/>
          <p:nvPr/>
        </p:nvSpPr>
        <p:spPr>
          <a:xfrm>
            <a:off x="8976893" y="3451860"/>
            <a:ext cx="32004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2600"/>
              <a:buFont typeface="Calibri"/>
              <a:buNone/>
            </a:pPr>
            <a:r>
              <a:rPr lang="en-US" sz="2600" b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→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11"/>
          <p:cNvSpPr/>
          <p:nvPr/>
        </p:nvSpPr>
        <p:spPr>
          <a:xfrm>
            <a:off x="9296933" y="2148840"/>
            <a:ext cx="2346122" cy="3246120"/>
          </a:xfrm>
          <a:prstGeom prst="roundRect">
            <a:avLst>
              <a:gd name="adj" fmla="val 4677"/>
            </a:avLst>
          </a:prstGeom>
          <a:solidFill>
            <a:srgbClr val="F2DFB8"/>
          </a:solidFill>
          <a:ln w="12700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8" name="Google Shape;358;p11"/>
          <p:cNvSpPr/>
          <p:nvPr/>
        </p:nvSpPr>
        <p:spPr>
          <a:xfrm>
            <a:off x="10081374" y="2468880"/>
            <a:ext cx="777240" cy="777240"/>
          </a:xfrm>
          <a:prstGeom prst="ellipse">
            <a:avLst/>
          </a:prstGeom>
          <a:solidFill>
            <a:srgbClr val="B4791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59" name="Google Shape;359;p11" descr="icon_product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227678" y="2615184"/>
            <a:ext cx="484632" cy="484632"/>
          </a:xfrm>
          <a:prstGeom prst="rect">
            <a:avLst/>
          </a:prstGeom>
          <a:noFill/>
          <a:ln>
            <a:noFill/>
          </a:ln>
        </p:spPr>
      </p:pic>
      <p:sp>
        <p:nvSpPr>
          <p:cNvPr id="360" name="Google Shape;360;p11"/>
          <p:cNvSpPr/>
          <p:nvPr/>
        </p:nvSpPr>
        <p:spPr>
          <a:xfrm>
            <a:off x="9434093" y="2286000"/>
            <a:ext cx="329184" cy="329184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1" name="Google Shape;361;p11"/>
          <p:cNvSpPr/>
          <p:nvPr/>
        </p:nvSpPr>
        <p:spPr>
          <a:xfrm>
            <a:off x="9434093" y="228600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11"/>
          <p:cNvSpPr/>
          <p:nvPr/>
        </p:nvSpPr>
        <p:spPr>
          <a:xfrm>
            <a:off x="9434093" y="3383280"/>
            <a:ext cx="2071802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Product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11"/>
          <p:cNvSpPr/>
          <p:nvPr/>
        </p:nvSpPr>
        <p:spPr>
          <a:xfrm>
            <a:off x="9434093" y="3721608"/>
            <a:ext cx="2071802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VALUTAZIONE DEI RISULTATI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4" name="Google Shape;364;p11"/>
          <p:cNvCxnSpPr/>
          <p:nvPr/>
        </p:nvCxnSpPr>
        <p:spPr>
          <a:xfrm>
            <a:off x="9616973" y="4050792"/>
            <a:ext cx="1706042" cy="0"/>
          </a:xfrm>
          <a:prstGeom prst="straightConnector1">
            <a:avLst/>
          </a:prstGeom>
          <a:noFill/>
          <a:ln w="9525" cap="flat" cmpd="sng">
            <a:solidFill>
              <a:srgbClr val="B4791F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365" name="Google Shape;365;p11"/>
          <p:cNvSpPr/>
          <p:nvPr/>
        </p:nvSpPr>
        <p:spPr>
          <a:xfrm>
            <a:off x="9498101" y="4160520"/>
            <a:ext cx="1943786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Risultati a breve, medio e lungo periodo, lungo un arco temporale differenziato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" name="Google Shape;366;p11"/>
          <p:cNvSpPr/>
          <p:nvPr/>
        </p:nvSpPr>
        <p:spPr>
          <a:xfrm>
            <a:off x="1298448" y="5623560"/>
            <a:ext cx="10344607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400"/>
              <a:buFont typeface="Calibri"/>
              <a:buNone/>
            </a:pPr>
            <a:r>
              <a:rPr lang="en-US" sz="16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Le quattro </a:t>
            </a:r>
            <a:r>
              <a:rPr lang="en-US" sz="16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fasi</a:t>
            </a:r>
            <a:r>
              <a:rPr lang="en-US" sz="16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accompagnano</a:t>
            </a:r>
            <a:r>
              <a:rPr lang="en-US" sz="16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l'intero</a:t>
            </a:r>
            <a:r>
              <a:rPr lang="en-US" sz="16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ciclo</a:t>
            </a:r>
            <a:r>
              <a:rPr lang="en-US" sz="16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dell'intervento</a:t>
            </a:r>
            <a:r>
              <a:rPr lang="en-US" sz="16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formativo</a:t>
            </a:r>
            <a:r>
              <a:rPr lang="en-US" sz="16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6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dalla</a:t>
            </a:r>
            <a:r>
              <a:rPr lang="en-US" sz="16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progettazione</a:t>
            </a:r>
            <a:r>
              <a:rPr lang="en-US" sz="16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alla</a:t>
            </a:r>
            <a:r>
              <a:rPr lang="en-US" sz="16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valutazione</a:t>
            </a:r>
            <a:r>
              <a:rPr lang="en-US" sz="16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dei</a:t>
            </a:r>
            <a:r>
              <a:rPr lang="en-US" sz="16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risultati</a:t>
            </a:r>
            <a:r>
              <a:rPr lang="en-US" sz="16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1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73" name="Google Shape;373;p1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74" name="Google Shape;374;p1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5" name="Google Shape;375;p12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76" name="Google Shape;376;p12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7" name="Google Shape;377;p12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" name="Google Shape;378;p12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9" name="Google Shape;379;p12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12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1" name="Google Shape;381;p12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12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3" name="Google Shape;383;p12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1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12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2.2.2 DESSINGER–MOSELEY FULL-SCOPE MODEL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12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Tre momenti valutativi, oltre il Product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7" name="Google Shape;387;p12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8" name="Google Shape;388;p12"/>
          <p:cNvSpPr/>
          <p:nvPr/>
        </p:nvSpPr>
        <p:spPr>
          <a:xfrm>
            <a:off x="1298449" y="1763831"/>
            <a:ext cx="5271564" cy="1225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Valutazione formativa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Corrisponde alle fasi Context, Input, Process del CIPP: si interroga sulla capacità dell'intervento di produrre il cambiamento atteso.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" name="Google Shape;389;p12"/>
          <p:cNvSpPr/>
          <p:nvPr/>
        </p:nvSpPr>
        <p:spPr>
          <a:xfrm>
            <a:off x="1298448" y="3117142"/>
            <a:ext cx="5271574" cy="10424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Valutazione sommativa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Verifica i progressi durante il percorso e se, al termine, gli obiettivi formativi dichiarati sono stati raggiunti.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12"/>
          <p:cNvSpPr/>
          <p:nvPr/>
        </p:nvSpPr>
        <p:spPr>
          <a:xfrm>
            <a:off x="1298448" y="4287576"/>
            <a:ext cx="5607678" cy="1014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Valutazione confermativa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Condotta a distanza di tempo: indaga stabilità, evoluzione o declino dei risultati e il loro impatto sul contesto.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12"/>
          <p:cNvSpPr/>
          <p:nvPr/>
        </p:nvSpPr>
        <p:spPr>
          <a:xfrm>
            <a:off x="7050508" y="1444995"/>
            <a:ext cx="5141488" cy="5413005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12"/>
          <p:cNvSpPr/>
          <p:nvPr/>
        </p:nvSpPr>
        <p:spPr>
          <a:xfrm>
            <a:off x="7747550" y="2196727"/>
            <a:ext cx="3895505" cy="25559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Meta-valutazione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— in linea con l'action research, la valutazione assume una postura autocritica e riflessiva, interrogandosi sulla validità e utilità delle procedure adottate: sposta l'attenzione dal “cosa” al “come” si è valutato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[Dessinger, Moseley, 2006]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1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99" name="Google Shape;399;p1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0" name="Google Shape;400;p1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1" name="Google Shape;401;p13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2" name="Google Shape;402;p13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3" name="Google Shape;403;p13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13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p13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13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7" name="Google Shape;407;p13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408;p13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9" name="Google Shape;409;p13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" name="Google Shape;410;p1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" name="Google Shape;412;p13"/>
          <p:cNvSpPr/>
          <p:nvPr/>
        </p:nvSpPr>
        <p:spPr>
          <a:xfrm>
            <a:off x="1277507" y="179303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rgbClr val="8A1F2B"/>
              </a:buClr>
              <a:buSzPts val="2800"/>
            </a:pPr>
            <a:r>
              <a:rPr lang="en-US" sz="2800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Una </a:t>
            </a:r>
            <a:r>
              <a:rPr lang="en-US" sz="2800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possibile</a:t>
            </a:r>
            <a:r>
              <a:rPr lang="en-US" sz="2800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integrazione</a:t>
            </a:r>
            <a:r>
              <a:rPr lang="en-US" sz="2800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del CIPP model e </a:t>
            </a:r>
          </a:p>
          <a:p>
            <a:pPr>
              <a:buClr>
                <a:srgbClr val="8A1F2B"/>
              </a:buClr>
              <a:buSzPts val="2800"/>
            </a:pPr>
            <a:r>
              <a:rPr lang="en-US" sz="2800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del </a:t>
            </a:r>
            <a:r>
              <a:rPr lang="it-IT" sz="2800" dirty="0" err="1">
                <a:solidFill>
                  <a:srgbClr val="8A1F2B"/>
                </a:solidFill>
                <a:latin typeface="Calibri"/>
                <a:cs typeface="Calibri"/>
              </a:rPr>
              <a:t>Dessinger</a:t>
            </a:r>
            <a:r>
              <a:rPr lang="it-IT" sz="2800" dirty="0">
                <a:solidFill>
                  <a:srgbClr val="8A1F2B"/>
                </a:solidFill>
                <a:latin typeface="Calibri"/>
                <a:cs typeface="Calibri"/>
              </a:rPr>
              <a:t>–</a:t>
            </a:r>
            <a:r>
              <a:rPr lang="it-IT" sz="2800" dirty="0" err="1">
                <a:solidFill>
                  <a:srgbClr val="8A1F2B"/>
                </a:solidFill>
                <a:latin typeface="Calibri"/>
                <a:cs typeface="Calibri"/>
              </a:rPr>
              <a:t>Moseley</a:t>
            </a:r>
            <a:r>
              <a:rPr lang="it-IT" sz="2800" dirty="0">
                <a:solidFill>
                  <a:srgbClr val="8A1F2B"/>
                </a:solidFill>
                <a:latin typeface="Calibri"/>
                <a:cs typeface="Calibri"/>
              </a:rPr>
              <a:t> Full-Scope Evaluation Model</a:t>
            </a:r>
            <a:r>
              <a:rPr lang="en-US" sz="2800" dirty="0">
                <a:solidFill>
                  <a:srgbClr val="8A1F2B"/>
                </a:solidFill>
                <a:latin typeface="Calibri"/>
                <a:cs typeface="Calibri"/>
                <a:sym typeface="Calibri"/>
              </a:rPr>
              <a:t> </a:t>
            </a:r>
            <a:endParaRPr sz="2800" dirty="0">
              <a:solidFill>
                <a:srgbClr val="8A1F2B"/>
              </a:solidFill>
              <a:latin typeface="Calibri"/>
              <a:cs typeface="Calibri"/>
              <a:sym typeface="Calibri"/>
            </a:endParaRPr>
          </a:p>
        </p:txBody>
      </p:sp>
      <p:cxnSp>
        <p:nvCxnSpPr>
          <p:cNvPr id="413" name="Google Shape;413;p13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" name="Immagine 2">
            <a:extLst>
              <a:ext uri="{FF2B5EF4-FFF2-40B4-BE49-F238E27FC236}">
                <a16:creationId xmlns:a16="http://schemas.microsoft.com/office/drawing/2014/main" id="{BCBEF18F-633E-AFA1-6AFA-32947E09D3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1331" y="1154682"/>
            <a:ext cx="5854692" cy="576415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1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87" name="Google Shape;487;p1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8" name="Google Shape;488;p15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89" name="Google Shape;489;p15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0" name="Google Shape;490;p15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1" name="Google Shape;491;p15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15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3" name="Google Shape;493;p15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15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5" name="Google Shape;495;p15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" name="Google Shape;496;p15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7" name="Google Shape;497;p15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" name="Google Shape;498;p1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" name="Google Shape;499;p15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2.2.3 IL SOAP-M MODEL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15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Cinque livelli complementari e modulari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1" name="Google Shape;501;p15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2" name="Google Shape;502;p15"/>
          <p:cNvSpPr/>
          <p:nvPr/>
        </p:nvSpPr>
        <p:spPr>
          <a:xfrm>
            <a:off x="1298448" y="1803343"/>
            <a:ext cx="2866136" cy="4476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Passmore e Velez [2012] propongono un modello di valutazione della formazione basato su cinque livelli complementari, attivabili in modo modulare in base agli obiettivi dell’intervento e alle risorse disponibili: 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Self, Other, Achievements, Potential, Meta-analysis.</a:t>
            </a:r>
            <a:endParaRPr/>
          </a:p>
        </p:txBody>
      </p:sp>
      <p:pic>
        <p:nvPicPr>
          <p:cNvPr id="503" name="Google Shape;503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64584" y="1487127"/>
            <a:ext cx="8018444" cy="53456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1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510" name="Google Shape;510;p1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1" name="Google Shape;511;p16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2" name="Google Shape;512;p16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3" name="Google Shape;513;p16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4" name="Google Shape;514;p16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16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6" name="Google Shape;516;p16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16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8" name="Google Shape;518;p16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" name="Google Shape;519;p16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0" name="Google Shape;520;p16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" name="Google Shape;521;p16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16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LA VALUTAZIONE IN PROSPETTIVA PSICOLOGICA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" name="Google Shape;523;p16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Tre direttrici complementari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4" name="Google Shape;524;p16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25" name="Google Shape;525;p16"/>
          <p:cNvSpPr/>
          <p:nvPr/>
        </p:nvSpPr>
        <p:spPr>
          <a:xfrm>
            <a:off x="1298448" y="1572768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Oggetti, metodi e attori a confronto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16"/>
          <p:cNvSpPr/>
          <p:nvPr/>
        </p:nvSpPr>
        <p:spPr>
          <a:xfrm>
            <a:off x="3033269" y="2432304"/>
            <a:ext cx="5256444" cy="694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Prospettiva di contenuto — cosa valutare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Dalle conoscenze alle competenze, fino alle dimensioni personali e psicologiche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16"/>
          <p:cNvSpPr/>
          <p:nvPr/>
        </p:nvSpPr>
        <p:spPr>
          <a:xfrm>
            <a:off x="4580467" y="3909613"/>
            <a:ext cx="5625232" cy="7332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Prospettiva metodologica — come valutare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Scelta di metodologie, strumenti e metriche coerenti con la natura degli obiettivi formativi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16"/>
          <p:cNvSpPr/>
          <p:nvPr/>
        </p:nvSpPr>
        <p:spPr>
          <a:xfrm>
            <a:off x="6688695" y="5321131"/>
            <a:ext cx="5097128" cy="733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Prospettiva stakeholder-based — chi valuta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Pluralità di interessi e attese di formatori, organizzazioni committenti e partecipanti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29" name="Google Shape;529;p16"/>
          <p:cNvPicPr preferRelativeResize="0"/>
          <p:nvPr/>
        </p:nvPicPr>
        <p:blipFill rotWithShape="1">
          <a:blip r:embed="rId3">
            <a:alphaModFix/>
          </a:blip>
          <a:srcRect l="3486" t="4248" r="66013" b="4248"/>
          <a:stretch/>
        </p:blipFill>
        <p:spPr>
          <a:xfrm>
            <a:off x="1456463" y="2101870"/>
            <a:ext cx="1576805" cy="1576806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530" name="Google Shape;530;p16"/>
          <p:cNvPicPr preferRelativeResize="0"/>
          <p:nvPr/>
        </p:nvPicPr>
        <p:blipFill rotWithShape="1">
          <a:blip r:embed="rId3">
            <a:alphaModFix/>
          </a:blip>
          <a:srcRect l="34423" r="35076" b="2941"/>
          <a:stretch/>
        </p:blipFill>
        <p:spPr>
          <a:xfrm>
            <a:off x="3098519" y="3582767"/>
            <a:ext cx="1524529" cy="1529679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531" name="Google Shape;531;p16"/>
          <p:cNvPicPr preferRelativeResize="0"/>
          <p:nvPr/>
        </p:nvPicPr>
        <p:blipFill rotWithShape="1">
          <a:blip r:embed="rId3">
            <a:alphaModFix/>
          </a:blip>
          <a:srcRect l="64631" r="5684"/>
          <a:stretch/>
        </p:blipFill>
        <p:spPr>
          <a:xfrm>
            <a:off x="5164172" y="4975131"/>
            <a:ext cx="1524523" cy="1654269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1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538" name="Google Shape;538;p1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9" name="Google Shape;539;p17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0" name="Google Shape;540;p17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1" name="Google Shape;541;p17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2" name="Google Shape;542;p17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3" name="Google Shape;543;p17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4" name="Google Shape;544;p17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17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6" name="Google Shape;546;p17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" name="Google Shape;547;p17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8" name="Google Shape;548;p17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" name="Google Shape;549;p1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17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3.1 GLI OGGETTI E I METODI DELLA VALUTAZIONE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p17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Che cosa si sta valutando?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2" name="Google Shape;552;p17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3" name="Google Shape;553;p17"/>
          <p:cNvSpPr/>
          <p:nvPr/>
        </p:nvSpPr>
        <p:spPr>
          <a:xfrm>
            <a:off x="1298448" y="1691640"/>
            <a:ext cx="1007028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Conoscenze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17"/>
          <p:cNvSpPr/>
          <p:nvPr/>
        </p:nvSpPr>
        <p:spPr>
          <a:xfrm>
            <a:off x="1298449" y="2075688"/>
            <a:ext cx="8624484" cy="103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Contenuti tecnici, concettuali o procedurali. Test strutturati pre-post, con metriche oggettive e confrontabili </a:t>
            </a:r>
            <a:r>
              <a:rPr lang="en-US" sz="14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[Quaglino, Carrozzi, 1990]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5" name="Google Shape;555;p17"/>
          <p:cNvCxnSpPr/>
          <p:nvPr/>
        </p:nvCxnSpPr>
        <p:spPr>
          <a:xfrm>
            <a:off x="1298448" y="305714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6" name="Google Shape;556;p17"/>
          <p:cNvSpPr/>
          <p:nvPr/>
        </p:nvSpPr>
        <p:spPr>
          <a:xfrm>
            <a:off x="1298448" y="3185160"/>
            <a:ext cx="1007028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Competenze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7" name="Google Shape;557;p17"/>
          <p:cNvSpPr/>
          <p:nvPr/>
        </p:nvSpPr>
        <p:spPr>
          <a:xfrm>
            <a:off x="1298449" y="3569208"/>
            <a:ext cx="8624484" cy="103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Maturano con l'esperienza diretta e la riflessione sull'azione. La domanda: quanto si trasferiscono nel contesto lavorativo?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8" name="Google Shape;558;p17"/>
          <p:cNvCxnSpPr/>
          <p:nvPr/>
        </p:nvCxnSpPr>
        <p:spPr>
          <a:xfrm>
            <a:off x="1298448" y="455066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9" name="Google Shape;559;p17"/>
          <p:cNvSpPr/>
          <p:nvPr/>
        </p:nvSpPr>
        <p:spPr>
          <a:xfrm>
            <a:off x="1298448" y="4678680"/>
            <a:ext cx="1007028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Dimensioni psicologiche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0" name="Google Shape;560;p17"/>
          <p:cNvSpPr/>
          <p:nvPr/>
        </p:nvSpPr>
        <p:spPr>
          <a:xfrm>
            <a:off x="1298449" y="5062728"/>
            <a:ext cx="8455146" cy="103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Risorse plastiche come resilienza o autoefficacia. Trasformazioni lente, non lineari, difficili da intercettare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1" name="Google Shape;561;p17"/>
          <p:cNvPicPr preferRelativeResize="0"/>
          <p:nvPr/>
        </p:nvPicPr>
        <p:blipFill rotWithShape="1">
          <a:blip r:embed="rId3">
            <a:alphaModFix/>
          </a:blip>
          <a:srcRect l="3486" t="4248" r="66013" b="4248"/>
          <a:stretch/>
        </p:blipFill>
        <p:spPr>
          <a:xfrm>
            <a:off x="10175977" y="306858"/>
            <a:ext cx="1576805" cy="1576806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Google Shape;567;p1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568" name="Google Shape;568;p1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69" name="Google Shape;569;p18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0" name="Google Shape;570;p18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71" name="Google Shape;571;p18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2" name="Google Shape;572;p18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18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4" name="Google Shape;574;p18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18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6" name="Google Shape;576;p18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" name="Google Shape;577;p18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8" name="Google Shape;578;p18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" name="Google Shape;579;p1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0" name="Google Shape;580;p18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3.1 GLI OGGETTI E I METODI DELLA VALUTAZIONE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18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Strumenti per valutare le competenze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2" name="Google Shape;582;p18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3" name="Google Shape;583;p18"/>
          <p:cNvSpPr/>
          <p:nvPr/>
        </p:nvSpPr>
        <p:spPr>
          <a:xfrm>
            <a:off x="1298448" y="17465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4" name="Google Shape;584;p18"/>
          <p:cNvSpPr/>
          <p:nvPr/>
        </p:nvSpPr>
        <p:spPr>
          <a:xfrm>
            <a:off x="1298448" y="17465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" name="Google Shape;585;p18"/>
          <p:cNvSpPr/>
          <p:nvPr/>
        </p:nvSpPr>
        <p:spPr>
          <a:xfrm>
            <a:off x="1801368" y="1691639"/>
            <a:ext cx="9658807" cy="6949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Feedback 360°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Questionario multi-rater somministrato a responsabili, colleghi, collaboratori e, talvolta, clienti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</a:pP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6" name="Google Shape;586;p18"/>
          <p:cNvCxnSpPr/>
          <p:nvPr/>
        </p:nvCxnSpPr>
        <p:spPr>
          <a:xfrm>
            <a:off x="1298448" y="2459736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7" name="Google Shape;587;p18"/>
          <p:cNvSpPr/>
          <p:nvPr/>
        </p:nvSpPr>
        <p:spPr>
          <a:xfrm>
            <a:off x="1298448" y="26426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8" name="Google Shape;588;p18"/>
          <p:cNvSpPr/>
          <p:nvPr/>
        </p:nvSpPr>
        <p:spPr>
          <a:xfrm>
            <a:off x="1298448" y="26426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" name="Google Shape;589;p18"/>
          <p:cNvSpPr/>
          <p:nvPr/>
        </p:nvSpPr>
        <p:spPr>
          <a:xfrm>
            <a:off x="1801369" y="2587752"/>
            <a:ext cx="9758454" cy="694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Assessment Center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Prove standardizzate, individuali o di gruppo, condotte in situazioni simulate ma realistiche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0" name="Google Shape;590;p18"/>
          <p:cNvCxnSpPr/>
          <p:nvPr/>
        </p:nvCxnSpPr>
        <p:spPr>
          <a:xfrm>
            <a:off x="1298448" y="3355848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1" name="Google Shape;591;p18"/>
          <p:cNvSpPr/>
          <p:nvPr/>
        </p:nvSpPr>
        <p:spPr>
          <a:xfrm>
            <a:off x="1298448" y="353872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2" name="Google Shape;592;p18"/>
          <p:cNvSpPr/>
          <p:nvPr/>
        </p:nvSpPr>
        <p:spPr>
          <a:xfrm>
            <a:off x="1298448" y="353872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" name="Google Shape;593;p18"/>
          <p:cNvSpPr/>
          <p:nvPr/>
        </p:nvSpPr>
        <p:spPr>
          <a:xfrm>
            <a:off x="1801368" y="3483864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Assegnazione di obiettivi comportamentali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Obiettivi professionali coerenti con la formazione, per verificarne l'applicazione e il trasferimento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4" name="Google Shape;594;p18"/>
          <p:cNvCxnSpPr/>
          <p:nvPr/>
        </p:nvCxnSpPr>
        <p:spPr>
          <a:xfrm>
            <a:off x="1298448" y="4251960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5" name="Google Shape;595;p18"/>
          <p:cNvSpPr/>
          <p:nvPr/>
        </p:nvSpPr>
        <p:spPr>
          <a:xfrm>
            <a:off x="1298448" y="4434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6" name="Google Shape;596;p18"/>
          <p:cNvSpPr/>
          <p:nvPr/>
        </p:nvSpPr>
        <p:spPr>
          <a:xfrm>
            <a:off x="1298448" y="4434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7" name="Google Shape;597;p18"/>
          <p:cNvSpPr/>
          <p:nvPr/>
        </p:nvSpPr>
        <p:spPr>
          <a:xfrm>
            <a:off x="1801369" y="4379976"/>
            <a:ext cx="9567366" cy="688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Interviste pre-post con i responsabili diretti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Rilevazione dei punti di forza e delle aree di miglioramento, prima, al termine e dopo un po' di tempo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8" name="Google Shape;598;p18"/>
          <p:cNvCxnSpPr/>
          <p:nvPr/>
        </p:nvCxnSpPr>
        <p:spPr>
          <a:xfrm>
            <a:off x="1298448" y="5276087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9" name="Google Shape;599;p18"/>
          <p:cNvSpPr/>
          <p:nvPr/>
        </p:nvSpPr>
        <p:spPr>
          <a:xfrm>
            <a:off x="1298448" y="533095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0" name="Google Shape;600;p18"/>
          <p:cNvSpPr/>
          <p:nvPr/>
        </p:nvSpPr>
        <p:spPr>
          <a:xfrm>
            <a:off x="1298448" y="533095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1" name="Google Shape;601;p18"/>
          <p:cNvSpPr/>
          <p:nvPr/>
        </p:nvSpPr>
        <p:spPr>
          <a:xfrm>
            <a:off x="1801368" y="5276087"/>
            <a:ext cx="9658807" cy="768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Follow-up a distanza di mesi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Momenti di gruppo o individuali che rilevano il consolidamento delle competenze nel tempo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2" name="Google Shape;602;p18"/>
          <p:cNvPicPr preferRelativeResize="0"/>
          <p:nvPr/>
        </p:nvPicPr>
        <p:blipFill rotWithShape="1">
          <a:blip r:embed="rId3">
            <a:alphaModFix/>
          </a:blip>
          <a:srcRect l="34423" r="35076" b="2941"/>
          <a:stretch/>
        </p:blipFill>
        <p:spPr>
          <a:xfrm>
            <a:off x="10273974" y="282141"/>
            <a:ext cx="1524529" cy="1529679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p19"/>
          <p:cNvSpPr/>
          <p:nvPr/>
        </p:nvSpPr>
        <p:spPr>
          <a:xfrm>
            <a:off x="8427128" y="1289304"/>
            <a:ext cx="2850472" cy="1682496"/>
          </a:xfrm>
          <a:prstGeom prst="leftArrow">
            <a:avLst>
              <a:gd name="adj1" fmla="val 64330"/>
              <a:gd name="adj2" fmla="val 19136"/>
            </a:avLst>
          </a:prstGeom>
          <a:solidFill>
            <a:srgbClr val="E6ECE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" name="Google Shape;609;p1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10" name="Google Shape;610;p1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11" name="Google Shape;611;p19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2" name="Google Shape;612;p19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13" name="Google Shape;613;p19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4" name="Google Shape;614;p19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5" name="Google Shape;615;p19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6" name="Google Shape;616;p19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" name="Google Shape;617;p19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8" name="Google Shape;618;p19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" name="Google Shape;619;p19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0" name="Google Shape;620;p19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1" name="Google Shape;621;p1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" name="Google Shape;622;p19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3.1 GLI OGGETTI E I METODI DELLA VALUTAZIONE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19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Valutare le dimensioni psicologiche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4" name="Google Shape;624;p19"/>
          <p:cNvCxnSpPr/>
          <p:nvPr/>
        </p:nvCxnSpPr>
        <p:spPr>
          <a:xfrm>
            <a:off x="1298448" y="1347441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5" name="Google Shape;625;p19"/>
          <p:cNvSpPr/>
          <p:nvPr/>
        </p:nvSpPr>
        <p:spPr>
          <a:xfrm>
            <a:off x="1252728" y="1389888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" name="Google Shape;626;p19"/>
          <p:cNvSpPr/>
          <p:nvPr/>
        </p:nvSpPr>
        <p:spPr>
          <a:xfrm>
            <a:off x="1801369" y="1645920"/>
            <a:ext cx="6654010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che misura i partecipanti hanno potenziato le proprie risorse psicologiche a seguito del percorso formativo, e quanto riescono ad attivarle nei contesti reali di lavoro?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7" name="Google Shape;627;p19"/>
          <p:cNvCxnSpPr/>
          <p:nvPr/>
        </p:nvCxnSpPr>
        <p:spPr>
          <a:xfrm>
            <a:off x="1298448" y="30632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8" name="Google Shape;628;p19"/>
          <p:cNvSpPr/>
          <p:nvPr/>
        </p:nvSpPr>
        <p:spPr>
          <a:xfrm>
            <a:off x="1298448" y="3246120"/>
            <a:ext cx="10344607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Strumenti: questionari validati, diari riflessivi, colloqui individuali strutturati, follow-up a distanza.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9" name="Google Shape;629;p19"/>
          <p:cNvSpPr/>
          <p:nvPr/>
        </p:nvSpPr>
        <p:spPr>
          <a:xfrm>
            <a:off x="1298448" y="384048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Triangolazione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[Sitzmann, Weinhardt, 2019] 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— condizione essenziale per valutazioni rigorose: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0" name="Google Shape;630;p19"/>
          <p:cNvSpPr/>
          <p:nvPr/>
        </p:nvSpPr>
        <p:spPr>
          <a:xfrm>
            <a:off x="1298448" y="4353561"/>
            <a:ext cx="317388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Fonti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19"/>
          <p:cNvSpPr/>
          <p:nvPr/>
        </p:nvSpPr>
        <p:spPr>
          <a:xfrm>
            <a:off x="1298448" y="4672584"/>
            <a:ext cx="3173882" cy="585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Partecipanti, formatori, responsabili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2" name="Google Shape;632;p19"/>
          <p:cNvCxnSpPr/>
          <p:nvPr/>
        </p:nvCxnSpPr>
        <p:spPr>
          <a:xfrm>
            <a:off x="4609490" y="4251960"/>
            <a:ext cx="0" cy="100584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33" name="Google Shape;633;p19"/>
          <p:cNvSpPr/>
          <p:nvPr/>
        </p:nvSpPr>
        <p:spPr>
          <a:xfrm>
            <a:off x="4746650" y="4353561"/>
            <a:ext cx="317388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Strumenti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4" name="Google Shape;634;p19"/>
          <p:cNvSpPr/>
          <p:nvPr/>
        </p:nvSpPr>
        <p:spPr>
          <a:xfrm>
            <a:off x="4746650" y="4672584"/>
            <a:ext cx="3173882" cy="585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Questionari, interviste, osservazioni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5" name="Google Shape;635;p19"/>
          <p:cNvCxnSpPr/>
          <p:nvPr/>
        </p:nvCxnSpPr>
        <p:spPr>
          <a:xfrm>
            <a:off x="8057693" y="4251960"/>
            <a:ext cx="0" cy="100584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36" name="Google Shape;636;p19"/>
          <p:cNvSpPr/>
          <p:nvPr/>
        </p:nvSpPr>
        <p:spPr>
          <a:xfrm>
            <a:off x="8194853" y="4353561"/>
            <a:ext cx="317388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Livelli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" name="Google Shape;637;p19"/>
          <p:cNvSpPr/>
          <p:nvPr/>
        </p:nvSpPr>
        <p:spPr>
          <a:xfrm>
            <a:off x="8194853" y="4672584"/>
            <a:ext cx="3173882" cy="585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Individuale, gruppale, organizzativo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8" name="Google Shape;638;p19"/>
          <p:cNvSpPr/>
          <p:nvPr/>
        </p:nvSpPr>
        <p:spPr>
          <a:xfrm>
            <a:off x="9035051" y="1770017"/>
            <a:ext cx="2098740" cy="681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La domanda guida della valutazione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2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45" name="Google Shape;645;p2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46" name="Google Shape;646;p20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7" name="Google Shape;647;p20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48" name="Google Shape;648;p20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9" name="Google Shape;649;p20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0" name="Google Shape;650;p20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1" name="Google Shape;651;p20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2" name="Google Shape;652;p20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3" name="Google Shape;653;p20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4" name="Google Shape;654;p20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5" name="Google Shape;655;p20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6" name="Google Shape;656;p2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" name="Google Shape;657;p20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3.1.2 LA FORMAZIONE PSICOSOCIALE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" name="Google Shape;658;p20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Quando la valutazione si fa qualitativa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9" name="Google Shape;659;p20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60" name="Google Shape;660;p20"/>
          <p:cNvSpPr/>
          <p:nvPr/>
        </p:nvSpPr>
        <p:spPr>
          <a:xfrm>
            <a:off x="1298448" y="1572768"/>
            <a:ext cx="10344607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Tradizione psicosociologica italiana </a:t>
            </a:r>
            <a:r>
              <a:rPr lang="en-US" sz="14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[Avallone, 1989; Carli, Paniccia, 1990; Kaneklin, Olivetti Manoukian, 1990]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20"/>
          <p:cNvSpPr/>
          <p:nvPr/>
        </p:nvSpPr>
        <p:spPr>
          <a:xfrm>
            <a:off x="1298448" y="2216574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Strumenti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2" name="Google Shape;662;p20"/>
          <p:cNvSpPr/>
          <p:nvPr/>
        </p:nvSpPr>
        <p:spPr>
          <a:xfrm>
            <a:off x="1298448" y="2569464"/>
            <a:ext cx="4897984" cy="11338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Feedback in itinere, colloqui individuali, restituzioni collettive, diari, scritture riflessive, griglie osservative a bassa strutturazione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3" name="Google Shape;663;p20"/>
          <p:cNvCxnSpPr/>
          <p:nvPr/>
        </p:nvCxnSpPr>
        <p:spPr>
          <a:xfrm>
            <a:off x="6333592" y="2148840"/>
            <a:ext cx="0" cy="155448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64" name="Google Shape;664;p20"/>
          <p:cNvSpPr/>
          <p:nvPr/>
        </p:nvSpPr>
        <p:spPr>
          <a:xfrm>
            <a:off x="6470752" y="2216574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Indicatori di efficacia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5" name="Google Shape;665;p20"/>
          <p:cNvSpPr/>
          <p:nvPr/>
        </p:nvSpPr>
        <p:spPr>
          <a:xfrm>
            <a:off x="6470752" y="2569464"/>
            <a:ext cx="4733151" cy="11338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Superamento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della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diffidenza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iniziale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apertura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al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confronto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autentico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presa di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consapevolezza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analoga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all'insight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clinico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6" name="Google Shape;666;p20"/>
          <p:cNvCxnSpPr/>
          <p:nvPr/>
        </p:nvCxnSpPr>
        <p:spPr>
          <a:xfrm>
            <a:off x="1298448" y="3840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67" name="Google Shape;667;p20"/>
          <p:cNvSpPr/>
          <p:nvPr/>
        </p:nvSpPr>
        <p:spPr>
          <a:xfrm>
            <a:off x="1298448" y="4023360"/>
            <a:ext cx="10344607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logica valutativa è quella della restituzione del senso: dare forma condivisa alle trasformazioni in atto, anche quando difficilmente formalizzabili secondo parametri oggettivi.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Google Shape;673;p2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74" name="Google Shape;674;p2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75" name="Google Shape;675;p2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6" name="Google Shape;676;p21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77" name="Google Shape;677;p21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8" name="Google Shape;678;p21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9" name="Google Shape;679;p21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0" name="Google Shape;680;p21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1" name="Google Shape;681;p21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2" name="Google Shape;682;p21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3" name="Google Shape;683;p21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4" name="Google Shape;684;p21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5" name="Google Shape;685;p2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6" name="Google Shape;686;p21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3.2 GLI ATTORI COINVOLTI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7" name="Google Shape;687;p21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partecipante e il formatore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8" name="Google Shape;688;p21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89" name="Google Shape;689;p21"/>
          <p:cNvSpPr/>
          <p:nvPr/>
        </p:nvSpPr>
        <p:spPr>
          <a:xfrm>
            <a:off x="1298448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Il partecipante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0" name="Google Shape;690;p21"/>
          <p:cNvSpPr/>
          <p:nvPr/>
        </p:nvSpPr>
        <p:spPr>
          <a:xfrm>
            <a:off x="1298448" y="2112264"/>
            <a:ext cx="4897984" cy="15453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Vive la formazione come spazio di crescita </a:t>
            </a:r>
            <a:r>
              <a:rPr lang="en-US" sz="14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[Garavan, 1995]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La valutazione può però essere percepita come verifica esterna o minaccia: va progettata in modo trasparente e rispettoso, per non attivare compiacenza o distanza psicologica.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1" name="Google Shape;691;p21"/>
          <p:cNvCxnSpPr/>
          <p:nvPr/>
        </p:nvCxnSpPr>
        <p:spPr>
          <a:xfrm>
            <a:off x="6333592" y="1691640"/>
            <a:ext cx="0" cy="19659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92" name="Google Shape;692;p21"/>
          <p:cNvSpPr/>
          <p:nvPr/>
        </p:nvSpPr>
        <p:spPr>
          <a:xfrm>
            <a:off x="6470752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Il formatore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3" name="Google Shape;693;p21"/>
          <p:cNvSpPr/>
          <p:nvPr/>
        </p:nvSpPr>
        <p:spPr>
          <a:xfrm>
            <a:off x="6470752" y="2112264"/>
            <a:ext cx="4716531" cy="15453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La valutazione è occasione di riflessione critica sul proprio agire </a:t>
            </a:r>
            <a:r>
              <a:rPr lang="en-US" sz="14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[Monti, 1989]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anche se può attivare resistenze. Grazie alla posizione privilegiata in aula, osserva la dimensione sincronica e diacronica del gruppo.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94" name="Google Shape;694;p21"/>
          <p:cNvPicPr preferRelativeResize="0"/>
          <p:nvPr/>
        </p:nvPicPr>
        <p:blipFill rotWithShape="1">
          <a:blip r:embed="rId3">
            <a:alphaModFix/>
          </a:blip>
          <a:srcRect l="64631" r="5684"/>
          <a:stretch/>
        </p:blipFill>
        <p:spPr>
          <a:xfrm>
            <a:off x="10255691" y="247233"/>
            <a:ext cx="1524523" cy="1654269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0" name="Google Shape;700;p2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701" name="Google Shape;701;p2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02" name="Google Shape;702;p2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3" name="Google Shape;703;p22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04" name="Google Shape;704;p22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5" name="Google Shape;705;p22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6" name="Google Shape;706;p22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7" name="Google Shape;707;p22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8" name="Google Shape;708;p22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9" name="Google Shape;709;p22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0" name="Google Shape;710;p22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1" name="Google Shape;711;p22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2" name="Google Shape;712;p2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3" name="Google Shape;713;p22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3.2 GLI ATTORI COINVOLTI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4" name="Google Shape;714;p22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L'organizzazione committente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5" name="Google Shape;715;p22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16" name="Google Shape;716;p22"/>
          <p:cNvSpPr/>
          <p:nvPr/>
        </p:nvSpPr>
        <p:spPr>
          <a:xfrm>
            <a:off x="1298448" y="1572768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significato di “ritorno” varia secondo lo sguardo assunto </a:t>
            </a:r>
            <a:r>
              <a:rPr lang="en-US" sz="14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[Garavan, 1995]</a:t>
            </a: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7" name="Google Shape;717;p22"/>
          <p:cNvSpPr/>
          <p:nvPr/>
        </p:nvSpPr>
        <p:spPr>
          <a:xfrm>
            <a:off x="1298448" y="2057400"/>
            <a:ext cx="1007028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Top management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8" name="Google Shape;718;p22"/>
          <p:cNvSpPr/>
          <p:nvPr/>
        </p:nvSpPr>
        <p:spPr>
          <a:xfrm>
            <a:off x="1298448" y="2328558"/>
            <a:ext cx="10070287" cy="243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Esiti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complessivi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miglioramenti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economici, di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produttività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di performance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organizzativa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9" name="Google Shape;719;p22"/>
          <p:cNvCxnSpPr/>
          <p:nvPr/>
        </p:nvCxnSpPr>
        <p:spPr>
          <a:xfrm>
            <a:off x="1298448" y="274331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20" name="Google Shape;720;p22"/>
          <p:cNvSpPr/>
          <p:nvPr/>
        </p:nvSpPr>
        <p:spPr>
          <a:xfrm>
            <a:off x="1298448" y="2758440"/>
            <a:ext cx="1007028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Responsabili HR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1" name="Google Shape;721;p22"/>
          <p:cNvSpPr/>
          <p:nvPr/>
        </p:nvSpPr>
        <p:spPr>
          <a:xfrm>
            <a:off x="1298448" y="3040887"/>
            <a:ext cx="10070287" cy="243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Consolidare il ruolo della funzione come promotrice di sviluppo, in allineamento con le direzioni aziendali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2" name="Google Shape;722;p22"/>
          <p:cNvCxnSpPr/>
          <p:nvPr/>
        </p:nvCxnSpPr>
        <p:spPr>
          <a:xfrm>
            <a:off x="1298448" y="3466932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23" name="Google Shape;723;p22"/>
          <p:cNvSpPr/>
          <p:nvPr/>
        </p:nvSpPr>
        <p:spPr>
          <a:xfrm>
            <a:off x="1298448" y="3459480"/>
            <a:ext cx="1007028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Responsabili di linea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4" name="Google Shape;724;p22"/>
          <p:cNvSpPr/>
          <p:nvPr/>
        </p:nvSpPr>
        <p:spPr>
          <a:xfrm>
            <a:off x="1298448" y="3753216"/>
            <a:ext cx="10070287" cy="243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Impatto immediato della formazione sul lavoro quotidiano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5" name="Google Shape;725;p22"/>
          <p:cNvCxnSpPr/>
          <p:nvPr/>
        </p:nvCxnSpPr>
        <p:spPr>
          <a:xfrm>
            <a:off x="1298448" y="42519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26" name="Google Shape;726;p22"/>
          <p:cNvSpPr/>
          <p:nvPr/>
        </p:nvSpPr>
        <p:spPr>
          <a:xfrm>
            <a:off x="1298448" y="4434840"/>
            <a:ext cx="10344607" cy="86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Accanto alle aspettative emergono resistenze: valutare significa riconoscere i cambiamenti introdotti, con timori di instabilità rispetto a equilibri organizzativi consolidati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[Monti, 1989]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Google Shape;732;p23"/>
          <p:cNvSpPr/>
          <p:nvPr/>
        </p:nvSpPr>
        <p:spPr>
          <a:xfrm rot="10800000">
            <a:off x="1298448" y="3566161"/>
            <a:ext cx="3027566" cy="2123003"/>
          </a:xfrm>
          <a:prstGeom prst="leftArrow">
            <a:avLst>
              <a:gd name="adj1" fmla="val 64330"/>
              <a:gd name="adj2" fmla="val 23708"/>
            </a:avLst>
          </a:prstGeom>
          <a:solidFill>
            <a:srgbClr val="E6ECE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3" name="Google Shape;733;p23"/>
          <p:cNvSpPr/>
          <p:nvPr/>
        </p:nvSpPr>
        <p:spPr>
          <a:xfrm rot="10800000">
            <a:off x="4647691" y="3572371"/>
            <a:ext cx="3027566" cy="2123003"/>
          </a:xfrm>
          <a:prstGeom prst="leftArrow">
            <a:avLst>
              <a:gd name="adj1" fmla="val 64330"/>
              <a:gd name="adj2" fmla="val 23708"/>
            </a:avLst>
          </a:prstGeom>
          <a:solidFill>
            <a:srgbClr val="E6ECE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4" name="Google Shape;734;p23"/>
          <p:cNvSpPr/>
          <p:nvPr/>
        </p:nvSpPr>
        <p:spPr>
          <a:xfrm rot="10800000">
            <a:off x="7998269" y="3566160"/>
            <a:ext cx="3027566" cy="2123003"/>
          </a:xfrm>
          <a:prstGeom prst="leftArrow">
            <a:avLst>
              <a:gd name="adj1" fmla="val 64330"/>
              <a:gd name="adj2" fmla="val 23708"/>
            </a:avLst>
          </a:prstGeom>
          <a:solidFill>
            <a:srgbClr val="E6ECE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5" name="Google Shape;735;p2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736" name="Google Shape;736;p2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37" name="Google Shape;737;p2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8" name="Google Shape;738;p23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39" name="Google Shape;739;p23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0" name="Google Shape;740;p23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1" name="Google Shape;741;p23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2" name="Google Shape;742;p23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3" name="Google Shape;743;p23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4" name="Google Shape;744;p23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5" name="Google Shape;745;p23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6" name="Google Shape;746;p23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7" name="Google Shape;747;p2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20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8" name="Google Shape;748;p23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3.2 GLI ATTORI COINVOLTI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9" name="Google Shape;749;p23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L'approccio stakeholder-based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0" name="Google Shape;750;p23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51" name="Google Shape;751;p23"/>
          <p:cNvSpPr/>
          <p:nvPr/>
        </p:nvSpPr>
        <p:spPr>
          <a:xfrm>
            <a:off x="1252728" y="1435608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2" name="Google Shape;752;p23"/>
          <p:cNvSpPr/>
          <p:nvPr/>
        </p:nvSpPr>
        <p:spPr>
          <a:xfrm>
            <a:off x="1801369" y="1691640"/>
            <a:ext cx="8640854" cy="822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Coinvolgere sistematicamente gli stakeholder più rilevanti favorisce la comprensibilità, la legittimazione e l'utilizzo dei risultati valutativi </a:t>
            </a:r>
            <a:r>
              <a:rPr lang="en-US" sz="14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[Bartezzaghi et al., 2010]</a:t>
            </a:r>
            <a:endParaRPr sz="14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3" name="Google Shape;753;p23"/>
          <p:cNvCxnSpPr/>
          <p:nvPr/>
        </p:nvCxnSpPr>
        <p:spPr>
          <a:xfrm>
            <a:off x="1298448" y="28803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54" name="Google Shape;754;p23"/>
          <p:cNvSpPr/>
          <p:nvPr/>
        </p:nvSpPr>
        <p:spPr>
          <a:xfrm>
            <a:off x="1378833" y="2992904"/>
            <a:ext cx="9222796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modello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valutativo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partecipativo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in cui le diverse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prospettive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sono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ascoltate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integrate in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tutte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le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fasi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del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processo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sz="1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5" name="Google Shape;755;p23"/>
          <p:cNvSpPr/>
          <p:nvPr/>
        </p:nvSpPr>
        <p:spPr>
          <a:xfrm>
            <a:off x="1354893" y="4086581"/>
            <a:ext cx="2686530" cy="936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Definizione</a:t>
            </a:r>
            <a:endParaRPr sz="1900" b="1">
              <a:solidFill>
                <a:srgbClr val="1F6E6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delle domande valutative e degli indicatori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6" name="Google Shape;756;p23"/>
          <p:cNvSpPr/>
          <p:nvPr/>
        </p:nvSpPr>
        <p:spPr>
          <a:xfrm>
            <a:off x="4712783" y="4086582"/>
            <a:ext cx="2444238" cy="699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Interpretazione</a:t>
            </a:r>
            <a:endParaRPr sz="1900" b="1">
              <a:solidFill>
                <a:srgbClr val="1F6E6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condivisa dei risultati raccolti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7" name="Google Shape;757;p23"/>
          <p:cNvSpPr/>
          <p:nvPr/>
        </p:nvSpPr>
        <p:spPr>
          <a:xfrm>
            <a:off x="8048096" y="4086581"/>
            <a:ext cx="2563458" cy="936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Utilizzo</a:t>
            </a:r>
            <a:endParaRPr sz="1900" b="1">
              <a:solidFill>
                <a:srgbClr val="1F6E6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strategico degli esiti della valutazione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3" name="Google Shape;763;p2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764" name="Google Shape;764;p2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65" name="Google Shape;765;p2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6" name="Google Shape;766;p24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67" name="Google Shape;767;p24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8" name="Google Shape;768;p24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9" name="Google Shape;769;p24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0" name="Google Shape;770;p24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1" name="Google Shape;771;p24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2" name="Google Shape;772;p24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3" name="Google Shape;773;p24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4" name="Google Shape;774;p24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5" name="Google Shape;775;p2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6" name="Google Shape;776;p24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 CONSIDERAZIONI CONCLUSIVE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7" name="Google Shape;777;p24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Dal tecnico al ricercatore applicato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8" name="Google Shape;778;p24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9" name="Google Shape;779;p24"/>
          <p:cNvSpPr/>
          <p:nvPr/>
        </p:nvSpPr>
        <p:spPr>
          <a:xfrm>
            <a:off x="1298449" y="1600200"/>
            <a:ext cx="9979152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professionista che si occupa di valutazione non può più limitarsi alla raccolta dei dati: è chiamato ad assumere la postura del </a:t>
            </a:r>
            <a:r>
              <a:rPr lang="en-US" sz="1900" b="1" i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ricercatore applicato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0" name="Google Shape;780;p24"/>
          <p:cNvCxnSpPr/>
          <p:nvPr/>
        </p:nvCxnSpPr>
        <p:spPr>
          <a:xfrm>
            <a:off x="1298448" y="24231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81" name="Google Shape;781;p24"/>
          <p:cNvSpPr/>
          <p:nvPr/>
        </p:nvSpPr>
        <p:spPr>
          <a:xfrm>
            <a:off x="1298449" y="2606040"/>
            <a:ext cx="3431596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La sfida è duplice:</a:t>
            </a:r>
            <a:endParaRPr/>
          </a:p>
        </p:txBody>
      </p:sp>
      <p:sp>
        <p:nvSpPr>
          <p:cNvPr id="782" name="Google Shape;782;p24"/>
          <p:cNvSpPr/>
          <p:nvPr/>
        </p:nvSpPr>
        <p:spPr>
          <a:xfrm>
            <a:off x="1298448" y="301752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Competenze tecniche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3" name="Google Shape;783;p24"/>
          <p:cNvSpPr/>
          <p:nvPr/>
        </p:nvSpPr>
        <p:spPr>
          <a:xfrm>
            <a:off x="1298448" y="3438144"/>
            <a:ext cx="4751675" cy="1042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Familiarità con strumenti psicometrici, modelli statistici avanzati e tecniche miste di rilevazione e analisi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4" name="Google Shape;784;p24"/>
          <p:cNvCxnSpPr/>
          <p:nvPr/>
        </p:nvCxnSpPr>
        <p:spPr>
          <a:xfrm>
            <a:off x="6333592" y="3017520"/>
            <a:ext cx="0" cy="146304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85" name="Google Shape;785;p24"/>
          <p:cNvSpPr/>
          <p:nvPr/>
        </p:nvSpPr>
        <p:spPr>
          <a:xfrm>
            <a:off x="6470752" y="301752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Cultura organizzativa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6" name="Google Shape;786;p24"/>
          <p:cNvSpPr/>
          <p:nvPr/>
        </p:nvSpPr>
        <p:spPr>
          <a:xfrm>
            <a:off x="6470752" y="3438144"/>
            <a:ext cx="4897984" cy="1042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Costruire un contesto che riconosca il valore trasformativo della valutazione, non solo come obbligo amministrativo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7" name="Google Shape;787;p24"/>
          <p:cNvCxnSpPr/>
          <p:nvPr/>
        </p:nvCxnSpPr>
        <p:spPr>
          <a:xfrm>
            <a:off x="1298448" y="46634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88" name="Google Shape;788;p24"/>
          <p:cNvSpPr/>
          <p:nvPr/>
        </p:nvSpPr>
        <p:spPr>
          <a:xfrm>
            <a:off x="1318545" y="4846320"/>
            <a:ext cx="9905464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Resta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solido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il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contenitore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concettuale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offerto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dai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modelli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ma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aperto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variabile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il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contenuto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costruire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un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impianto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valutativo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coerente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resta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un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compito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del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professionista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Google Shape;794;p2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795" name="Google Shape;795;p2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96" name="Google Shape;796;p25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10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97" name="Google Shape;797;p25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98" name="Google Shape;798;p25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9" name="Google Shape;799;p25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0" name="Google Shape;800;p25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1" name="Google Shape;801;p25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2" name="Google Shape;802;p25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3" name="Google Shape;803;p25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4" name="Google Shape;804;p25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5" name="Google Shape;805;p25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6" name="Google Shape;806;p2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7" name="Google Shape;807;p25"/>
          <p:cNvSpPr/>
          <p:nvPr/>
        </p:nvSpPr>
        <p:spPr>
          <a:xfrm>
            <a:off x="1691774" y="1683821"/>
            <a:ext cx="5000574" cy="4658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Perché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secondo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autori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la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valutazione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resta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spesso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una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pratica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trascurata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nonostante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la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crescita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degli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investimenti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le due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grandi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prospettive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complementari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valutazione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secondo Alvarez et al. (2004) e Holton (1996, 2005)?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quattro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livelli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del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modello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Kirkpatrick 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critiche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state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mosse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modo Hamblin, Kaufman e Keller, e Phillips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hanno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esteso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il quarto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livello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Kirkpatrick?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le quattro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fasi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del CIPP model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Stufflebeam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come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integrano</a:t>
            </a: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nel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modello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Dessinger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Moseley?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08" name="Google Shape;808;p25"/>
          <p:cNvSpPr/>
          <p:nvPr/>
        </p:nvSpPr>
        <p:spPr>
          <a:xfrm>
            <a:off x="2479489" y="559912"/>
            <a:ext cx="6462261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Punti rilevanti su cui focalizzare lo studio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09" name="Google Shape;809;p25"/>
          <p:cNvCxnSpPr/>
          <p:nvPr/>
        </p:nvCxnSpPr>
        <p:spPr>
          <a:xfrm>
            <a:off x="1111170" y="1074117"/>
            <a:ext cx="10531885" cy="1667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810" name="Google Shape;810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4413" y="280406"/>
            <a:ext cx="1090817" cy="1090817"/>
          </a:xfrm>
          <a:prstGeom prst="ellipse">
            <a:avLst/>
          </a:prstGeom>
          <a:noFill/>
          <a:ln>
            <a:noFill/>
          </a:ln>
        </p:spPr>
      </p:pic>
      <p:sp>
        <p:nvSpPr>
          <p:cNvPr id="811" name="Google Shape;811;p25"/>
          <p:cNvSpPr/>
          <p:nvPr/>
        </p:nvSpPr>
        <p:spPr>
          <a:xfrm>
            <a:off x="6811190" y="1667418"/>
            <a:ext cx="5000572" cy="4732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cos'è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la meta-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valutazione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quale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funzione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svolge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nel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processo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valutativo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cinque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livelli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del SOAP-M Model e in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senso non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seguono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una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logica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sequenziale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modo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cambiano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oggetti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metodi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valutazione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a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seconda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valutino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conoscenze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competenze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dimensioni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psicologiche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aspettative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resistenze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caratterizzano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rispettivamente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il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partecipante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il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formatore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l'organizzazione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committente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valutazione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significa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assumere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per il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professionista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la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postura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del “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ricercatore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applicato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”?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2286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dirty="0">
              <a:solidFill>
                <a:schemeClr val="dk1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2334</Words>
  <Application>Microsoft Macintosh PowerPoint</Application>
  <PresentationFormat>Widescreen</PresentationFormat>
  <Paragraphs>380</Paragraphs>
  <Slides>23</Slides>
  <Notes>23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Courier New</vt:lpstr>
      <vt:lpstr>Noto Sans Symbols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PptxGenJS</dc:creator>
  <cp:lastModifiedBy>Chiara Savarese</cp:lastModifiedBy>
  <cp:revision>4</cp:revision>
  <dcterms:created xsi:type="dcterms:W3CDTF">2026-08-03T13:22:49Z</dcterms:created>
  <dcterms:modified xsi:type="dcterms:W3CDTF">2026-09-14T15:04:24Z</dcterms:modified>
</cp:coreProperties>
</file>