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</p:sldIdLst>
  <p:sldSz cx="12192000" cy="6858000"/>
  <p:notesSz cx="6858000" cy="12192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pos="30" userDrawn="1">
          <p15:clr>
            <a:srgbClr val="A4A3A4"/>
          </p15:clr>
        </p15:guide>
        <p15:guide id="2" orient="horz" pos="4292" userDrawn="1">
          <p15:clr>
            <a:srgbClr val="A4A3A4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32" roundtripDataSignature="AMtx7mgN6aVR8Z6JBSRw5INaLH7qOxae1w==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hiara Ghislieri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FF1"/>
    <a:srgbClr val="E6F0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A81F8B03-F811-476D-B148-56AF75BE0E54}">
  <a:tblStyle styleId="{A81F8B03-F811-476D-B148-56AF75BE0E5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70"/>
    <p:restoredTop sz="94674"/>
  </p:normalViewPr>
  <p:slideViewPr>
    <p:cSldViewPr snapToGrid="0">
      <p:cViewPr varScale="1">
        <p:scale>
          <a:sx n="124" d="100"/>
          <a:sy n="124" d="100"/>
        </p:scale>
        <p:origin x="552" y="168"/>
      </p:cViewPr>
      <p:guideLst>
        <p:guide pos="30"/>
        <p:guide orient="horz" pos="429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customschemas.google.com/relationships/presentationmetadata" Target="meta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35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26-08-18T18:46:09.509" idx="1">
    <p:pos x="3543" y="94"/>
    <p:text>non ho capito...</p:text>
    <p:extLst>
      <p:ext uri="{C676402C-5697-4E1C-873F-D02D1690AC5C}">
        <p15:threadingInfo xmlns:p15="http://schemas.microsoft.com/office/powerpoint/2012/main" timeZoneBias="0"/>
      </p:ext>
      <p:ext uri="http://customooxmlschemas.google.com/">
  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commentPostId="AAACCK7kxw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914400"/>
            <a:ext cx="4572225" cy="4572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" name="Google Shape;9;p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10;p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5" name="Google Shape;35;p2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" name="Google Shape;36;p2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82" name="Google Shape;82;p3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" name="Google Shape;83;p3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16" name="Google Shape;116;p4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p4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44" name="Google Shape;144;p5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5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98" name="Google Shape;198;p6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p6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38" name="Google Shape;238;p7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" name="Google Shape;239;p7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71" name="Google Shape;271;p8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2" name="Google Shape;272;p8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3" name="Google Shape;293;p9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4" name="Google Shape;294;p9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9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20" name="Google Shape;320;p10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" name="Google Shape;321;p10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51" name="Google Shape;351;p1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2" name="Google Shape;352;p1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11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23" name="Google Shape;423;p13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4" name="Google Shape;424;p13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12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66" name="Google Shape;466;p14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7" name="Google Shape;467;p14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13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Google Shape;487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88" name="Google Shape;488;p15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9" name="Google Shape;489;p15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14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" name="Google Shape;512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13" name="Google Shape;513;p16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4" name="Google Shape;514;p16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15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" name="Google Shape;559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60" name="Google Shape;560;p17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1" name="Google Shape;561;p17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16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" name="Google Shape;595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96" name="Google Shape;596;p18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7" name="Google Shape;597;p18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17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3" name="Google Shape;683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84" name="Google Shape;684;p19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5" name="Google Shape;685;p19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18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3" name="Google Shape;713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714" name="Google Shape;714;p20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5" name="Google Shape;715;p20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19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2" name="Google Shape;742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743" name="Google Shape;743;p2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4" name="Google Shape;744;p2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20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1" name="Google Shape;771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772" name="Google Shape;772;p22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3" name="Google Shape;773;p22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21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" name="Google Shape;808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809" name="Google Shape;809;p23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0" name="Google Shape;810;p23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22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0" name="Google Shape;840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841" name="Google Shape;841;p24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2" name="Google Shape;842;p24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23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FAULT">
  <p:cSld name="DEFAULT">
    <p:bg>
      <p:bgPr>
        <a:solidFill>
          <a:schemeClr val="lt1"/>
        </a:solidFill>
        <a:effectLst/>
      </p:bgPr>
    </p:bg>
    <p:spTree>
      <p:nvGrpSpPr>
        <p:cNvPr id="1" name="Shape 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comments" Target="../comments/commen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cxnSp>
        <p:nvCxnSpPr>
          <p:cNvPr id="13" name="Google Shape;13;p1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4" name="Google Shape;14;p1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b="0" i="0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</a:t>
            </a:r>
            <a:endParaRPr sz="11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5" name="Google Shape;15;p1"/>
          <p:cNvCxnSpPr/>
          <p:nvPr/>
        </p:nvCxnSpPr>
        <p:spPr>
          <a:xfrm>
            <a:off x="457200" y="233172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6" name="Google Shape;16;p1"/>
          <p:cNvSpPr/>
          <p:nvPr/>
        </p:nvSpPr>
        <p:spPr>
          <a:xfrm>
            <a:off x="283464" y="215798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" name="Google Shape;17;p1"/>
          <p:cNvSpPr/>
          <p:nvPr/>
        </p:nvSpPr>
        <p:spPr>
          <a:xfrm>
            <a:off x="283464" y="215798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" name="Google Shape;18;p1"/>
          <p:cNvSpPr/>
          <p:nvPr/>
        </p:nvSpPr>
        <p:spPr>
          <a:xfrm>
            <a:off x="283464" y="272491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9" name="Google Shape;19;p1"/>
          <p:cNvSpPr/>
          <p:nvPr/>
        </p:nvSpPr>
        <p:spPr>
          <a:xfrm>
            <a:off x="283464" y="272491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20;p1"/>
          <p:cNvSpPr/>
          <p:nvPr/>
        </p:nvSpPr>
        <p:spPr>
          <a:xfrm>
            <a:off x="283464" y="329184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" name="Google Shape;21;p1"/>
          <p:cNvSpPr/>
          <p:nvPr/>
        </p:nvSpPr>
        <p:spPr>
          <a:xfrm>
            <a:off x="283464" y="329184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" name="Google Shape;22;p1"/>
          <p:cNvSpPr/>
          <p:nvPr/>
        </p:nvSpPr>
        <p:spPr>
          <a:xfrm>
            <a:off x="283464" y="385876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3" name="Google Shape;23;p1"/>
          <p:cNvSpPr/>
          <p:nvPr/>
        </p:nvSpPr>
        <p:spPr>
          <a:xfrm>
            <a:off x="283464" y="385876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Google Shape;24;p1"/>
          <p:cNvSpPr/>
          <p:nvPr/>
        </p:nvSpPr>
        <p:spPr>
          <a:xfrm>
            <a:off x="283464" y="442569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5" name="Google Shape;25;p1"/>
          <p:cNvSpPr/>
          <p:nvPr/>
        </p:nvSpPr>
        <p:spPr>
          <a:xfrm>
            <a:off x="283464" y="442569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" name="Google Shape;26;p1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" name="Google Shape;27;p1"/>
          <p:cNvSpPr/>
          <p:nvPr/>
        </p:nvSpPr>
        <p:spPr>
          <a:xfrm>
            <a:off x="1298448" y="1417320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1" i="0" u="none" strike="noStrike" cap="none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PSICOLOGIA DELLA FORMAZIONE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" name="Google Shape;28;p1"/>
          <p:cNvSpPr/>
          <p:nvPr/>
        </p:nvSpPr>
        <p:spPr>
          <a:xfrm>
            <a:off x="1298448" y="1874520"/>
            <a:ext cx="10344607" cy="18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4000"/>
              <a:buFont typeface="Calibri"/>
              <a:buNone/>
            </a:pPr>
            <a:r>
              <a:rPr lang="en-US" sz="4000" b="1" i="0" u="none" strike="noStrike" cap="none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Organizzazioni</a:t>
            </a:r>
            <a:r>
              <a:rPr lang="en-US" sz="40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, apprendimento</a:t>
            </a:r>
            <a:endParaRPr sz="4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4000"/>
              <a:buFont typeface="Calibri"/>
              <a:buNone/>
            </a:pPr>
            <a:r>
              <a:rPr lang="en-US" sz="4000" b="1" i="0" u="none" strike="noStrike" cap="none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e formazione</a:t>
            </a:r>
            <a:endParaRPr sz="4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9" name="Google Shape;29;p1"/>
          <p:cNvCxnSpPr/>
          <p:nvPr/>
        </p:nvCxnSpPr>
        <p:spPr>
          <a:xfrm>
            <a:off x="1298448" y="3840480"/>
            <a:ext cx="1005840" cy="0"/>
          </a:xfrm>
          <a:prstGeom prst="straightConnector1">
            <a:avLst/>
          </a:prstGeom>
          <a:noFill/>
          <a:ln w="25400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0" name="Google Shape;30;p1"/>
          <p:cNvSpPr/>
          <p:nvPr/>
        </p:nvSpPr>
        <p:spPr>
          <a:xfrm>
            <a:off x="1298448" y="4023360"/>
            <a:ext cx="1034460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200"/>
              <a:buFont typeface="Calibri"/>
              <a:buNone/>
            </a:pPr>
            <a:r>
              <a:rPr lang="en-US" sz="2200" b="1" i="0" u="none" strike="noStrike" cap="none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Capitolo 1</a:t>
            </a:r>
            <a:endParaRPr sz="2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" name="Google Shape;31;p1"/>
          <p:cNvSpPr/>
          <p:nvPr/>
        </p:nvSpPr>
        <p:spPr>
          <a:xfrm>
            <a:off x="1298448" y="4434840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900"/>
              <a:buFont typeface="Calibri"/>
              <a:buNone/>
            </a:pPr>
            <a:r>
              <a:rPr lang="en-US" sz="1900" b="0" i="1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Maria Luisa Farnese</a:t>
            </a:r>
            <a:endParaRPr sz="19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32;p1"/>
          <p:cNvSpPr/>
          <p:nvPr/>
        </p:nvSpPr>
        <p:spPr>
          <a:xfrm>
            <a:off x="1298448" y="6326715"/>
            <a:ext cx="1034460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Farnese &amp; Ghislieri (2026). </a:t>
            </a:r>
            <a:r>
              <a:rPr lang="en-US" sz="1200" b="0" i="1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Psicologia della formazione. Dall'apprendimento delle persone allo sviluppo organizzativo</a:t>
            </a:r>
            <a:r>
              <a:rPr lang="en-US" sz="1200" b="0" i="0" u="none" strike="noStrike" cap="none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. Milano: Cortina.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2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39" name="Google Shape;39;p2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0" name="Google Shape;40;p2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1" name="Google Shape;41;p2"/>
          <p:cNvCxnSpPr/>
          <p:nvPr/>
        </p:nvCxnSpPr>
        <p:spPr>
          <a:xfrm>
            <a:off x="457200" y="233172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2" name="Google Shape;42;p2"/>
          <p:cNvSpPr/>
          <p:nvPr/>
        </p:nvSpPr>
        <p:spPr>
          <a:xfrm>
            <a:off x="283464" y="215798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" name="Google Shape;43;p2"/>
          <p:cNvSpPr/>
          <p:nvPr/>
        </p:nvSpPr>
        <p:spPr>
          <a:xfrm>
            <a:off x="283464" y="215798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" name="Google Shape;44;p2"/>
          <p:cNvSpPr/>
          <p:nvPr/>
        </p:nvSpPr>
        <p:spPr>
          <a:xfrm>
            <a:off x="283464" y="272491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" name="Google Shape;45;p2"/>
          <p:cNvSpPr/>
          <p:nvPr/>
        </p:nvSpPr>
        <p:spPr>
          <a:xfrm>
            <a:off x="283464" y="272491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" name="Google Shape;46;p2"/>
          <p:cNvSpPr/>
          <p:nvPr/>
        </p:nvSpPr>
        <p:spPr>
          <a:xfrm>
            <a:off x="283464" y="329184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" name="Google Shape;47;p2"/>
          <p:cNvSpPr/>
          <p:nvPr/>
        </p:nvSpPr>
        <p:spPr>
          <a:xfrm>
            <a:off x="283464" y="329184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" name="Google Shape;48;p2"/>
          <p:cNvSpPr/>
          <p:nvPr/>
        </p:nvSpPr>
        <p:spPr>
          <a:xfrm>
            <a:off x="283464" y="385876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p2"/>
          <p:cNvSpPr/>
          <p:nvPr/>
        </p:nvSpPr>
        <p:spPr>
          <a:xfrm>
            <a:off x="283464" y="385876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" name="Google Shape;50;p2"/>
          <p:cNvSpPr/>
          <p:nvPr/>
        </p:nvSpPr>
        <p:spPr>
          <a:xfrm>
            <a:off x="283464" y="442569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" name="Google Shape;51;p2"/>
          <p:cNvSpPr/>
          <p:nvPr/>
        </p:nvSpPr>
        <p:spPr>
          <a:xfrm>
            <a:off x="283464" y="442569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" name="Google Shape;52;p2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" name="Google Shape;53;p2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STRUTTURA DEL CAPITOLO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" name="Google Shape;54;p2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Indice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5" name="Google Shape;55;p2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6" name="Google Shape;56;p2"/>
          <p:cNvSpPr/>
          <p:nvPr/>
        </p:nvSpPr>
        <p:spPr>
          <a:xfrm>
            <a:off x="1298448" y="174650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" name="Google Shape;57;p2"/>
          <p:cNvSpPr/>
          <p:nvPr/>
        </p:nvSpPr>
        <p:spPr>
          <a:xfrm>
            <a:off x="1298448" y="174650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" name="Google Shape;58;p2"/>
          <p:cNvSpPr/>
          <p:nvPr/>
        </p:nvSpPr>
        <p:spPr>
          <a:xfrm>
            <a:off x="1801368" y="1691640"/>
            <a:ext cx="965880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Formazione: apprendere per cambiare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" name="Google Shape;59;p2"/>
          <p:cNvSpPr/>
          <p:nvPr/>
        </p:nvSpPr>
        <p:spPr>
          <a:xfrm>
            <a:off x="1801368" y="2006238"/>
            <a:ext cx="9658807" cy="438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Definizione, andragogia, funzione trasformativa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0" name="Google Shape;60;p2"/>
          <p:cNvCxnSpPr/>
          <p:nvPr/>
        </p:nvCxnSpPr>
        <p:spPr>
          <a:xfrm>
            <a:off x="1298448" y="2459736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1" name="Google Shape;61;p2"/>
          <p:cNvSpPr/>
          <p:nvPr/>
        </p:nvSpPr>
        <p:spPr>
          <a:xfrm>
            <a:off x="1298448" y="264261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" name="Google Shape;62;p2"/>
          <p:cNvSpPr/>
          <p:nvPr/>
        </p:nvSpPr>
        <p:spPr>
          <a:xfrm>
            <a:off x="1298448" y="264261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" name="Google Shape;63;p2"/>
          <p:cNvSpPr/>
          <p:nvPr/>
        </p:nvSpPr>
        <p:spPr>
          <a:xfrm>
            <a:off x="1801368" y="2587752"/>
            <a:ext cx="965880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Creare valore apprendendo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" name="Google Shape;64;p2"/>
          <p:cNvSpPr/>
          <p:nvPr/>
        </p:nvSpPr>
        <p:spPr>
          <a:xfrm>
            <a:off x="1801368" y="2890775"/>
            <a:ext cx="9658807" cy="438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Learning organizations, single- e double-loop learning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5" name="Google Shape;65;p2"/>
          <p:cNvCxnSpPr/>
          <p:nvPr/>
        </p:nvCxnSpPr>
        <p:spPr>
          <a:xfrm>
            <a:off x="1298448" y="3355848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6" name="Google Shape;66;p2"/>
          <p:cNvSpPr/>
          <p:nvPr/>
        </p:nvSpPr>
        <p:spPr>
          <a:xfrm>
            <a:off x="1298448" y="353872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67;p2"/>
          <p:cNvSpPr/>
          <p:nvPr/>
        </p:nvSpPr>
        <p:spPr>
          <a:xfrm>
            <a:off x="1298448" y="353872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" name="Google Shape;68;p2"/>
          <p:cNvSpPr/>
          <p:nvPr/>
        </p:nvSpPr>
        <p:spPr>
          <a:xfrm>
            <a:off x="1801368" y="3483864"/>
            <a:ext cx="965880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Diventare una learning organization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" name="Google Shape;69;p2"/>
          <p:cNvSpPr/>
          <p:nvPr/>
        </p:nvSpPr>
        <p:spPr>
          <a:xfrm>
            <a:off x="1801368" y="3798462"/>
            <a:ext cx="9658807" cy="438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Formazione, knowledge management, apprendimento informale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0" name="Google Shape;70;p2"/>
          <p:cNvCxnSpPr/>
          <p:nvPr/>
        </p:nvCxnSpPr>
        <p:spPr>
          <a:xfrm>
            <a:off x="1298448" y="4251960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1" name="Google Shape;71;p2"/>
          <p:cNvSpPr/>
          <p:nvPr/>
        </p:nvSpPr>
        <p:spPr>
          <a:xfrm>
            <a:off x="1298448" y="443484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" name="Google Shape;72;p2"/>
          <p:cNvSpPr/>
          <p:nvPr/>
        </p:nvSpPr>
        <p:spPr>
          <a:xfrm>
            <a:off x="1298448" y="443484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" name="Google Shape;73;p2"/>
          <p:cNvSpPr/>
          <p:nvPr/>
        </p:nvSpPr>
        <p:spPr>
          <a:xfrm>
            <a:off x="1801368" y="4379976"/>
            <a:ext cx="965880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spirale della conoscenza: il modello SECI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" name="Google Shape;74;p2"/>
          <p:cNvSpPr/>
          <p:nvPr/>
        </p:nvSpPr>
        <p:spPr>
          <a:xfrm>
            <a:off x="1801368" y="4682999"/>
            <a:ext cx="9658807" cy="438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Conoscenza tacita ed esplicita, i quattro processi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5" name="Google Shape;75;p2"/>
          <p:cNvCxnSpPr/>
          <p:nvPr/>
        </p:nvCxnSpPr>
        <p:spPr>
          <a:xfrm>
            <a:off x="1298448" y="5148072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6" name="Google Shape;76;p2"/>
          <p:cNvSpPr/>
          <p:nvPr/>
        </p:nvSpPr>
        <p:spPr>
          <a:xfrm>
            <a:off x="1298448" y="533095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5C7A5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" name="Google Shape;77;p2"/>
          <p:cNvSpPr/>
          <p:nvPr/>
        </p:nvSpPr>
        <p:spPr>
          <a:xfrm>
            <a:off x="1298448" y="533095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" name="Google Shape;78;p2"/>
          <p:cNvSpPr/>
          <p:nvPr/>
        </p:nvSpPr>
        <p:spPr>
          <a:xfrm>
            <a:off x="1801368" y="5276088"/>
            <a:ext cx="965880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Elementi di complessità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" name="Google Shape;79;p2"/>
          <p:cNvSpPr/>
          <p:nvPr/>
        </p:nvSpPr>
        <p:spPr>
          <a:xfrm>
            <a:off x="1801368" y="5590686"/>
            <a:ext cx="9658807" cy="438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Disapprendimento, condivisione delle conoscenze, livelli di apprendimento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3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cxnSp>
        <p:nvCxnSpPr>
          <p:cNvPr id="86" name="Google Shape;86;p3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7" name="Google Shape;87;p3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</a:t>
            </a:r>
            <a:endParaRPr sz="11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8" name="Google Shape;88;p3"/>
          <p:cNvCxnSpPr/>
          <p:nvPr/>
        </p:nvCxnSpPr>
        <p:spPr>
          <a:xfrm>
            <a:off x="457200" y="233172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9" name="Google Shape;89;p3"/>
          <p:cNvSpPr/>
          <p:nvPr/>
        </p:nvSpPr>
        <p:spPr>
          <a:xfrm>
            <a:off x="283464" y="215798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90" name="Google Shape;90;p3"/>
          <p:cNvSpPr/>
          <p:nvPr/>
        </p:nvSpPr>
        <p:spPr>
          <a:xfrm>
            <a:off x="283464" y="215798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3"/>
          <p:cNvSpPr/>
          <p:nvPr/>
        </p:nvSpPr>
        <p:spPr>
          <a:xfrm>
            <a:off x="283464" y="272491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92" name="Google Shape;92;p3"/>
          <p:cNvSpPr/>
          <p:nvPr/>
        </p:nvSpPr>
        <p:spPr>
          <a:xfrm>
            <a:off x="283464" y="272491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3"/>
          <p:cNvSpPr/>
          <p:nvPr/>
        </p:nvSpPr>
        <p:spPr>
          <a:xfrm>
            <a:off x="283464" y="329184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94" name="Google Shape;94;p3"/>
          <p:cNvSpPr/>
          <p:nvPr/>
        </p:nvSpPr>
        <p:spPr>
          <a:xfrm>
            <a:off x="283464" y="329184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3"/>
          <p:cNvSpPr/>
          <p:nvPr/>
        </p:nvSpPr>
        <p:spPr>
          <a:xfrm>
            <a:off x="283464" y="385876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96" name="Google Shape;96;p3"/>
          <p:cNvSpPr/>
          <p:nvPr/>
        </p:nvSpPr>
        <p:spPr>
          <a:xfrm>
            <a:off x="283464" y="385876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3"/>
          <p:cNvSpPr/>
          <p:nvPr/>
        </p:nvSpPr>
        <p:spPr>
          <a:xfrm>
            <a:off x="283464" y="442569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98" name="Google Shape;98;p3"/>
          <p:cNvSpPr/>
          <p:nvPr/>
        </p:nvSpPr>
        <p:spPr>
          <a:xfrm>
            <a:off x="283464" y="442569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3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3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 FORMAZIONE: APPRENDERE PER CAMBIARE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3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Cos'è la formazione</a:t>
            </a:r>
            <a:endParaRPr sz="2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02" name="Google Shape;102;p3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03" name="Google Shape;103;p3"/>
          <p:cNvSpPr/>
          <p:nvPr/>
        </p:nvSpPr>
        <p:spPr>
          <a:xfrm>
            <a:off x="1408145" y="1495288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6000"/>
              <a:buFont typeface="Calibri"/>
              <a:buNone/>
            </a:pPr>
            <a:r>
              <a:rPr lang="en-US" sz="60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endParaRPr sz="6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3"/>
          <p:cNvSpPr/>
          <p:nvPr/>
        </p:nvSpPr>
        <p:spPr>
          <a:xfrm>
            <a:off x="1868191" y="1655306"/>
            <a:ext cx="8930800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Attività educative extra o post-formali, situate in contesti d'azione strettamente connessi al mondo del lavoro e delle organizzazioni. </a:t>
            </a:r>
            <a:r>
              <a:rPr lang="en-US" sz="1400" dirty="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[Lipari, 2002, p. 10]</a:t>
            </a:r>
            <a:endParaRPr dirty="0"/>
          </a:p>
        </p:txBody>
      </p:sp>
      <p:cxnSp>
        <p:nvCxnSpPr>
          <p:cNvPr id="105" name="Google Shape;105;p3"/>
          <p:cNvCxnSpPr/>
          <p:nvPr/>
        </p:nvCxnSpPr>
        <p:spPr>
          <a:xfrm>
            <a:off x="1298448" y="306324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06" name="Google Shape;106;p3"/>
          <p:cNvSpPr/>
          <p:nvPr/>
        </p:nvSpPr>
        <p:spPr>
          <a:xfrm>
            <a:off x="1298448" y="3246120"/>
            <a:ext cx="3173882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900"/>
              <a:buFont typeface="Calibri"/>
              <a:buNone/>
            </a:pPr>
            <a:r>
              <a:rPr lang="en-US" sz="19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Destinatari</a:t>
            </a:r>
            <a:endParaRPr sz="1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3"/>
          <p:cNvSpPr/>
          <p:nvPr/>
        </p:nvSpPr>
        <p:spPr>
          <a:xfrm>
            <a:off x="1298448" y="3666744"/>
            <a:ext cx="3173882" cy="10424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Si rivolge ad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adulti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già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impegnati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nella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(o da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avviare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alla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) vita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professionale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08" name="Google Shape;108;p3"/>
          <p:cNvCxnSpPr/>
          <p:nvPr/>
        </p:nvCxnSpPr>
        <p:spPr>
          <a:xfrm>
            <a:off x="4609490" y="3246120"/>
            <a:ext cx="0" cy="146304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09" name="Google Shape;109;p3"/>
          <p:cNvSpPr/>
          <p:nvPr/>
        </p:nvSpPr>
        <p:spPr>
          <a:xfrm>
            <a:off x="4746650" y="3246120"/>
            <a:ext cx="3173882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Referente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3"/>
          <p:cNvSpPr/>
          <p:nvPr/>
        </p:nvSpPr>
        <p:spPr>
          <a:xfrm>
            <a:off x="4746650" y="3666744"/>
            <a:ext cx="3173882" cy="10424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Ha come riferimento diretto o indiretto il mondo del lavoro e delle organizzazioni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11" name="Google Shape;111;p3"/>
          <p:cNvCxnSpPr/>
          <p:nvPr/>
        </p:nvCxnSpPr>
        <p:spPr>
          <a:xfrm>
            <a:off x="8057693" y="3246120"/>
            <a:ext cx="0" cy="146304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12" name="Google Shape;112;p3"/>
          <p:cNvSpPr/>
          <p:nvPr/>
        </p:nvSpPr>
        <p:spPr>
          <a:xfrm>
            <a:off x="8194853" y="3246120"/>
            <a:ext cx="3173882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Finalità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3"/>
          <p:cNvSpPr/>
          <p:nvPr/>
        </p:nvSpPr>
        <p:spPr>
          <a:xfrm>
            <a:off x="8194853" y="3666744"/>
            <a:ext cx="3173882" cy="10424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Persegue obiettivi di apprendimento cognitivi, esperienziali e relazionali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4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20" name="Google Shape;120;p4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21" name="Google Shape;121;p4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22" name="Google Shape;122;p4"/>
          <p:cNvCxnSpPr/>
          <p:nvPr/>
        </p:nvCxnSpPr>
        <p:spPr>
          <a:xfrm>
            <a:off x="457200" y="233172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23" name="Google Shape;123;p4"/>
          <p:cNvSpPr/>
          <p:nvPr/>
        </p:nvSpPr>
        <p:spPr>
          <a:xfrm>
            <a:off x="283464" y="215798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p4"/>
          <p:cNvSpPr/>
          <p:nvPr/>
        </p:nvSpPr>
        <p:spPr>
          <a:xfrm>
            <a:off x="283464" y="215798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4"/>
          <p:cNvSpPr/>
          <p:nvPr/>
        </p:nvSpPr>
        <p:spPr>
          <a:xfrm>
            <a:off x="283464" y="272491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4"/>
          <p:cNvSpPr/>
          <p:nvPr/>
        </p:nvSpPr>
        <p:spPr>
          <a:xfrm>
            <a:off x="283464" y="272491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4"/>
          <p:cNvSpPr/>
          <p:nvPr/>
        </p:nvSpPr>
        <p:spPr>
          <a:xfrm>
            <a:off x="283464" y="329184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4"/>
          <p:cNvSpPr/>
          <p:nvPr/>
        </p:nvSpPr>
        <p:spPr>
          <a:xfrm>
            <a:off x="283464" y="329184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4"/>
          <p:cNvSpPr/>
          <p:nvPr/>
        </p:nvSpPr>
        <p:spPr>
          <a:xfrm>
            <a:off x="283464" y="385876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" name="Google Shape;130;p4"/>
          <p:cNvSpPr/>
          <p:nvPr/>
        </p:nvSpPr>
        <p:spPr>
          <a:xfrm>
            <a:off x="283464" y="385876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4"/>
          <p:cNvSpPr/>
          <p:nvPr/>
        </p:nvSpPr>
        <p:spPr>
          <a:xfrm>
            <a:off x="283464" y="442569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" name="Google Shape;132;p4"/>
          <p:cNvSpPr/>
          <p:nvPr/>
        </p:nvSpPr>
        <p:spPr>
          <a:xfrm>
            <a:off x="283464" y="442569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4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4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BOX 1 · APPROFONDIMENTO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4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L'andragogia di Malcolm Knowles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36" name="Google Shape;136;p4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37" name="Google Shape;137;p4"/>
          <p:cNvSpPr/>
          <p:nvPr/>
        </p:nvSpPr>
        <p:spPr>
          <a:xfrm>
            <a:off x="1298448" y="1510203"/>
            <a:ext cx="9014595" cy="9052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</a:t>
            </a:r>
            <a:r>
              <a:rPr lang="en-US" sz="190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specificità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della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formazione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degli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adulti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è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concettualizzata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da Knowles [1973] </a:t>
            </a:r>
            <a:r>
              <a:rPr lang="en-US" sz="190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attraverso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il </a:t>
            </a:r>
            <a:r>
              <a:rPr lang="en-US" sz="190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costrutto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90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andragogia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– </a:t>
            </a:r>
            <a:r>
              <a:rPr lang="en-US" sz="190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l'apprendimento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degli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adulti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– </a:t>
            </a:r>
            <a:r>
              <a:rPr lang="en-US" sz="190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distinguendolo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dal </a:t>
            </a:r>
            <a:r>
              <a:rPr lang="en-US" sz="190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paradigma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pedagogico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tradizionale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138" name="Google Shape;138;p4"/>
          <p:cNvGraphicFramePr/>
          <p:nvPr>
            <p:extLst>
              <p:ext uri="{D42A27DB-BD31-4B8C-83A1-F6EECF244321}">
                <p14:modId xmlns:p14="http://schemas.microsoft.com/office/powerpoint/2010/main" val="858309114"/>
              </p:ext>
            </p:extLst>
          </p:nvPr>
        </p:nvGraphicFramePr>
        <p:xfrm>
          <a:off x="1371599" y="2764497"/>
          <a:ext cx="9190300" cy="3154675"/>
        </p:xfrm>
        <a:graphic>
          <a:graphicData uri="http://schemas.openxmlformats.org/drawingml/2006/table">
            <a:tbl>
              <a:tblPr>
                <a:noFill/>
                <a:tableStyleId>{A81F8B03-F811-476D-B148-56AF75BE0E54}</a:tableStyleId>
              </a:tblPr>
              <a:tblGrid>
                <a:gridCol w="4595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95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86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A1F2B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 b="1" u="none" strike="noStrike" cap="none" err="1">
                          <a:solidFill>
                            <a:srgbClr val="8A1F2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Modello</a:t>
                      </a:r>
                      <a:r>
                        <a:rPr lang="en-US" sz="1800" b="1" u="none" strike="noStrike" cap="none">
                          <a:solidFill>
                            <a:srgbClr val="8A1F2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-US" sz="1800" b="1" u="none" strike="noStrike" cap="none" err="1">
                          <a:solidFill>
                            <a:srgbClr val="8A1F2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pedagogico</a:t>
                      </a:r>
                      <a:endParaRPr sz="18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A1F2B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 b="1" u="none" strike="noStrike" cap="none" err="1">
                          <a:solidFill>
                            <a:srgbClr val="8A1F2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Modello</a:t>
                      </a:r>
                      <a:r>
                        <a:rPr lang="en-US" sz="1800" b="1" u="none" strike="noStrike" cap="none">
                          <a:solidFill>
                            <a:srgbClr val="8A1F2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-US" sz="1800" b="1" u="none" strike="noStrike" cap="none" err="1">
                          <a:solidFill>
                            <a:srgbClr val="8A1F2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andragogico</a:t>
                      </a:r>
                      <a:endParaRPr sz="18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86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Il docente ha piena responsabilità </a:t>
                      </a:r>
                      <a:endParaRPr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del processo</a:t>
                      </a:r>
                      <a:endParaRPr sz="18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L'adulto è responsabile </a:t>
                      </a:r>
                      <a:endParaRPr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delle proprie scelte</a:t>
                      </a:r>
                      <a:endParaRPr sz="18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686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Impostazione prescrittiva</a:t>
                      </a:r>
                      <a:endParaRPr sz="18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Concezione auto-diretta della persona</a:t>
                      </a:r>
                      <a:endParaRPr sz="18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686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Il discente è in posizione passiva</a:t>
                      </a:r>
                      <a:endParaRPr sz="18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 u="none" strike="noStrike" cap="none" err="1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Coinvolgimento</a:t>
                      </a:r>
                      <a:r>
                        <a:rPr lang="en-US" sz="18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in </a:t>
                      </a:r>
                      <a:r>
                        <a:rPr lang="en-US" sz="1800" u="none" strike="noStrike" cap="none" err="1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obiettivi</a:t>
                      </a:r>
                      <a:r>
                        <a:rPr lang="en-US" sz="18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, </a:t>
                      </a:r>
                      <a:endParaRPr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 u="none" strike="noStrike" cap="none" err="1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contenuti</a:t>
                      </a:r>
                      <a:r>
                        <a:rPr lang="en-US" sz="18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e </a:t>
                      </a:r>
                      <a:r>
                        <a:rPr lang="en-US" sz="1800" u="none" strike="noStrike" cap="none" err="1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modalità</a:t>
                      </a:r>
                      <a:endParaRPr sz="18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39" name="Google Shape;139;p4"/>
          <p:cNvSpPr/>
          <p:nvPr/>
        </p:nvSpPr>
        <p:spPr>
          <a:xfrm>
            <a:off x="5625295" y="3582301"/>
            <a:ext cx="682906" cy="342379"/>
          </a:xfrm>
          <a:prstGeom prst="leftRightArrow">
            <a:avLst>
              <a:gd name="adj1" fmla="val 50000"/>
              <a:gd name="adj2" fmla="val 50000"/>
            </a:avLst>
          </a:prstGeom>
          <a:solidFill>
            <a:srgbClr val="F2F2F2"/>
          </a:solidFill>
          <a:ln w="12700" cap="flat" cmpd="sng">
            <a:solidFill>
              <a:srgbClr val="A5A5A5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" name="Google Shape;140;p4"/>
          <p:cNvSpPr/>
          <p:nvPr/>
        </p:nvSpPr>
        <p:spPr>
          <a:xfrm>
            <a:off x="5629138" y="4449189"/>
            <a:ext cx="682906" cy="342379"/>
          </a:xfrm>
          <a:prstGeom prst="leftRightArrow">
            <a:avLst>
              <a:gd name="adj1" fmla="val 50000"/>
              <a:gd name="adj2" fmla="val 50000"/>
            </a:avLst>
          </a:prstGeom>
          <a:solidFill>
            <a:srgbClr val="F2F2F2"/>
          </a:solidFill>
          <a:ln w="12700" cap="flat" cmpd="sng">
            <a:solidFill>
              <a:srgbClr val="A5A5A5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4"/>
          <p:cNvSpPr/>
          <p:nvPr/>
        </p:nvSpPr>
        <p:spPr>
          <a:xfrm>
            <a:off x="5652287" y="5307159"/>
            <a:ext cx="682906" cy="342379"/>
          </a:xfrm>
          <a:prstGeom prst="leftRightArrow">
            <a:avLst>
              <a:gd name="adj1" fmla="val 50000"/>
              <a:gd name="adj2" fmla="val 50000"/>
            </a:avLst>
          </a:prstGeom>
          <a:solidFill>
            <a:srgbClr val="F2F2F2"/>
          </a:solidFill>
          <a:ln w="12700" cap="flat" cmpd="sng">
            <a:solidFill>
              <a:srgbClr val="A5A5A5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5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48" name="Google Shape;148;p5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49" name="Google Shape;149;p5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50" name="Google Shape;150;p5"/>
          <p:cNvCxnSpPr/>
          <p:nvPr/>
        </p:nvCxnSpPr>
        <p:spPr>
          <a:xfrm>
            <a:off x="457200" y="233172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51" name="Google Shape;151;p5"/>
          <p:cNvSpPr/>
          <p:nvPr/>
        </p:nvSpPr>
        <p:spPr>
          <a:xfrm>
            <a:off x="283464" y="215798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p5"/>
          <p:cNvSpPr/>
          <p:nvPr/>
        </p:nvSpPr>
        <p:spPr>
          <a:xfrm>
            <a:off x="283464" y="215798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5"/>
          <p:cNvSpPr/>
          <p:nvPr/>
        </p:nvSpPr>
        <p:spPr>
          <a:xfrm>
            <a:off x="283464" y="272491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" name="Google Shape;154;p5"/>
          <p:cNvSpPr/>
          <p:nvPr/>
        </p:nvSpPr>
        <p:spPr>
          <a:xfrm>
            <a:off x="283464" y="272491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5"/>
          <p:cNvSpPr/>
          <p:nvPr/>
        </p:nvSpPr>
        <p:spPr>
          <a:xfrm>
            <a:off x="283464" y="329184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" name="Google Shape;156;p5"/>
          <p:cNvSpPr/>
          <p:nvPr/>
        </p:nvSpPr>
        <p:spPr>
          <a:xfrm>
            <a:off x="283464" y="329184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" name="Google Shape;157;p5"/>
          <p:cNvSpPr/>
          <p:nvPr/>
        </p:nvSpPr>
        <p:spPr>
          <a:xfrm>
            <a:off x="283464" y="385876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8" name="Google Shape;158;p5"/>
          <p:cNvSpPr/>
          <p:nvPr/>
        </p:nvSpPr>
        <p:spPr>
          <a:xfrm>
            <a:off x="283464" y="385876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5"/>
          <p:cNvSpPr/>
          <p:nvPr/>
        </p:nvSpPr>
        <p:spPr>
          <a:xfrm>
            <a:off x="283464" y="442569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" name="Google Shape;160;p5"/>
          <p:cNvSpPr/>
          <p:nvPr/>
        </p:nvSpPr>
        <p:spPr>
          <a:xfrm>
            <a:off x="283464" y="442569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5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BOX 1 · APPROFONDIMENTO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5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 sei principi dell'andragogia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64" name="Google Shape;164;p5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65" name="Google Shape;165;p5"/>
          <p:cNvSpPr/>
          <p:nvPr/>
        </p:nvSpPr>
        <p:spPr>
          <a:xfrm>
            <a:off x="1298448" y="174650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6" name="Google Shape;166;p5"/>
          <p:cNvSpPr/>
          <p:nvPr/>
        </p:nvSpPr>
        <p:spPr>
          <a:xfrm>
            <a:off x="1298448" y="174650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5"/>
          <p:cNvSpPr/>
          <p:nvPr/>
        </p:nvSpPr>
        <p:spPr>
          <a:xfrm>
            <a:off x="1801368" y="1691640"/>
            <a:ext cx="448650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Bisogno di sapere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5"/>
          <p:cNvSpPr/>
          <p:nvPr/>
        </p:nvSpPr>
        <p:spPr>
          <a:xfrm>
            <a:off x="1801368" y="2075688"/>
            <a:ext cx="4486504" cy="1036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Comprendere perché e a quale scopo apprendere qualcosa di nuovo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69" name="Google Shape;169;p5"/>
          <p:cNvCxnSpPr/>
          <p:nvPr/>
        </p:nvCxnSpPr>
        <p:spPr>
          <a:xfrm>
            <a:off x="1298448" y="3057144"/>
            <a:ext cx="4897984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70" name="Google Shape;170;p5"/>
          <p:cNvCxnSpPr/>
          <p:nvPr/>
        </p:nvCxnSpPr>
        <p:spPr>
          <a:xfrm>
            <a:off x="6333592" y="1691640"/>
            <a:ext cx="0" cy="131064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71" name="Google Shape;171;p5"/>
          <p:cNvSpPr/>
          <p:nvPr/>
        </p:nvSpPr>
        <p:spPr>
          <a:xfrm>
            <a:off x="6470752" y="174650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2" name="Google Shape;172;p5"/>
          <p:cNvSpPr/>
          <p:nvPr/>
        </p:nvSpPr>
        <p:spPr>
          <a:xfrm>
            <a:off x="6470752" y="174650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" name="Google Shape;173;p5"/>
          <p:cNvSpPr/>
          <p:nvPr/>
        </p:nvSpPr>
        <p:spPr>
          <a:xfrm>
            <a:off x="6973672" y="1691640"/>
            <a:ext cx="448650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Concetto di sé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5"/>
          <p:cNvSpPr/>
          <p:nvPr/>
        </p:nvSpPr>
        <p:spPr>
          <a:xfrm>
            <a:off x="6973672" y="2075688"/>
            <a:ext cx="4486504" cy="1036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Orientamento all'autonomia; il formatore sostiene il coinvolgimento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75" name="Google Shape;175;p5"/>
          <p:cNvCxnSpPr/>
          <p:nvPr/>
        </p:nvCxnSpPr>
        <p:spPr>
          <a:xfrm>
            <a:off x="6470752" y="3057144"/>
            <a:ext cx="4897984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76" name="Google Shape;176;p5"/>
          <p:cNvSpPr/>
          <p:nvPr/>
        </p:nvSpPr>
        <p:spPr>
          <a:xfrm>
            <a:off x="1298448" y="324002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7" name="Google Shape;177;p5"/>
          <p:cNvSpPr/>
          <p:nvPr/>
        </p:nvSpPr>
        <p:spPr>
          <a:xfrm>
            <a:off x="1298448" y="324002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p5"/>
          <p:cNvSpPr/>
          <p:nvPr/>
        </p:nvSpPr>
        <p:spPr>
          <a:xfrm>
            <a:off x="1801368" y="3185160"/>
            <a:ext cx="448650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Esperienza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5"/>
          <p:cNvSpPr/>
          <p:nvPr/>
        </p:nvSpPr>
        <p:spPr>
          <a:xfrm>
            <a:off x="1801368" y="3569208"/>
            <a:ext cx="4486504" cy="1036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Il bagaglio pregresso è risorsa da valorizzare, non "tabula rasa"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80" name="Google Shape;180;p5"/>
          <p:cNvCxnSpPr/>
          <p:nvPr/>
        </p:nvCxnSpPr>
        <p:spPr>
          <a:xfrm>
            <a:off x="1298448" y="4550664"/>
            <a:ext cx="4897984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81" name="Google Shape;181;p5"/>
          <p:cNvCxnSpPr/>
          <p:nvPr/>
        </p:nvCxnSpPr>
        <p:spPr>
          <a:xfrm>
            <a:off x="6333592" y="3185160"/>
            <a:ext cx="0" cy="131064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82" name="Google Shape;182;p5"/>
          <p:cNvSpPr/>
          <p:nvPr/>
        </p:nvSpPr>
        <p:spPr>
          <a:xfrm>
            <a:off x="6470752" y="324002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" name="Google Shape;183;p5"/>
          <p:cNvSpPr/>
          <p:nvPr/>
        </p:nvSpPr>
        <p:spPr>
          <a:xfrm>
            <a:off x="6470752" y="324002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5"/>
          <p:cNvSpPr/>
          <p:nvPr/>
        </p:nvSpPr>
        <p:spPr>
          <a:xfrm>
            <a:off x="6973672" y="3185160"/>
            <a:ext cx="448650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Disponibilità ad apprendere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5"/>
          <p:cNvSpPr/>
          <p:nvPr/>
        </p:nvSpPr>
        <p:spPr>
          <a:xfrm>
            <a:off x="6973672" y="3569208"/>
            <a:ext cx="4486504" cy="1036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Nasce da problemi reali legati ai ruoli sociali e lavorativi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86" name="Google Shape;186;p5"/>
          <p:cNvCxnSpPr/>
          <p:nvPr/>
        </p:nvCxnSpPr>
        <p:spPr>
          <a:xfrm>
            <a:off x="6470752" y="4550664"/>
            <a:ext cx="4897984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87" name="Google Shape;187;p5"/>
          <p:cNvSpPr/>
          <p:nvPr/>
        </p:nvSpPr>
        <p:spPr>
          <a:xfrm>
            <a:off x="1298448" y="473354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8" name="Google Shape;188;p5"/>
          <p:cNvSpPr/>
          <p:nvPr/>
        </p:nvSpPr>
        <p:spPr>
          <a:xfrm>
            <a:off x="1298448" y="473354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" name="Google Shape;189;p5"/>
          <p:cNvSpPr/>
          <p:nvPr/>
        </p:nvSpPr>
        <p:spPr>
          <a:xfrm>
            <a:off x="1801368" y="4678680"/>
            <a:ext cx="448650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Orientamento all'apprendimento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5"/>
          <p:cNvSpPr/>
          <p:nvPr/>
        </p:nvSpPr>
        <p:spPr>
          <a:xfrm>
            <a:off x="1801368" y="5062728"/>
            <a:ext cx="4486504" cy="1036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Centrato sul problema, non sulla materia astratta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91" name="Google Shape;191;p5"/>
          <p:cNvCxnSpPr/>
          <p:nvPr/>
        </p:nvCxnSpPr>
        <p:spPr>
          <a:xfrm>
            <a:off x="6333592" y="4678680"/>
            <a:ext cx="0" cy="131064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92" name="Google Shape;192;p5"/>
          <p:cNvSpPr/>
          <p:nvPr/>
        </p:nvSpPr>
        <p:spPr>
          <a:xfrm>
            <a:off x="6470752" y="473354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3" name="Google Shape;193;p5"/>
          <p:cNvSpPr/>
          <p:nvPr/>
        </p:nvSpPr>
        <p:spPr>
          <a:xfrm>
            <a:off x="6470752" y="473354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" name="Google Shape;194;p5"/>
          <p:cNvSpPr/>
          <p:nvPr/>
        </p:nvSpPr>
        <p:spPr>
          <a:xfrm>
            <a:off x="6973672" y="4678680"/>
            <a:ext cx="448650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Motivazione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p5"/>
          <p:cNvSpPr/>
          <p:nvPr/>
        </p:nvSpPr>
        <p:spPr>
          <a:xfrm>
            <a:off x="6973672" y="5062728"/>
            <a:ext cx="4486504" cy="1036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Leve prevalentemente interne: crescita, competenza, riconoscimento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6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202" name="Google Shape;202;p6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03" name="Google Shape;203;p6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04" name="Google Shape;204;p6"/>
          <p:cNvCxnSpPr/>
          <p:nvPr/>
        </p:nvCxnSpPr>
        <p:spPr>
          <a:xfrm>
            <a:off x="457200" y="233172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05" name="Google Shape;205;p6"/>
          <p:cNvSpPr/>
          <p:nvPr/>
        </p:nvSpPr>
        <p:spPr>
          <a:xfrm>
            <a:off x="283464" y="215798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6" name="Google Shape;206;p6"/>
          <p:cNvSpPr/>
          <p:nvPr/>
        </p:nvSpPr>
        <p:spPr>
          <a:xfrm>
            <a:off x="283464" y="215798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6"/>
          <p:cNvSpPr/>
          <p:nvPr/>
        </p:nvSpPr>
        <p:spPr>
          <a:xfrm>
            <a:off x="283464" y="272491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8" name="Google Shape;208;p6"/>
          <p:cNvSpPr/>
          <p:nvPr/>
        </p:nvSpPr>
        <p:spPr>
          <a:xfrm>
            <a:off x="283464" y="272491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6"/>
          <p:cNvSpPr/>
          <p:nvPr/>
        </p:nvSpPr>
        <p:spPr>
          <a:xfrm>
            <a:off x="283464" y="329184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0" name="Google Shape;210;p6"/>
          <p:cNvSpPr/>
          <p:nvPr/>
        </p:nvSpPr>
        <p:spPr>
          <a:xfrm>
            <a:off x="283464" y="329184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6"/>
          <p:cNvSpPr/>
          <p:nvPr/>
        </p:nvSpPr>
        <p:spPr>
          <a:xfrm>
            <a:off x="283464" y="385876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2" name="Google Shape;212;p6"/>
          <p:cNvSpPr/>
          <p:nvPr/>
        </p:nvSpPr>
        <p:spPr>
          <a:xfrm>
            <a:off x="283464" y="385876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" name="Google Shape;213;p6"/>
          <p:cNvSpPr/>
          <p:nvPr/>
        </p:nvSpPr>
        <p:spPr>
          <a:xfrm>
            <a:off x="283464" y="442569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4" name="Google Shape;214;p6"/>
          <p:cNvSpPr/>
          <p:nvPr/>
        </p:nvSpPr>
        <p:spPr>
          <a:xfrm>
            <a:off x="283464" y="442569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" name="Google Shape;215;p6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6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 FORMAZIONE: APPRENDERE PER CAMBIARE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" name="Google Shape;217;p6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Dall'implicito all'intenzionale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18" name="Google Shape;218;p6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19" name="Google Shape;219;p6"/>
          <p:cNvSpPr/>
          <p:nvPr/>
        </p:nvSpPr>
        <p:spPr>
          <a:xfrm>
            <a:off x="1298448" y="1572768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900"/>
              <a:buFont typeface="Calibri"/>
              <a:buNone/>
            </a:pPr>
            <a:r>
              <a:rPr lang="en-US" sz="19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L'evoluzione storica del legame tra formazione e organizzazioni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6"/>
          <p:cNvSpPr/>
          <p:nvPr/>
        </p:nvSpPr>
        <p:spPr>
          <a:xfrm>
            <a:off x="1298448" y="220370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1" name="Google Shape;221;p6"/>
          <p:cNvSpPr/>
          <p:nvPr/>
        </p:nvSpPr>
        <p:spPr>
          <a:xfrm>
            <a:off x="1298448" y="220370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" name="Google Shape;222;p6"/>
          <p:cNvSpPr/>
          <p:nvPr/>
        </p:nvSpPr>
        <p:spPr>
          <a:xfrm>
            <a:off x="1801368" y="2148840"/>
            <a:ext cx="2762402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Processo implicito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6"/>
          <p:cNvSpPr/>
          <p:nvPr/>
        </p:nvSpPr>
        <p:spPr>
          <a:xfrm>
            <a:off x="1801368" y="2532888"/>
            <a:ext cx="2762402" cy="1463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Occasionale, attivato da motivazioni individuali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24" name="Google Shape;224;p6"/>
          <p:cNvCxnSpPr/>
          <p:nvPr/>
        </p:nvCxnSpPr>
        <p:spPr>
          <a:xfrm>
            <a:off x="4609490" y="2148840"/>
            <a:ext cx="0" cy="173736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25" name="Google Shape;225;p6"/>
          <p:cNvSpPr/>
          <p:nvPr/>
        </p:nvSpPr>
        <p:spPr>
          <a:xfrm>
            <a:off x="4746650" y="220370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6" name="Google Shape;226;p6"/>
          <p:cNvSpPr/>
          <p:nvPr/>
        </p:nvSpPr>
        <p:spPr>
          <a:xfrm>
            <a:off x="4746650" y="220370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p6"/>
          <p:cNvSpPr/>
          <p:nvPr/>
        </p:nvSpPr>
        <p:spPr>
          <a:xfrm>
            <a:off x="5249570" y="2148840"/>
            <a:ext cx="2762402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Processo intenzionale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" name="Google Shape;228;p6"/>
          <p:cNvSpPr/>
          <p:nvPr/>
        </p:nvSpPr>
        <p:spPr>
          <a:xfrm>
            <a:off x="5249570" y="2532888"/>
            <a:ext cx="2762402" cy="1463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Investimento esplicito del management come leva di vantaggio competitivo </a:t>
            </a:r>
            <a:r>
              <a:rPr lang="en-US" sz="14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[Fraccaroli, 2007; Noe, 2017]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29" name="Google Shape;229;p6"/>
          <p:cNvCxnSpPr/>
          <p:nvPr/>
        </p:nvCxnSpPr>
        <p:spPr>
          <a:xfrm>
            <a:off x="8180981" y="2148840"/>
            <a:ext cx="0" cy="173736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30" name="Google Shape;230;p6"/>
          <p:cNvSpPr/>
          <p:nvPr/>
        </p:nvSpPr>
        <p:spPr>
          <a:xfrm>
            <a:off x="8318141" y="220370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1" name="Google Shape;231;p6"/>
          <p:cNvSpPr/>
          <p:nvPr/>
        </p:nvSpPr>
        <p:spPr>
          <a:xfrm>
            <a:off x="8318141" y="220370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" name="Google Shape;232;p6"/>
          <p:cNvSpPr/>
          <p:nvPr/>
        </p:nvSpPr>
        <p:spPr>
          <a:xfrm>
            <a:off x="8821061" y="2148840"/>
            <a:ext cx="2762402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Funzione trasformativa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" name="Google Shape;233;p6"/>
          <p:cNvSpPr/>
          <p:nvPr/>
        </p:nvSpPr>
        <p:spPr>
          <a:xfrm>
            <a:off x="8821061" y="2532888"/>
            <a:ext cx="2762402" cy="1463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Cambiamento di conoscenze, atteggiamenti e comportamenti </a:t>
            </a:r>
            <a:r>
              <a:rPr lang="en-US" sz="14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[Goguelin, al., 1971]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34" name="Google Shape;234;p6"/>
          <p:cNvCxnSpPr/>
          <p:nvPr/>
        </p:nvCxnSpPr>
        <p:spPr>
          <a:xfrm>
            <a:off x="1298448" y="425196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35" name="Google Shape;235;p6"/>
          <p:cNvSpPr/>
          <p:nvPr/>
        </p:nvSpPr>
        <p:spPr>
          <a:xfrm>
            <a:off x="1298449" y="4434840"/>
            <a:ext cx="10161726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Nel tempo, gli interventi formativi hanno assunto la forma di </a:t>
            </a:r>
            <a:r>
              <a:rPr lang="en-US" sz="19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attività istituzionalizzate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integrandosi con le altre funzioni di gestione delle risorse umane </a:t>
            </a:r>
            <a:r>
              <a:rPr lang="en-US" sz="140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[Aguinis, Kraiger, 2009]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Freccia destra 2">
            <a:extLst>
              <a:ext uri="{FF2B5EF4-FFF2-40B4-BE49-F238E27FC236}">
                <a16:creationId xmlns:a16="http://schemas.microsoft.com/office/drawing/2014/main" id="{8A0DFC63-A2B0-6C66-9E44-CE0846B20B99}"/>
              </a:ext>
            </a:extLst>
          </p:cNvPr>
          <p:cNvSpPr/>
          <p:nvPr/>
        </p:nvSpPr>
        <p:spPr>
          <a:xfrm>
            <a:off x="4367892" y="2528060"/>
            <a:ext cx="347466" cy="763780"/>
          </a:xfrm>
          <a:prstGeom prst="rightArrow">
            <a:avLst/>
          </a:prstGeom>
          <a:solidFill>
            <a:srgbClr val="F2F2F2"/>
          </a:solidFill>
          <a:ln w="12700" cap="flat" cmpd="sng">
            <a:solidFill>
              <a:srgbClr val="A5A5A5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 lang="it-IT" sz="1800">
              <a:latin typeface="Calibri"/>
              <a:cs typeface="Calibri"/>
            </a:endParaRPr>
          </a:p>
        </p:txBody>
      </p:sp>
      <p:sp>
        <p:nvSpPr>
          <p:cNvPr id="4" name="Freccia destra 3">
            <a:extLst>
              <a:ext uri="{FF2B5EF4-FFF2-40B4-BE49-F238E27FC236}">
                <a16:creationId xmlns:a16="http://schemas.microsoft.com/office/drawing/2014/main" id="{738D24A9-6C6B-B47D-006B-9BDA07B203A2}"/>
              </a:ext>
            </a:extLst>
          </p:cNvPr>
          <p:cNvSpPr/>
          <p:nvPr/>
        </p:nvSpPr>
        <p:spPr>
          <a:xfrm>
            <a:off x="7942916" y="2548094"/>
            <a:ext cx="347466" cy="763780"/>
          </a:xfrm>
          <a:prstGeom prst="rightArrow">
            <a:avLst/>
          </a:prstGeom>
          <a:solidFill>
            <a:srgbClr val="F2F2F2"/>
          </a:solidFill>
          <a:ln w="12700" cap="flat" cmpd="sng">
            <a:solidFill>
              <a:srgbClr val="A5A5A5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 lang="it-IT"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7"/>
          <p:cNvSpPr/>
          <p:nvPr/>
        </p:nvSpPr>
        <p:spPr>
          <a:xfrm>
            <a:off x="7176307" y="0"/>
            <a:ext cx="5015693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Google Shape;242;p7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243" name="Google Shape;243;p7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44" name="Google Shape;244;p7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45" name="Google Shape;245;p7"/>
          <p:cNvCxnSpPr/>
          <p:nvPr/>
        </p:nvCxnSpPr>
        <p:spPr>
          <a:xfrm>
            <a:off x="457200" y="233172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46" name="Google Shape;246;p7"/>
          <p:cNvSpPr/>
          <p:nvPr/>
        </p:nvSpPr>
        <p:spPr>
          <a:xfrm>
            <a:off x="283464" y="215798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7" name="Google Shape;247;p7"/>
          <p:cNvSpPr/>
          <p:nvPr/>
        </p:nvSpPr>
        <p:spPr>
          <a:xfrm>
            <a:off x="283464" y="215798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7"/>
          <p:cNvSpPr/>
          <p:nvPr/>
        </p:nvSpPr>
        <p:spPr>
          <a:xfrm>
            <a:off x="283464" y="272491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9" name="Google Shape;249;p7"/>
          <p:cNvSpPr/>
          <p:nvPr/>
        </p:nvSpPr>
        <p:spPr>
          <a:xfrm>
            <a:off x="283464" y="272491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" name="Google Shape;250;p7"/>
          <p:cNvSpPr/>
          <p:nvPr/>
        </p:nvSpPr>
        <p:spPr>
          <a:xfrm>
            <a:off x="283464" y="329184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1" name="Google Shape;251;p7"/>
          <p:cNvSpPr/>
          <p:nvPr/>
        </p:nvSpPr>
        <p:spPr>
          <a:xfrm>
            <a:off x="283464" y="329184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" name="Google Shape;252;p7"/>
          <p:cNvSpPr/>
          <p:nvPr/>
        </p:nvSpPr>
        <p:spPr>
          <a:xfrm>
            <a:off x="283464" y="385876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3" name="Google Shape;253;p7"/>
          <p:cNvSpPr/>
          <p:nvPr/>
        </p:nvSpPr>
        <p:spPr>
          <a:xfrm>
            <a:off x="283464" y="385876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" name="Google Shape;254;p7"/>
          <p:cNvSpPr/>
          <p:nvPr/>
        </p:nvSpPr>
        <p:spPr>
          <a:xfrm>
            <a:off x="283464" y="442569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5" name="Google Shape;255;p7"/>
          <p:cNvSpPr/>
          <p:nvPr/>
        </p:nvSpPr>
        <p:spPr>
          <a:xfrm>
            <a:off x="283464" y="442569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" name="Google Shape;256;p7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" name="Google Shape;257;p7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 FORMAZIONE: APPRENDERE PER CAMBIARE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" name="Google Shape;258;p7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Formazione e cambiamento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59" name="Google Shape;259;p7"/>
          <p:cNvCxnSpPr/>
          <p:nvPr/>
        </p:nvCxnSpPr>
        <p:spPr>
          <a:xfrm>
            <a:off x="1290465" y="1996614"/>
            <a:ext cx="5364969" cy="28959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60" name="Google Shape;260;p7"/>
          <p:cNvSpPr/>
          <p:nvPr/>
        </p:nvSpPr>
        <p:spPr>
          <a:xfrm>
            <a:off x="1290464" y="2162439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endParaRPr sz="6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" name="Google Shape;261;p7"/>
          <p:cNvSpPr/>
          <p:nvPr/>
        </p:nvSpPr>
        <p:spPr>
          <a:xfrm>
            <a:off x="1716768" y="2296884"/>
            <a:ext cx="4471831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Prassi di intervento che, attraverso l'analisi della fenomenologia professionale, organizzativa e sociale, facilita la comprensione dei problemi e favorisce i processi di cambiamento. 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1400"/>
              <a:buFont typeface="Calibri"/>
              <a:buNone/>
            </a:pPr>
            <a:r>
              <a:rPr lang="en-US" sz="140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[Avallone, 1989, p. 17]</a:t>
            </a:r>
            <a:endParaRPr sz="1400">
              <a:solidFill>
                <a:srgbClr val="7F7F7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62" name="Google Shape;262;p7"/>
          <p:cNvCxnSpPr/>
          <p:nvPr/>
        </p:nvCxnSpPr>
        <p:spPr>
          <a:xfrm>
            <a:off x="1290465" y="4536870"/>
            <a:ext cx="5364982" cy="1286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63" name="Google Shape;263;p7"/>
          <p:cNvSpPr/>
          <p:nvPr/>
        </p:nvSpPr>
        <p:spPr>
          <a:xfrm>
            <a:off x="7805194" y="1360587"/>
            <a:ext cx="370948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L'equazione di Bateson (1972)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64" name="Google Shape;264;p7"/>
          <p:cNvGrpSpPr/>
          <p:nvPr/>
        </p:nvGrpSpPr>
        <p:grpSpPr>
          <a:xfrm>
            <a:off x="7313293" y="2023539"/>
            <a:ext cx="4708942" cy="616368"/>
            <a:chOff x="6926615" y="4414530"/>
            <a:chExt cx="4708942" cy="616368"/>
          </a:xfrm>
        </p:grpSpPr>
        <p:cxnSp>
          <p:nvCxnSpPr>
            <p:cNvPr id="265" name="Google Shape;265;p7"/>
            <p:cNvCxnSpPr/>
            <p:nvPr/>
          </p:nvCxnSpPr>
          <p:spPr>
            <a:xfrm>
              <a:off x="6937246" y="4414530"/>
              <a:ext cx="4634505" cy="12864"/>
            </a:xfrm>
            <a:prstGeom prst="straightConnector1">
              <a:avLst/>
            </a:prstGeom>
            <a:noFill/>
            <a:ln w="12700" cap="flat" cmpd="sng">
              <a:solidFill>
                <a:srgbClr val="8A1F2B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266" name="Google Shape;266;p7"/>
            <p:cNvSpPr/>
            <p:nvPr/>
          </p:nvSpPr>
          <p:spPr>
            <a:xfrm>
              <a:off x="6926615" y="4477049"/>
              <a:ext cx="4708942" cy="50292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Clr>
                  <a:srgbClr val="8A1F2B"/>
                </a:buClr>
                <a:buSzPts val="2200"/>
                <a:buFont typeface="Calibri"/>
                <a:buNone/>
              </a:pPr>
              <a:r>
                <a:rPr lang="en-US" sz="2200" b="1" i="1">
                  <a:solidFill>
                    <a:srgbClr val="8A1F2B"/>
                  </a:solidFill>
                  <a:latin typeface="Calibri"/>
                  <a:ea typeface="Calibri"/>
                  <a:cs typeface="Calibri"/>
                  <a:sym typeface="Calibri"/>
                </a:rPr>
                <a:t>apprendimento   =   cambiamento</a:t>
              </a:r>
              <a:endParaRPr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267" name="Google Shape;267;p7"/>
            <p:cNvCxnSpPr/>
            <p:nvPr/>
          </p:nvCxnSpPr>
          <p:spPr>
            <a:xfrm>
              <a:off x="6937246" y="5018034"/>
              <a:ext cx="4634501" cy="12864"/>
            </a:xfrm>
            <a:prstGeom prst="straightConnector1">
              <a:avLst/>
            </a:prstGeom>
            <a:noFill/>
            <a:ln w="12700" cap="flat" cmpd="sng">
              <a:solidFill>
                <a:srgbClr val="8A1F2B"/>
              </a:solidFill>
              <a:prstDash val="solid"/>
              <a:round/>
              <a:headEnd type="none" w="sm" len="sm"/>
              <a:tailEnd type="none" w="sm" len="sm"/>
            </a:ln>
          </p:spPr>
        </p:cxnSp>
      </p:grpSp>
      <p:sp>
        <p:nvSpPr>
          <p:cNvPr id="268" name="Google Shape;268;p7"/>
          <p:cNvSpPr/>
          <p:nvPr/>
        </p:nvSpPr>
        <p:spPr>
          <a:xfrm>
            <a:off x="7733795" y="3030599"/>
            <a:ext cx="3852285" cy="13471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Apprendere implica necessariamente un cambiamento, poiché genera la ristrutturazione di parti — o dell'intera “epistemologia” — del soggetto che apprende.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8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275" name="Google Shape;275;p8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76" name="Google Shape;276;p8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77" name="Google Shape;277;p8"/>
          <p:cNvCxnSpPr/>
          <p:nvPr/>
        </p:nvCxnSpPr>
        <p:spPr>
          <a:xfrm>
            <a:off x="457200" y="233172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78" name="Google Shape;278;p8"/>
          <p:cNvSpPr/>
          <p:nvPr/>
        </p:nvSpPr>
        <p:spPr>
          <a:xfrm>
            <a:off x="283464" y="215798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9" name="Google Shape;279;p8"/>
          <p:cNvSpPr/>
          <p:nvPr/>
        </p:nvSpPr>
        <p:spPr>
          <a:xfrm>
            <a:off x="283464" y="215798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" name="Google Shape;280;p8"/>
          <p:cNvSpPr/>
          <p:nvPr/>
        </p:nvSpPr>
        <p:spPr>
          <a:xfrm>
            <a:off x="283464" y="272491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1" name="Google Shape;281;p8"/>
          <p:cNvSpPr/>
          <p:nvPr/>
        </p:nvSpPr>
        <p:spPr>
          <a:xfrm>
            <a:off x="283464" y="272491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" name="Google Shape;282;p8"/>
          <p:cNvSpPr/>
          <p:nvPr/>
        </p:nvSpPr>
        <p:spPr>
          <a:xfrm>
            <a:off x="283464" y="329184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3" name="Google Shape;283;p8"/>
          <p:cNvSpPr/>
          <p:nvPr/>
        </p:nvSpPr>
        <p:spPr>
          <a:xfrm>
            <a:off x="283464" y="329184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" name="Google Shape;284;p8"/>
          <p:cNvSpPr/>
          <p:nvPr/>
        </p:nvSpPr>
        <p:spPr>
          <a:xfrm>
            <a:off x="283464" y="385876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5" name="Google Shape;285;p8"/>
          <p:cNvSpPr/>
          <p:nvPr/>
        </p:nvSpPr>
        <p:spPr>
          <a:xfrm>
            <a:off x="283464" y="385876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p8"/>
          <p:cNvSpPr/>
          <p:nvPr/>
        </p:nvSpPr>
        <p:spPr>
          <a:xfrm>
            <a:off x="283464" y="442569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7" name="Google Shape;287;p8"/>
          <p:cNvSpPr/>
          <p:nvPr/>
        </p:nvSpPr>
        <p:spPr>
          <a:xfrm>
            <a:off x="283464" y="442569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" name="Google Shape;288;p8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" name="Google Shape;289;p8"/>
          <p:cNvSpPr/>
          <p:nvPr/>
        </p:nvSpPr>
        <p:spPr>
          <a:xfrm>
            <a:off x="1441117" y="365760"/>
            <a:ext cx="9346013" cy="827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Le organizzazioni sono oggi veri e propri “depositi di conoscenza” (repositories of knowledge). </a:t>
            </a:r>
            <a:r>
              <a:rPr lang="en-US" sz="140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[Holan, Phillips, 2004]</a:t>
            </a:r>
            <a:endParaRPr/>
          </a:p>
        </p:txBody>
      </p:sp>
      <p:pic>
        <p:nvPicPr>
          <p:cNvPr id="290" name="Google Shape;290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49460" y="1193185"/>
            <a:ext cx="8181343" cy="545422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9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297" name="Google Shape;297;p9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98" name="Google Shape;298;p9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99" name="Google Shape;299;p9"/>
          <p:cNvCxnSpPr/>
          <p:nvPr/>
        </p:nvCxnSpPr>
        <p:spPr>
          <a:xfrm>
            <a:off x="457200" y="233172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00" name="Google Shape;300;p9"/>
          <p:cNvSpPr/>
          <p:nvPr/>
        </p:nvSpPr>
        <p:spPr>
          <a:xfrm>
            <a:off x="283464" y="215798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1" name="Google Shape;301;p9"/>
          <p:cNvSpPr/>
          <p:nvPr/>
        </p:nvSpPr>
        <p:spPr>
          <a:xfrm>
            <a:off x="283464" y="215798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" name="Google Shape;302;p9"/>
          <p:cNvSpPr/>
          <p:nvPr/>
        </p:nvSpPr>
        <p:spPr>
          <a:xfrm>
            <a:off x="283464" y="272491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3" name="Google Shape;303;p9"/>
          <p:cNvSpPr/>
          <p:nvPr/>
        </p:nvSpPr>
        <p:spPr>
          <a:xfrm>
            <a:off x="283464" y="272491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Google Shape;304;p9"/>
          <p:cNvSpPr/>
          <p:nvPr/>
        </p:nvSpPr>
        <p:spPr>
          <a:xfrm>
            <a:off x="283464" y="329184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5" name="Google Shape;305;p9"/>
          <p:cNvSpPr/>
          <p:nvPr/>
        </p:nvSpPr>
        <p:spPr>
          <a:xfrm>
            <a:off x="283464" y="329184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6" name="Google Shape;306;p9"/>
          <p:cNvSpPr/>
          <p:nvPr/>
        </p:nvSpPr>
        <p:spPr>
          <a:xfrm>
            <a:off x="283464" y="385876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7" name="Google Shape;307;p9"/>
          <p:cNvSpPr/>
          <p:nvPr/>
        </p:nvSpPr>
        <p:spPr>
          <a:xfrm>
            <a:off x="283464" y="385876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8" name="Google Shape;308;p9"/>
          <p:cNvSpPr/>
          <p:nvPr/>
        </p:nvSpPr>
        <p:spPr>
          <a:xfrm>
            <a:off x="283464" y="442569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9" name="Google Shape;309;p9"/>
          <p:cNvSpPr/>
          <p:nvPr/>
        </p:nvSpPr>
        <p:spPr>
          <a:xfrm>
            <a:off x="283464" y="442569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0" name="Google Shape;310;p9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9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311;p9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 CREARE VALORE APPRENDENDO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2" name="Google Shape;312;p9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Perché la conoscenza è centrale, oggi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13" name="Google Shape;313;p9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14" name="Google Shape;314;p9"/>
          <p:cNvSpPr/>
          <p:nvPr/>
        </p:nvSpPr>
        <p:spPr>
          <a:xfrm>
            <a:off x="1293870" y="1641455"/>
            <a:ext cx="10344607" cy="576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900"/>
              <a:buFont typeface="Calibri"/>
              <a:buNone/>
            </a:pPr>
            <a:r>
              <a:rPr lang="en-US" sz="19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Cambiamenti socioeconomici che rendono strategico l'apprendimento continuo </a:t>
            </a:r>
            <a:r>
              <a:rPr lang="en-US" sz="140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[Sonnentag et al., 2004]</a:t>
            </a:r>
            <a:endParaRPr/>
          </a:p>
        </p:txBody>
      </p:sp>
      <p:sp>
        <p:nvSpPr>
          <p:cNvPr id="315" name="Google Shape;315;p9"/>
          <p:cNvSpPr/>
          <p:nvPr/>
        </p:nvSpPr>
        <p:spPr>
          <a:xfrm>
            <a:off x="1371599" y="2286205"/>
            <a:ext cx="8015633" cy="3472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Noto Sans Symbols"/>
              <a:buChar char="✔"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Natura del lavoro</a:t>
            </a:r>
            <a:endParaRPr sz="1900" b="1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58775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Rapida obsolescenza delle conoscenze, introduzione dell'intelligenza artificiale</a:t>
            </a:r>
            <a:endParaRPr sz="1800">
              <a:solidFill>
                <a:srgbClr val="6B6B6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6B6B6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Noto Sans Symbols"/>
              <a:buChar char="✔"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Relazione lavoratore-organizzazione</a:t>
            </a:r>
            <a:endParaRPr sz="1900" b="1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58775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Carriere dinamiche, impieghi transitori, contratti psicologici meno garantisti</a:t>
            </a:r>
            <a:endParaRPr sz="1800">
              <a:solidFill>
                <a:srgbClr val="6B6B6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6B6B6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Noto Sans Symbols"/>
              <a:buChar char="✔"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Trend demografici</a:t>
            </a:r>
            <a:endParaRPr sz="1900" b="1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58775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Progressivo invecchiamento della forza lavoro</a:t>
            </a:r>
            <a:endParaRPr sz="1800">
              <a:solidFill>
                <a:srgbClr val="6B6B6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6B6B6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Noto Sans Symbols"/>
              <a:buChar char="✔"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Mercato del lavoro</a:t>
            </a:r>
            <a:endParaRPr sz="1900" b="1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58775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Crescente globalizzazione e competizione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" name="Google Shape;316;p9"/>
          <p:cNvSpPr/>
          <p:nvPr/>
        </p:nvSpPr>
        <p:spPr>
          <a:xfrm>
            <a:off x="1682495" y="4569767"/>
            <a:ext cx="4897984" cy="1051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" name="Google Shape;317;p9"/>
          <p:cNvSpPr/>
          <p:nvPr/>
        </p:nvSpPr>
        <p:spPr>
          <a:xfrm>
            <a:off x="6470752" y="2148840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None/>
            </a:pP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10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324" name="Google Shape;324;p10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25" name="Google Shape;325;p10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26" name="Google Shape;326;p10"/>
          <p:cNvCxnSpPr/>
          <p:nvPr/>
        </p:nvCxnSpPr>
        <p:spPr>
          <a:xfrm>
            <a:off x="457200" y="233172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27" name="Google Shape;327;p10"/>
          <p:cNvSpPr/>
          <p:nvPr/>
        </p:nvSpPr>
        <p:spPr>
          <a:xfrm>
            <a:off x="283464" y="215798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8" name="Google Shape;328;p10"/>
          <p:cNvSpPr/>
          <p:nvPr/>
        </p:nvSpPr>
        <p:spPr>
          <a:xfrm>
            <a:off x="283464" y="215798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" name="Google Shape;329;p10"/>
          <p:cNvSpPr/>
          <p:nvPr/>
        </p:nvSpPr>
        <p:spPr>
          <a:xfrm>
            <a:off x="283464" y="272491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0" name="Google Shape;330;p10"/>
          <p:cNvSpPr/>
          <p:nvPr/>
        </p:nvSpPr>
        <p:spPr>
          <a:xfrm>
            <a:off x="283464" y="272491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1" name="Google Shape;331;p10"/>
          <p:cNvSpPr/>
          <p:nvPr/>
        </p:nvSpPr>
        <p:spPr>
          <a:xfrm>
            <a:off x="283464" y="329184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2" name="Google Shape;332;p10"/>
          <p:cNvSpPr/>
          <p:nvPr/>
        </p:nvSpPr>
        <p:spPr>
          <a:xfrm>
            <a:off x="283464" y="329184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3" name="Google Shape;333;p10"/>
          <p:cNvSpPr/>
          <p:nvPr/>
        </p:nvSpPr>
        <p:spPr>
          <a:xfrm>
            <a:off x="283464" y="385876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4" name="Google Shape;334;p10"/>
          <p:cNvSpPr/>
          <p:nvPr/>
        </p:nvSpPr>
        <p:spPr>
          <a:xfrm>
            <a:off x="283464" y="385876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" name="Google Shape;335;p10"/>
          <p:cNvSpPr/>
          <p:nvPr/>
        </p:nvSpPr>
        <p:spPr>
          <a:xfrm>
            <a:off x="283464" y="442569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6" name="Google Shape;336;p10"/>
          <p:cNvSpPr/>
          <p:nvPr/>
        </p:nvSpPr>
        <p:spPr>
          <a:xfrm>
            <a:off x="283464" y="442569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" name="Google Shape;337;p10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10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8" name="Google Shape;338;p10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 CREARE VALORE APPRENDENDO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9" name="Google Shape;339;p10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Le learning organizations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40" name="Google Shape;340;p10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41" name="Google Shape;341;p10"/>
          <p:cNvSpPr/>
          <p:nvPr/>
        </p:nvSpPr>
        <p:spPr>
          <a:xfrm>
            <a:off x="1624867" y="1421893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endParaRPr sz="6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2" name="Google Shape;342;p10"/>
          <p:cNvSpPr/>
          <p:nvPr/>
        </p:nvSpPr>
        <p:spPr>
          <a:xfrm>
            <a:off x="2173508" y="1677925"/>
            <a:ext cx="7608446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Organizzazioni dove le persone espandono continuamente la loro capacità di creare i risultati che realmente desiderano. </a:t>
            </a:r>
            <a:r>
              <a:rPr lang="en-US" sz="140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[Senge, 1990, p. 3]</a:t>
            </a:r>
            <a:endParaRPr/>
          </a:p>
        </p:txBody>
      </p:sp>
      <p:cxnSp>
        <p:nvCxnSpPr>
          <p:cNvPr id="343" name="Google Shape;343;p10"/>
          <p:cNvCxnSpPr/>
          <p:nvPr/>
        </p:nvCxnSpPr>
        <p:spPr>
          <a:xfrm>
            <a:off x="1298448" y="310896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44" name="Google Shape;344;p10"/>
          <p:cNvSpPr/>
          <p:nvPr/>
        </p:nvSpPr>
        <p:spPr>
          <a:xfrm>
            <a:off x="1705052" y="3351276"/>
            <a:ext cx="3910155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Apprendimento adattivo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5" name="Google Shape;345;p10"/>
          <p:cNvSpPr/>
          <p:nvPr/>
        </p:nvSpPr>
        <p:spPr>
          <a:xfrm>
            <a:off x="1705052" y="3766171"/>
            <a:ext cx="4559960" cy="12252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Orientato a garantire la sopravvivenza affrontando le criticità. Condizione necessaria ma insufficiente.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46" name="Google Shape;346;p10"/>
          <p:cNvCxnSpPr/>
          <p:nvPr/>
        </p:nvCxnSpPr>
        <p:spPr>
          <a:xfrm>
            <a:off x="6333592" y="3337560"/>
            <a:ext cx="0" cy="164592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47" name="Google Shape;347;p10"/>
          <p:cNvSpPr/>
          <p:nvPr/>
        </p:nvSpPr>
        <p:spPr>
          <a:xfrm>
            <a:off x="6621223" y="3351276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Apprendimento generativo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8" name="Google Shape;348;p10"/>
          <p:cNvSpPr/>
          <p:nvPr/>
        </p:nvSpPr>
        <p:spPr>
          <a:xfrm>
            <a:off x="6621223" y="3746899"/>
            <a:ext cx="4002254" cy="12252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Volto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a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potenziare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la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capacità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creare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innovare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Essenziale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per la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competitività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in un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contesto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complesso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4" name="Google Shape;354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14925" y="1373340"/>
            <a:ext cx="2971800" cy="2971800"/>
          </a:xfrm>
          <a:prstGeom prst="rect">
            <a:avLst/>
          </a:prstGeom>
          <a:noFill/>
          <a:ln>
            <a:noFill/>
          </a:ln>
        </p:spPr>
      </p:pic>
      <p:sp>
        <p:nvSpPr>
          <p:cNvPr id="355" name="Google Shape;355;p11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356" name="Google Shape;356;p11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57" name="Google Shape;357;p11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58" name="Google Shape;358;p11"/>
          <p:cNvCxnSpPr/>
          <p:nvPr/>
        </p:nvCxnSpPr>
        <p:spPr>
          <a:xfrm>
            <a:off x="457200" y="233172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59" name="Google Shape;359;p11"/>
          <p:cNvSpPr/>
          <p:nvPr/>
        </p:nvSpPr>
        <p:spPr>
          <a:xfrm>
            <a:off x="283464" y="215798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0" name="Google Shape;360;p11"/>
          <p:cNvSpPr/>
          <p:nvPr/>
        </p:nvSpPr>
        <p:spPr>
          <a:xfrm>
            <a:off x="283464" y="215798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" name="Google Shape;361;p11"/>
          <p:cNvSpPr/>
          <p:nvPr/>
        </p:nvSpPr>
        <p:spPr>
          <a:xfrm>
            <a:off x="283464" y="272491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2" name="Google Shape;362;p11"/>
          <p:cNvSpPr/>
          <p:nvPr/>
        </p:nvSpPr>
        <p:spPr>
          <a:xfrm>
            <a:off x="283464" y="272491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3" name="Google Shape;363;p11"/>
          <p:cNvSpPr/>
          <p:nvPr/>
        </p:nvSpPr>
        <p:spPr>
          <a:xfrm>
            <a:off x="283464" y="329184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4" name="Google Shape;364;p11"/>
          <p:cNvSpPr/>
          <p:nvPr/>
        </p:nvSpPr>
        <p:spPr>
          <a:xfrm>
            <a:off x="283464" y="329184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5" name="Google Shape;365;p11"/>
          <p:cNvSpPr/>
          <p:nvPr/>
        </p:nvSpPr>
        <p:spPr>
          <a:xfrm>
            <a:off x="283464" y="385876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6" name="Google Shape;366;p11"/>
          <p:cNvSpPr/>
          <p:nvPr/>
        </p:nvSpPr>
        <p:spPr>
          <a:xfrm>
            <a:off x="283464" y="385876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7" name="Google Shape;367;p11"/>
          <p:cNvSpPr/>
          <p:nvPr/>
        </p:nvSpPr>
        <p:spPr>
          <a:xfrm>
            <a:off x="283464" y="442569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8" name="Google Shape;368;p11"/>
          <p:cNvSpPr/>
          <p:nvPr/>
        </p:nvSpPr>
        <p:spPr>
          <a:xfrm>
            <a:off x="283464" y="442569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9" name="Google Shape;369;p11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0" name="Google Shape;370;p11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 CREARE VALORE APPRENDENDO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1" name="Google Shape;371;p11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Single-loop e double-loop learning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72" name="Google Shape;372;p11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73" name="Google Shape;373;p11"/>
          <p:cNvSpPr/>
          <p:nvPr/>
        </p:nvSpPr>
        <p:spPr>
          <a:xfrm>
            <a:off x="1298448" y="1572768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900"/>
              <a:buFont typeface="Calibri"/>
              <a:buNone/>
            </a:pPr>
            <a:r>
              <a:rPr lang="en-US" sz="1900" i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Argyris e Schön [1978]</a:t>
            </a:r>
            <a:endParaRPr sz="1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4" name="Google Shape;374;p11"/>
          <p:cNvSpPr/>
          <p:nvPr/>
        </p:nvSpPr>
        <p:spPr>
          <a:xfrm>
            <a:off x="1298448" y="2103119"/>
            <a:ext cx="3539764" cy="778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84E75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384E75"/>
                </a:solidFill>
                <a:latin typeface="Calibri"/>
                <a:ea typeface="Calibri"/>
                <a:cs typeface="Calibri"/>
                <a:sym typeface="Calibri"/>
              </a:rPr>
              <a:t>Single-loop l</a:t>
            </a:r>
            <a:r>
              <a:rPr lang="en-US" sz="19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earning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Corregge errori entro schemi e procedure esistenti, senza modificare i principi che li guidano.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5" name="Google Shape;375;p11"/>
          <p:cNvSpPr/>
          <p:nvPr/>
        </p:nvSpPr>
        <p:spPr>
          <a:xfrm>
            <a:off x="8545614" y="2178822"/>
            <a:ext cx="3189186" cy="1142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Double-loop learning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Revisione profonda di norme, valori e assunti di base → cambiamento trasformativo.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76" name="Google Shape;376;p11"/>
          <p:cNvCxnSpPr/>
          <p:nvPr/>
        </p:nvCxnSpPr>
        <p:spPr>
          <a:xfrm>
            <a:off x="1298448" y="388620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77" name="Google Shape;377;p11"/>
          <p:cNvSpPr/>
          <p:nvPr/>
        </p:nvSpPr>
        <p:spPr>
          <a:xfrm>
            <a:off x="3117887" y="4859754"/>
            <a:ext cx="6965875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modello delle </a:t>
            </a:r>
            <a:r>
              <a:rPr lang="en-US" sz="1900" b="1" i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learning organizations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si pone in continuità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 questa tradizione di studi sull'apprendimento organizzativo.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p13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427" name="Google Shape;427;p13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28" name="Google Shape;428;p13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29" name="Google Shape;429;p13"/>
          <p:cNvCxnSpPr/>
          <p:nvPr/>
        </p:nvCxnSpPr>
        <p:spPr>
          <a:xfrm>
            <a:off x="457200" y="233172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30" name="Google Shape;430;p13"/>
          <p:cNvSpPr/>
          <p:nvPr/>
        </p:nvSpPr>
        <p:spPr>
          <a:xfrm>
            <a:off x="283464" y="215798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1" name="Google Shape;431;p13"/>
          <p:cNvSpPr/>
          <p:nvPr/>
        </p:nvSpPr>
        <p:spPr>
          <a:xfrm>
            <a:off x="283464" y="215798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2" name="Google Shape;432;p13"/>
          <p:cNvSpPr/>
          <p:nvPr/>
        </p:nvSpPr>
        <p:spPr>
          <a:xfrm>
            <a:off x="283464" y="272491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3" name="Google Shape;433;p13"/>
          <p:cNvSpPr/>
          <p:nvPr/>
        </p:nvSpPr>
        <p:spPr>
          <a:xfrm>
            <a:off x="283464" y="272491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4" name="Google Shape;434;p13"/>
          <p:cNvSpPr/>
          <p:nvPr/>
        </p:nvSpPr>
        <p:spPr>
          <a:xfrm>
            <a:off x="283464" y="329184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5" name="Google Shape;435;p13"/>
          <p:cNvSpPr/>
          <p:nvPr/>
        </p:nvSpPr>
        <p:spPr>
          <a:xfrm>
            <a:off x="283464" y="329184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6" name="Google Shape;436;p13"/>
          <p:cNvSpPr/>
          <p:nvPr/>
        </p:nvSpPr>
        <p:spPr>
          <a:xfrm>
            <a:off x="283464" y="385876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7" name="Google Shape;437;p13"/>
          <p:cNvSpPr/>
          <p:nvPr/>
        </p:nvSpPr>
        <p:spPr>
          <a:xfrm>
            <a:off x="283464" y="385876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8" name="Google Shape;438;p13"/>
          <p:cNvSpPr/>
          <p:nvPr/>
        </p:nvSpPr>
        <p:spPr>
          <a:xfrm>
            <a:off x="283464" y="442569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9" name="Google Shape;439;p13"/>
          <p:cNvSpPr/>
          <p:nvPr/>
        </p:nvSpPr>
        <p:spPr>
          <a:xfrm>
            <a:off x="283464" y="442569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0" name="Google Shape;440;p13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1" name="Google Shape;441;p13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 CREARE VALORE APPRENDENDO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" name="Google Shape;442;p13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Gli ambiti strategici della formazione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43" name="Google Shape;443;p13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44" name="Google Shape;444;p13"/>
          <p:cNvSpPr/>
          <p:nvPr/>
        </p:nvSpPr>
        <p:spPr>
          <a:xfrm>
            <a:off x="1312787" y="2907842"/>
            <a:ext cx="3204099" cy="1718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900"/>
              <a:buFont typeface="Calibri"/>
              <a:buNone/>
            </a:pPr>
            <a:r>
              <a:rPr lang="en-US" sz="19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Noe [2017] individua alcuni ambiti su cui la formazione può incidere per sviluppare una learning organization: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5" name="Google Shape;445;p13"/>
          <p:cNvSpPr/>
          <p:nvPr/>
        </p:nvSpPr>
        <p:spPr>
          <a:xfrm>
            <a:off x="4594611" y="212145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6" name="Google Shape;446;p13"/>
          <p:cNvSpPr/>
          <p:nvPr/>
        </p:nvSpPr>
        <p:spPr>
          <a:xfrm>
            <a:off x="4594611" y="212145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7" name="Google Shape;447;p13"/>
          <p:cNvSpPr/>
          <p:nvPr/>
        </p:nvSpPr>
        <p:spPr>
          <a:xfrm>
            <a:off x="5097532" y="2066593"/>
            <a:ext cx="6811004" cy="6583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Diversificare il portfolio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includendo modalità di apprendimento informali e personalizzate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48" name="Google Shape;448;p13"/>
          <p:cNvCxnSpPr/>
          <p:nvPr/>
        </p:nvCxnSpPr>
        <p:spPr>
          <a:xfrm rot="10800000" flipH="1">
            <a:off x="4594612" y="2724882"/>
            <a:ext cx="8019164" cy="79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49" name="Google Shape;449;p13"/>
          <p:cNvSpPr/>
          <p:nvPr/>
        </p:nvSpPr>
        <p:spPr>
          <a:xfrm>
            <a:off x="4594611" y="290784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0" name="Google Shape;450;p13"/>
          <p:cNvSpPr/>
          <p:nvPr/>
        </p:nvSpPr>
        <p:spPr>
          <a:xfrm>
            <a:off x="4594611" y="290784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" name="Google Shape;451;p13"/>
          <p:cNvSpPr/>
          <p:nvPr/>
        </p:nvSpPr>
        <p:spPr>
          <a:xfrm>
            <a:off x="5097532" y="2852977"/>
            <a:ext cx="6736576" cy="6034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Ampliare i lavoratori coinvolti</a:t>
            </a:r>
            <a:endParaRPr sz="1900" b="1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superando la tradizionale focalizzazione sul solo management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52" name="Google Shape;452;p13"/>
          <p:cNvCxnSpPr/>
          <p:nvPr/>
        </p:nvCxnSpPr>
        <p:spPr>
          <a:xfrm rot="10800000" flipH="1">
            <a:off x="4594612" y="3511266"/>
            <a:ext cx="7949713" cy="79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53" name="Google Shape;453;p13"/>
          <p:cNvSpPr/>
          <p:nvPr/>
        </p:nvSpPr>
        <p:spPr>
          <a:xfrm>
            <a:off x="4594611" y="369422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4" name="Google Shape;454;p13"/>
          <p:cNvSpPr/>
          <p:nvPr/>
        </p:nvSpPr>
        <p:spPr>
          <a:xfrm>
            <a:off x="4594611" y="369422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5" name="Google Shape;455;p13"/>
          <p:cNvSpPr/>
          <p:nvPr/>
        </p:nvSpPr>
        <p:spPr>
          <a:xfrm>
            <a:off x="5097532" y="3639361"/>
            <a:ext cx="6013562" cy="658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Accelerare i tempi di apprendimento</a:t>
            </a:r>
            <a:endParaRPr sz="1900" b="1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identificando tempestivamente i nuovi bisogni formativi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56" name="Google Shape;456;p13"/>
          <p:cNvCxnSpPr/>
          <p:nvPr/>
        </p:nvCxnSpPr>
        <p:spPr>
          <a:xfrm rot="10800000" flipH="1">
            <a:off x="4594611" y="4242727"/>
            <a:ext cx="8019165" cy="55003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57" name="Google Shape;457;p13"/>
          <p:cNvSpPr/>
          <p:nvPr/>
        </p:nvSpPr>
        <p:spPr>
          <a:xfrm>
            <a:off x="4594611" y="448061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8" name="Google Shape;458;p13"/>
          <p:cNvSpPr/>
          <p:nvPr/>
        </p:nvSpPr>
        <p:spPr>
          <a:xfrm>
            <a:off x="4594611" y="448061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9" name="Google Shape;459;p13"/>
          <p:cNvSpPr/>
          <p:nvPr/>
        </p:nvSpPr>
        <p:spPr>
          <a:xfrm>
            <a:off x="5097532" y="4425745"/>
            <a:ext cx="6662148" cy="658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Attrarre e trattenere i talenti</a:t>
            </a:r>
            <a:endParaRPr sz="1900" b="1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fornendo supporto organizzativo per le opportunità di sviluppo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60" name="Google Shape;460;p13"/>
          <p:cNvCxnSpPr/>
          <p:nvPr/>
        </p:nvCxnSpPr>
        <p:spPr>
          <a:xfrm rot="10800000" flipH="1">
            <a:off x="4594612" y="4956098"/>
            <a:ext cx="8019164" cy="128016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61" name="Google Shape;461;p13"/>
          <p:cNvSpPr/>
          <p:nvPr/>
        </p:nvSpPr>
        <p:spPr>
          <a:xfrm>
            <a:off x="4594611" y="526699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2" name="Google Shape;462;p13"/>
          <p:cNvSpPr/>
          <p:nvPr/>
        </p:nvSpPr>
        <p:spPr>
          <a:xfrm>
            <a:off x="4594611" y="526699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" name="Google Shape;463;p13"/>
          <p:cNvSpPr/>
          <p:nvPr/>
        </p:nvSpPr>
        <p:spPr>
          <a:xfrm>
            <a:off x="5097532" y="5212130"/>
            <a:ext cx="6811004" cy="7680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Promuovere una cultura della conoscenza</a:t>
            </a:r>
            <a:endParaRPr sz="1900" b="1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orientata alla condivisione e generazione di nuovi saperi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9" name="Google Shape;469;p14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470" name="Google Shape;470;p14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71" name="Google Shape;471;p14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72" name="Google Shape;472;p14"/>
          <p:cNvCxnSpPr/>
          <p:nvPr/>
        </p:nvCxnSpPr>
        <p:spPr>
          <a:xfrm>
            <a:off x="457200" y="233172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73" name="Google Shape;473;p14"/>
          <p:cNvSpPr/>
          <p:nvPr/>
        </p:nvSpPr>
        <p:spPr>
          <a:xfrm>
            <a:off x="283464" y="215798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4" name="Google Shape;474;p14"/>
          <p:cNvSpPr/>
          <p:nvPr/>
        </p:nvSpPr>
        <p:spPr>
          <a:xfrm>
            <a:off x="283464" y="215798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5" name="Google Shape;475;p14"/>
          <p:cNvSpPr/>
          <p:nvPr/>
        </p:nvSpPr>
        <p:spPr>
          <a:xfrm>
            <a:off x="283464" y="272491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6" name="Google Shape;476;p14"/>
          <p:cNvSpPr/>
          <p:nvPr/>
        </p:nvSpPr>
        <p:spPr>
          <a:xfrm>
            <a:off x="283464" y="272491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7" name="Google Shape;477;p14"/>
          <p:cNvSpPr/>
          <p:nvPr/>
        </p:nvSpPr>
        <p:spPr>
          <a:xfrm>
            <a:off x="283464" y="329184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8" name="Google Shape;478;p14"/>
          <p:cNvSpPr/>
          <p:nvPr/>
        </p:nvSpPr>
        <p:spPr>
          <a:xfrm>
            <a:off x="283464" y="329184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9" name="Google Shape;479;p14"/>
          <p:cNvSpPr/>
          <p:nvPr/>
        </p:nvSpPr>
        <p:spPr>
          <a:xfrm>
            <a:off x="283464" y="385876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0" name="Google Shape;480;p14"/>
          <p:cNvSpPr/>
          <p:nvPr/>
        </p:nvSpPr>
        <p:spPr>
          <a:xfrm>
            <a:off x="283464" y="385876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1" name="Google Shape;481;p14"/>
          <p:cNvSpPr/>
          <p:nvPr/>
        </p:nvSpPr>
        <p:spPr>
          <a:xfrm>
            <a:off x="283464" y="442569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2" name="Google Shape;482;p14"/>
          <p:cNvSpPr/>
          <p:nvPr/>
        </p:nvSpPr>
        <p:spPr>
          <a:xfrm>
            <a:off x="283464" y="442569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3" name="Google Shape;483;p14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4" name="Google Shape;484;p14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 DIVENTARE UNA LEARNING ORGANIZATION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85" name="Google Shape;485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16911" y="838199"/>
            <a:ext cx="8862343" cy="590822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Google Shape;491;p15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492" name="Google Shape;492;p15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93" name="Google Shape;493;p15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94" name="Google Shape;494;p15"/>
          <p:cNvCxnSpPr/>
          <p:nvPr/>
        </p:nvCxnSpPr>
        <p:spPr>
          <a:xfrm>
            <a:off x="457200" y="233172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95" name="Google Shape;495;p15"/>
          <p:cNvSpPr/>
          <p:nvPr/>
        </p:nvSpPr>
        <p:spPr>
          <a:xfrm>
            <a:off x="283464" y="215798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6" name="Google Shape;496;p15"/>
          <p:cNvSpPr/>
          <p:nvPr/>
        </p:nvSpPr>
        <p:spPr>
          <a:xfrm>
            <a:off x="283464" y="215798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7" name="Google Shape;497;p15"/>
          <p:cNvSpPr/>
          <p:nvPr/>
        </p:nvSpPr>
        <p:spPr>
          <a:xfrm>
            <a:off x="283464" y="272491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8" name="Google Shape;498;p15"/>
          <p:cNvSpPr/>
          <p:nvPr/>
        </p:nvSpPr>
        <p:spPr>
          <a:xfrm>
            <a:off x="283464" y="272491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9" name="Google Shape;499;p15"/>
          <p:cNvSpPr/>
          <p:nvPr/>
        </p:nvSpPr>
        <p:spPr>
          <a:xfrm>
            <a:off x="283464" y="329184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0" name="Google Shape;500;p15"/>
          <p:cNvSpPr/>
          <p:nvPr/>
        </p:nvSpPr>
        <p:spPr>
          <a:xfrm>
            <a:off x="283464" y="329184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1" name="Google Shape;501;p15"/>
          <p:cNvSpPr/>
          <p:nvPr/>
        </p:nvSpPr>
        <p:spPr>
          <a:xfrm>
            <a:off x="283464" y="385876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2" name="Google Shape;502;p15"/>
          <p:cNvSpPr/>
          <p:nvPr/>
        </p:nvSpPr>
        <p:spPr>
          <a:xfrm>
            <a:off x="283464" y="385876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3" name="Google Shape;503;p15"/>
          <p:cNvSpPr/>
          <p:nvPr/>
        </p:nvSpPr>
        <p:spPr>
          <a:xfrm>
            <a:off x="283464" y="442569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4" name="Google Shape;504;p15"/>
          <p:cNvSpPr/>
          <p:nvPr/>
        </p:nvSpPr>
        <p:spPr>
          <a:xfrm>
            <a:off x="283464" y="442569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5" name="Google Shape;505;p15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6" name="Google Shape;506;p15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 DIVENTARE UNA LEARNING ORGANIZATION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7" name="Google Shape;507;p15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Due assi per l'apprendimento organizzativo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08" name="Google Shape;508;p15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09" name="Google Shape;509;p15"/>
          <p:cNvSpPr/>
          <p:nvPr/>
        </p:nvSpPr>
        <p:spPr>
          <a:xfrm>
            <a:off x="1810440" y="1308529"/>
            <a:ext cx="9315536" cy="15178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Sonnentag e colleghe [2004] individuano due assi principali per organizzare le attività di apprendimento: uno di tipo temporale (</a:t>
            </a:r>
            <a:r>
              <a:rPr lang="en-US" sz="19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quando mi aspetto una ricaduta sulla performance?</a:t>
            </a:r>
            <a:r>
              <a:rPr lang="en-US" sz="1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) e uno relativo al grado di intenzionalità (</a:t>
            </a:r>
            <a:r>
              <a:rPr lang="en-US" sz="19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quanto le esperienze di apprendimento nascono da attività promosse e sostenute dall'organizzazione?</a:t>
            </a:r>
            <a:r>
              <a:rPr lang="en-US" sz="1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endParaRPr/>
          </a:p>
        </p:txBody>
      </p:sp>
      <p:graphicFrame>
        <p:nvGraphicFramePr>
          <p:cNvPr id="510" name="Google Shape;510;p15"/>
          <p:cNvGraphicFramePr/>
          <p:nvPr>
            <p:extLst>
              <p:ext uri="{D42A27DB-BD31-4B8C-83A1-F6EECF244321}">
                <p14:modId xmlns:p14="http://schemas.microsoft.com/office/powerpoint/2010/main" val="3178943345"/>
              </p:ext>
            </p:extLst>
          </p:nvPr>
        </p:nvGraphicFramePr>
        <p:xfrm>
          <a:off x="1545336" y="2788920"/>
          <a:ext cx="9845750" cy="3840510"/>
        </p:xfrm>
        <a:graphic>
          <a:graphicData uri="http://schemas.openxmlformats.org/drawingml/2006/table">
            <a:tbl>
              <a:tblPr>
                <a:noFill/>
                <a:tableStyleId>{A81F8B03-F811-476D-B148-56AF75BE0E54}</a:tableStyleId>
              </a:tblPr>
              <a:tblGrid>
                <a:gridCol w="1672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3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772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7525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5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A1F2B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 b="1" u="none" strike="noStrike" cap="none" dirty="0">
                          <a:solidFill>
                            <a:srgbClr val="8A1F2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 I C A D U T A    S U L L A    P E R F O R M A N C E</a:t>
                      </a:r>
                      <a:endParaRPr sz="18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A1F2B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 b="1" u="none" strike="noStrike" cap="none" dirty="0">
                          <a:solidFill>
                            <a:srgbClr val="8A1F2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ATTUALE</a:t>
                      </a:r>
                      <a:endParaRPr sz="18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8A1F2B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 b="1" u="none" strike="noStrike" cap="none" dirty="0">
                          <a:solidFill>
                            <a:srgbClr val="8A1F2B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FUTURA</a:t>
                      </a:r>
                      <a:endParaRPr sz="18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44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1" u="none" strike="noStrike" cap="none" dirty="0">
                        <a:solidFill>
                          <a:srgbClr val="292929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1" u="none" strike="noStrike" cap="none" dirty="0">
                        <a:solidFill>
                          <a:srgbClr val="292929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1" u="none" strike="noStrike" cap="none" dirty="0">
                        <a:solidFill>
                          <a:srgbClr val="292929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 b="1" u="none" strike="noStrike" cap="none" dirty="0" err="1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Contesto</a:t>
                      </a:r>
                      <a:r>
                        <a:rPr lang="en-US" sz="1800" b="1" u="none" strike="noStrike" cap="none" dirty="0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di </a:t>
                      </a:r>
                      <a:r>
                        <a:rPr lang="en-US" sz="1800" b="1" u="none" strike="noStrike" cap="none" dirty="0" err="1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apprendimento</a:t>
                      </a:r>
                      <a:endParaRPr sz="18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6EF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 b="1" u="none" strike="noStrike" cap="none" dirty="0" err="1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formale</a:t>
                      </a:r>
                      <a:endParaRPr sz="18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6EF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Attività formative (corsi, seminari, workshop)</a:t>
                      </a:r>
                      <a:endParaRPr sz="18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Programmi di sviluppo di carriera (onboarding, counselling, coaching, job rotation, feedback a 360°)</a:t>
                      </a:r>
                      <a:endParaRPr sz="18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716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6EF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 b="1" u="none" strike="noStrike" cap="none" dirty="0" err="1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informale</a:t>
                      </a:r>
                      <a:endParaRPr sz="18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6EF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Socializzazione, osservazione, trial-and-error</a:t>
                      </a:r>
                      <a:endParaRPr sz="18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 u="none" strike="noStrike" cap="none" dirty="0" err="1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Apprendimento</a:t>
                      </a:r>
                      <a:r>
                        <a:rPr lang="en-US" sz="1800" u="none" strike="noStrike" cap="none" dirty="0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continuo</a:t>
                      </a:r>
                      <a:endParaRPr sz="18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DEDAD6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Google Shape;516;p16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517" name="Google Shape;517;p16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18" name="Google Shape;518;p16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19" name="Google Shape;519;p16"/>
          <p:cNvCxnSpPr/>
          <p:nvPr/>
        </p:nvCxnSpPr>
        <p:spPr>
          <a:xfrm>
            <a:off x="457200" y="233172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20" name="Google Shape;520;p16"/>
          <p:cNvSpPr/>
          <p:nvPr/>
        </p:nvSpPr>
        <p:spPr>
          <a:xfrm>
            <a:off x="283464" y="215798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1" name="Google Shape;521;p16"/>
          <p:cNvSpPr/>
          <p:nvPr/>
        </p:nvSpPr>
        <p:spPr>
          <a:xfrm>
            <a:off x="283464" y="215798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2" name="Google Shape;522;p16"/>
          <p:cNvSpPr/>
          <p:nvPr/>
        </p:nvSpPr>
        <p:spPr>
          <a:xfrm>
            <a:off x="283464" y="272491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3" name="Google Shape;523;p16"/>
          <p:cNvSpPr/>
          <p:nvPr/>
        </p:nvSpPr>
        <p:spPr>
          <a:xfrm>
            <a:off x="283464" y="272491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4" name="Google Shape;524;p16"/>
          <p:cNvSpPr/>
          <p:nvPr/>
        </p:nvSpPr>
        <p:spPr>
          <a:xfrm>
            <a:off x="283464" y="329184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5" name="Google Shape;525;p16"/>
          <p:cNvSpPr/>
          <p:nvPr/>
        </p:nvSpPr>
        <p:spPr>
          <a:xfrm>
            <a:off x="283464" y="329184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6" name="Google Shape;526;p16"/>
          <p:cNvSpPr/>
          <p:nvPr/>
        </p:nvSpPr>
        <p:spPr>
          <a:xfrm>
            <a:off x="283464" y="385876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7" name="Google Shape;527;p16"/>
          <p:cNvSpPr/>
          <p:nvPr/>
        </p:nvSpPr>
        <p:spPr>
          <a:xfrm>
            <a:off x="283464" y="385876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8" name="Google Shape;528;p16"/>
          <p:cNvSpPr/>
          <p:nvPr/>
        </p:nvSpPr>
        <p:spPr>
          <a:xfrm>
            <a:off x="283464" y="442569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9" name="Google Shape;529;p16"/>
          <p:cNvSpPr/>
          <p:nvPr/>
        </p:nvSpPr>
        <p:spPr>
          <a:xfrm>
            <a:off x="283464" y="442569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0" name="Google Shape;530;p16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1" name="Google Shape;531;p16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 DIVENTARE UNA LEARNING ORGANIZATION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2" name="Google Shape;532;p16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L'apprendimento sul campo (field-based)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33" name="Google Shape;533;p16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34" name="Google Shape;534;p16"/>
          <p:cNvSpPr/>
          <p:nvPr/>
        </p:nvSpPr>
        <p:spPr>
          <a:xfrm>
            <a:off x="1298448" y="157276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Tannenbaum e Wolfson [2022]: il </a:t>
            </a:r>
            <a:r>
              <a:rPr lang="en-US" sz="19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70-90%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delle competenze si acquisisce in modo informale, attraverso tre modalità.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5" name="Google Shape;535;p16"/>
          <p:cNvSpPr/>
          <p:nvPr/>
        </p:nvSpPr>
        <p:spPr>
          <a:xfrm>
            <a:off x="1298448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6" name="Google Shape;536;p16"/>
          <p:cNvSpPr/>
          <p:nvPr/>
        </p:nvSpPr>
        <p:spPr>
          <a:xfrm>
            <a:off x="1298448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7" name="Google Shape;537;p16"/>
          <p:cNvSpPr/>
          <p:nvPr/>
        </p:nvSpPr>
        <p:spPr>
          <a:xfrm>
            <a:off x="1801368" y="2286000"/>
            <a:ext cx="2762402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Riflessione sull'esperienza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8" name="Google Shape;538;p16"/>
          <p:cNvSpPr/>
          <p:nvPr/>
        </p:nvSpPr>
        <p:spPr>
          <a:xfrm>
            <a:off x="1789962" y="2999232"/>
            <a:ext cx="2762402" cy="1280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Sostenuta dalla ricerca attiva di feedback: esperienze on-the-job, coaching, supervisioni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39" name="Google Shape;539;p16"/>
          <p:cNvCxnSpPr/>
          <p:nvPr/>
        </p:nvCxnSpPr>
        <p:spPr>
          <a:xfrm>
            <a:off x="4609490" y="2286000"/>
            <a:ext cx="0" cy="155448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40" name="Google Shape;540;p16"/>
          <p:cNvSpPr/>
          <p:nvPr/>
        </p:nvSpPr>
        <p:spPr>
          <a:xfrm>
            <a:off x="4746650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1" name="Google Shape;541;p16"/>
          <p:cNvSpPr/>
          <p:nvPr/>
        </p:nvSpPr>
        <p:spPr>
          <a:xfrm>
            <a:off x="4746650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b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" name="Google Shape;542;p16"/>
          <p:cNvSpPr/>
          <p:nvPr/>
        </p:nvSpPr>
        <p:spPr>
          <a:xfrm>
            <a:off x="5249570" y="2286000"/>
            <a:ext cx="2762402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Apprendimento</a:t>
            </a:r>
            <a:r>
              <a:rPr lang="en-US" sz="1900" b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vicario</a:t>
            </a:r>
            <a:endParaRPr sz="1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3" name="Google Shape;543;p16"/>
          <p:cNvSpPr/>
          <p:nvPr/>
        </p:nvSpPr>
        <p:spPr>
          <a:xfrm>
            <a:off x="5238164" y="3007103"/>
            <a:ext cx="2549998" cy="1280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Osservazione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spontanea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o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guidata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: mentoring, buddying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44" name="Google Shape;544;p16"/>
          <p:cNvCxnSpPr/>
          <p:nvPr/>
        </p:nvCxnSpPr>
        <p:spPr>
          <a:xfrm>
            <a:off x="8057693" y="2286000"/>
            <a:ext cx="0" cy="155448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45" name="Google Shape;545;p16"/>
          <p:cNvSpPr/>
          <p:nvPr/>
        </p:nvSpPr>
        <p:spPr>
          <a:xfrm>
            <a:off x="8194853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6" name="Google Shape;546;p16"/>
          <p:cNvSpPr/>
          <p:nvPr/>
        </p:nvSpPr>
        <p:spPr>
          <a:xfrm>
            <a:off x="8194853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c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7" name="Google Shape;547;p16"/>
          <p:cNvSpPr/>
          <p:nvPr/>
        </p:nvSpPr>
        <p:spPr>
          <a:xfrm>
            <a:off x="8697773" y="2286000"/>
            <a:ext cx="2762402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Apprendimento tramite sperimentazione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8" name="Google Shape;548;p16"/>
          <p:cNvSpPr/>
          <p:nvPr/>
        </p:nvSpPr>
        <p:spPr>
          <a:xfrm>
            <a:off x="8686366" y="3007103"/>
            <a:ext cx="2762402" cy="1280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Trial-and-error, job rotation, apprendistato, simulazioni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49" name="Google Shape;549;p16"/>
          <p:cNvCxnSpPr/>
          <p:nvPr/>
        </p:nvCxnSpPr>
        <p:spPr>
          <a:xfrm>
            <a:off x="1298448" y="420624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50" name="Google Shape;550;p16"/>
          <p:cNvSpPr/>
          <p:nvPr/>
        </p:nvSpPr>
        <p:spPr>
          <a:xfrm>
            <a:off x="1298448" y="4601170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Tre assi per collocare le attività di apprendimento lungo un continuum: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1" name="Google Shape;551;p16"/>
          <p:cNvSpPr/>
          <p:nvPr/>
        </p:nvSpPr>
        <p:spPr>
          <a:xfrm>
            <a:off x="1968738" y="5154438"/>
            <a:ext cx="239386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formale ↔ informale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52" name="Google Shape;552;p16"/>
          <p:cNvCxnSpPr/>
          <p:nvPr/>
        </p:nvCxnSpPr>
        <p:spPr>
          <a:xfrm>
            <a:off x="4609490" y="5066822"/>
            <a:ext cx="0" cy="54864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53" name="Google Shape;553;p16"/>
          <p:cNvSpPr/>
          <p:nvPr/>
        </p:nvSpPr>
        <p:spPr>
          <a:xfrm>
            <a:off x="4746650" y="5141243"/>
            <a:ext cx="3173882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auto-diretto ↔ etero-diretto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4" name="Google Shape;554;p16"/>
          <p:cNvSpPr/>
          <p:nvPr/>
        </p:nvSpPr>
        <p:spPr>
          <a:xfrm>
            <a:off x="4746650" y="5221224"/>
            <a:ext cx="3173882" cy="1280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55" name="Google Shape;555;p16"/>
          <p:cNvCxnSpPr/>
          <p:nvPr/>
        </p:nvCxnSpPr>
        <p:spPr>
          <a:xfrm>
            <a:off x="8057693" y="5066822"/>
            <a:ext cx="0" cy="54864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56" name="Google Shape;556;p16"/>
          <p:cNvSpPr/>
          <p:nvPr/>
        </p:nvSpPr>
        <p:spPr>
          <a:xfrm>
            <a:off x="8194853" y="5141243"/>
            <a:ext cx="3173882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intenzionale ↔ incidentale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7" name="Google Shape;557;p16"/>
          <p:cNvSpPr/>
          <p:nvPr/>
        </p:nvSpPr>
        <p:spPr>
          <a:xfrm>
            <a:off x="8194853" y="5221224"/>
            <a:ext cx="3173882" cy="1280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" name="Google Shape;563;p17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564" name="Google Shape;564;p17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65" name="Google Shape;565;p17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66" name="Google Shape;566;p17"/>
          <p:cNvCxnSpPr/>
          <p:nvPr/>
        </p:nvCxnSpPr>
        <p:spPr>
          <a:xfrm>
            <a:off x="457200" y="233172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67" name="Google Shape;567;p17"/>
          <p:cNvSpPr/>
          <p:nvPr/>
        </p:nvSpPr>
        <p:spPr>
          <a:xfrm>
            <a:off x="283464" y="215798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8" name="Google Shape;568;p17"/>
          <p:cNvSpPr/>
          <p:nvPr/>
        </p:nvSpPr>
        <p:spPr>
          <a:xfrm>
            <a:off x="283464" y="215798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9" name="Google Shape;569;p17"/>
          <p:cNvSpPr/>
          <p:nvPr/>
        </p:nvSpPr>
        <p:spPr>
          <a:xfrm>
            <a:off x="283464" y="272491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0" name="Google Shape;570;p17"/>
          <p:cNvSpPr/>
          <p:nvPr/>
        </p:nvSpPr>
        <p:spPr>
          <a:xfrm>
            <a:off x="283464" y="272491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1" name="Google Shape;571;p17"/>
          <p:cNvSpPr/>
          <p:nvPr/>
        </p:nvSpPr>
        <p:spPr>
          <a:xfrm>
            <a:off x="283464" y="329184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2" name="Google Shape;572;p17"/>
          <p:cNvSpPr/>
          <p:nvPr/>
        </p:nvSpPr>
        <p:spPr>
          <a:xfrm>
            <a:off x="283464" y="329184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3" name="Google Shape;573;p17"/>
          <p:cNvSpPr/>
          <p:nvPr/>
        </p:nvSpPr>
        <p:spPr>
          <a:xfrm>
            <a:off x="283464" y="3858768"/>
            <a:ext cx="347472" cy="347472"/>
          </a:xfrm>
          <a:prstGeom prst="ellipse">
            <a:avLst/>
          </a:prstGeom>
          <a:solidFill>
            <a:srgbClr val="B4791F"/>
          </a:solidFill>
          <a:ln w="15875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4" name="Google Shape;574;p17"/>
          <p:cNvSpPr/>
          <p:nvPr/>
        </p:nvSpPr>
        <p:spPr>
          <a:xfrm>
            <a:off x="283464" y="385876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5" name="Google Shape;575;p17"/>
          <p:cNvSpPr/>
          <p:nvPr/>
        </p:nvSpPr>
        <p:spPr>
          <a:xfrm>
            <a:off x="283464" y="442569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6" name="Google Shape;576;p17"/>
          <p:cNvSpPr/>
          <p:nvPr/>
        </p:nvSpPr>
        <p:spPr>
          <a:xfrm>
            <a:off x="283464" y="442569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7" name="Google Shape;577;p17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16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8" name="Google Shape;578;p17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4. LA SPIRALE DELLA CONOSCENZA: IL MODELLO SECI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9" name="Google Shape;579;p17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Due dimensioni della conoscenza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80" name="Google Shape;580;p17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81" name="Google Shape;581;p17"/>
          <p:cNvSpPr/>
          <p:nvPr/>
        </p:nvSpPr>
        <p:spPr>
          <a:xfrm>
            <a:off x="1298448" y="1572768"/>
            <a:ext cx="10344607" cy="411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900"/>
              <a:buFont typeface="Calibri"/>
              <a:buNone/>
            </a:pPr>
            <a:r>
              <a:rPr lang="en-US" sz="19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Nonaka [1994]: la creazione di conoscenza nasce dall'interazione fra due dimensioni.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2" name="Google Shape;582;p17"/>
          <p:cNvSpPr/>
          <p:nvPr/>
        </p:nvSpPr>
        <p:spPr>
          <a:xfrm>
            <a:off x="1298448" y="2194559"/>
            <a:ext cx="4662514" cy="12793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Dimensione ontologica</a:t>
            </a:r>
            <a:endParaRPr sz="1900" b="1">
              <a:solidFill>
                <a:srgbClr val="B4791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Il livello di interazione in cui avviene lo scambio: individuo, gruppo, organizzazione, ambiente esterno.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83" name="Google Shape;583;p17"/>
          <p:cNvCxnSpPr/>
          <p:nvPr/>
        </p:nvCxnSpPr>
        <p:spPr>
          <a:xfrm>
            <a:off x="6333591" y="2194560"/>
            <a:ext cx="11418" cy="1182002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84" name="Google Shape;584;p17"/>
          <p:cNvSpPr/>
          <p:nvPr/>
        </p:nvSpPr>
        <p:spPr>
          <a:xfrm>
            <a:off x="6470752" y="2194560"/>
            <a:ext cx="4354228" cy="7735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900"/>
              <a:buFont typeface="Calibri"/>
              <a:buNone/>
            </a:pPr>
            <a:r>
              <a:rPr lang="en-US" sz="1900" b="1" dirty="0" err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Dimensione</a:t>
            </a:r>
            <a:r>
              <a:rPr lang="en-US" sz="1900" b="1" dirty="0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b="1" dirty="0" err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epistemologica</a:t>
            </a:r>
            <a:endParaRPr sz="1900" b="1" dirty="0">
              <a:solidFill>
                <a:srgbClr val="B4791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La natura </a:t>
            </a:r>
            <a:r>
              <a:rPr lang="en-US" sz="17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della</a:t>
            </a:r>
            <a:r>
              <a:rPr lang="en-US" sz="17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7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conoscenza</a:t>
            </a:r>
            <a:r>
              <a:rPr lang="en-US" sz="17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– </a:t>
            </a:r>
            <a:r>
              <a:rPr lang="en-US" sz="17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tacita</a:t>
            </a:r>
            <a:r>
              <a:rPr lang="en-US" sz="17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o </a:t>
            </a:r>
            <a:r>
              <a:rPr lang="en-US" sz="17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esplicita</a:t>
            </a:r>
            <a:r>
              <a:rPr lang="en-US" sz="17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– e il </a:t>
            </a:r>
            <a:r>
              <a:rPr lang="en-US" sz="17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suo</a:t>
            </a:r>
            <a:r>
              <a:rPr lang="en-US" sz="17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7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cambiare</a:t>
            </a:r>
            <a:r>
              <a:rPr lang="en-US" sz="17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status.</a:t>
            </a:r>
            <a:endParaRPr sz="17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85" name="Google Shape;585;p17"/>
          <p:cNvCxnSpPr/>
          <p:nvPr/>
        </p:nvCxnSpPr>
        <p:spPr>
          <a:xfrm>
            <a:off x="1298448" y="3481432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86" name="Google Shape;586;p17"/>
          <p:cNvSpPr/>
          <p:nvPr/>
        </p:nvSpPr>
        <p:spPr>
          <a:xfrm>
            <a:off x="6927440" y="3604408"/>
            <a:ext cx="4347994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900"/>
              <a:buFont typeface="Calibri"/>
              <a:buNone/>
            </a:pPr>
            <a:r>
              <a:rPr lang="en-US" sz="19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La metafora dell'iceberg [Polanyi, 1966]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7" name="Google Shape;587;p17"/>
          <p:cNvSpPr/>
          <p:nvPr/>
        </p:nvSpPr>
        <p:spPr>
          <a:xfrm>
            <a:off x="4194295" y="3985451"/>
            <a:ext cx="3179204" cy="906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900"/>
              <a:buFont typeface="Calibri"/>
              <a:buNone/>
            </a:pPr>
            <a:r>
              <a:rPr lang="en-US" sz="1700" b="1" dirty="0" err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Conoscenza</a:t>
            </a:r>
            <a:r>
              <a:rPr lang="en-US" sz="1700" b="1" dirty="0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700" b="1" dirty="0" err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esplicita</a:t>
            </a:r>
            <a:endParaRPr sz="1700" b="1" dirty="0">
              <a:solidFill>
                <a:srgbClr val="B4791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700"/>
              <a:buFont typeface="Calibri"/>
              <a:buNone/>
            </a:pPr>
            <a:r>
              <a:rPr lang="en-US" sz="16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Consapevole</a:t>
            </a:r>
            <a:r>
              <a:rPr lang="en-US" sz="16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6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trasferibile</a:t>
            </a:r>
            <a:r>
              <a:rPr lang="en-US" sz="16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con il </a:t>
            </a:r>
            <a:r>
              <a:rPr lang="en-US" sz="16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linguaggio</a:t>
            </a:r>
            <a:r>
              <a:rPr lang="en-US" sz="16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formale</a:t>
            </a:r>
            <a:r>
              <a:rPr lang="en-US" sz="16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(es. </a:t>
            </a:r>
            <a:r>
              <a:rPr lang="en-US" sz="16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banche</a:t>
            </a:r>
            <a:r>
              <a:rPr lang="en-US" sz="16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dati</a:t>
            </a:r>
            <a:r>
              <a:rPr lang="en-US" sz="16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6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manuali</a:t>
            </a:r>
            <a:r>
              <a:rPr lang="en-US" sz="16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6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convegni</a:t>
            </a:r>
            <a:r>
              <a:rPr lang="en-US" sz="16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6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brevetti</a:t>
            </a:r>
            <a:r>
              <a:rPr lang="en-US" sz="16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endParaRPr sz="1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8" name="Google Shape;588;p17"/>
          <p:cNvSpPr/>
          <p:nvPr/>
        </p:nvSpPr>
        <p:spPr>
          <a:xfrm>
            <a:off x="3318158" y="5186328"/>
            <a:ext cx="3597555" cy="15654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900"/>
              <a:buFont typeface="Calibri"/>
              <a:buNone/>
            </a:pPr>
            <a:r>
              <a:rPr lang="en-US" sz="1700" b="1" dirty="0" err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Conoscenza</a:t>
            </a:r>
            <a:r>
              <a:rPr lang="en-US" sz="1700" b="1" dirty="0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700" b="1" dirty="0" err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tacita</a:t>
            </a:r>
            <a:endParaRPr sz="1700" dirty="0">
              <a:solidFill>
                <a:srgbClr val="B4791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700"/>
              <a:buFont typeface="Calibri"/>
              <a:buNone/>
            </a:pPr>
            <a:r>
              <a:rPr lang="en-US" sz="16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Sviluppata</a:t>
            </a:r>
            <a:r>
              <a:rPr lang="en-US" sz="16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dall'esperienza</a:t>
            </a:r>
            <a:r>
              <a:rPr lang="en-US" sz="16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6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dalla</a:t>
            </a:r>
            <a:r>
              <a:rPr lang="en-US" sz="16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pratica</a:t>
            </a:r>
            <a:r>
              <a:rPr lang="en-US" sz="16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difficile da </a:t>
            </a:r>
            <a:r>
              <a:rPr lang="en-US" sz="16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rievocare</a:t>
            </a:r>
            <a:r>
              <a:rPr lang="en-US" sz="16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6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formalizzare</a:t>
            </a:r>
            <a:r>
              <a:rPr lang="en-US" sz="16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; </a:t>
            </a:r>
            <a:r>
              <a:rPr lang="en-US" sz="16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fonda</a:t>
            </a:r>
            <a:r>
              <a:rPr lang="en-US" sz="16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le routine </a:t>
            </a:r>
            <a:r>
              <a:rPr lang="en-US" sz="16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quotidiane</a:t>
            </a:r>
            <a:r>
              <a:rPr lang="en-US" sz="16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r>
              <a:rPr lang="en-US" sz="16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È</a:t>
            </a:r>
            <a:r>
              <a:rPr lang="en-US" sz="16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il </a:t>
            </a:r>
            <a:r>
              <a:rPr lang="en-US" sz="16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presupposto</a:t>
            </a:r>
            <a:r>
              <a:rPr lang="en-US" sz="16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indispensabile</a:t>
            </a:r>
            <a:r>
              <a:rPr lang="en-US" sz="16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della</a:t>
            </a:r>
            <a:r>
              <a:rPr lang="en-US" sz="16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conoscenza</a:t>
            </a:r>
            <a:r>
              <a:rPr lang="en-US" sz="16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esplicita</a:t>
            </a:r>
            <a:r>
              <a:rPr lang="en-US" sz="1600" b="1" dirty="0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9" name="Google Shape;589;p17"/>
          <p:cNvSpPr/>
          <p:nvPr/>
        </p:nvSpPr>
        <p:spPr>
          <a:xfrm>
            <a:off x="8253689" y="3170704"/>
            <a:ext cx="1122744" cy="446783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D8D8D8"/>
          </a:solidFill>
          <a:ln w="19050" cap="flat" cmpd="sng">
            <a:solidFill>
              <a:srgbClr val="B5791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90" name="Google Shape;590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68107" y="4244487"/>
            <a:ext cx="2293907" cy="2293907"/>
          </a:xfrm>
          <a:prstGeom prst="rect">
            <a:avLst/>
          </a:prstGeom>
          <a:noFill/>
          <a:ln>
            <a:noFill/>
          </a:ln>
        </p:spPr>
      </p:pic>
      <p:sp>
        <p:nvSpPr>
          <p:cNvPr id="591" name="Google Shape;591;p17"/>
          <p:cNvSpPr/>
          <p:nvPr/>
        </p:nvSpPr>
        <p:spPr>
          <a:xfrm>
            <a:off x="7635503" y="4192235"/>
            <a:ext cx="2326511" cy="2433925"/>
          </a:xfrm>
          <a:prstGeom prst="ellipse">
            <a:avLst/>
          </a:prstGeom>
          <a:noFill/>
          <a:ln w="19050" cap="flat" cmpd="sng">
            <a:solidFill>
              <a:srgbClr val="B5791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92" name="Google Shape;592;p17"/>
          <p:cNvCxnSpPr>
            <a:cxnSpLocks/>
          </p:cNvCxnSpPr>
          <p:nvPr/>
        </p:nvCxnSpPr>
        <p:spPr>
          <a:xfrm>
            <a:off x="6589986" y="4115096"/>
            <a:ext cx="1783787" cy="610216"/>
          </a:xfrm>
          <a:prstGeom prst="straightConnector1">
            <a:avLst/>
          </a:prstGeom>
          <a:noFill/>
          <a:ln w="19050" cap="flat" cmpd="sng">
            <a:solidFill>
              <a:srgbClr val="B5791F"/>
            </a:solidFill>
            <a:prstDash val="solid"/>
            <a:miter lim="8000"/>
            <a:headEnd type="none" w="sm" len="sm"/>
            <a:tailEnd type="oval" w="med" len="med"/>
          </a:ln>
        </p:spPr>
      </p:cxnSp>
      <p:cxnSp>
        <p:nvCxnSpPr>
          <p:cNvPr id="593" name="Google Shape;593;p17"/>
          <p:cNvCxnSpPr>
            <a:cxnSpLocks/>
          </p:cNvCxnSpPr>
          <p:nvPr/>
        </p:nvCxnSpPr>
        <p:spPr>
          <a:xfrm flipV="1">
            <a:off x="5286703" y="5285232"/>
            <a:ext cx="2795752" cy="106208"/>
          </a:xfrm>
          <a:prstGeom prst="straightConnector1">
            <a:avLst/>
          </a:prstGeom>
          <a:noFill/>
          <a:ln w="19050" cap="flat" cmpd="sng">
            <a:solidFill>
              <a:srgbClr val="B5791F"/>
            </a:solidFill>
            <a:prstDash val="solid"/>
            <a:miter lim="8000"/>
            <a:headEnd type="none" w="sm" len="sm"/>
            <a:tailEnd type="oval" w="med" len="med"/>
          </a:ln>
        </p:spPr>
      </p:cxn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9" name="Google Shape;599;p18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600" name="Google Shape;600;p18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01" name="Google Shape;601;p18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02" name="Google Shape;602;p18"/>
          <p:cNvCxnSpPr/>
          <p:nvPr/>
        </p:nvCxnSpPr>
        <p:spPr>
          <a:xfrm>
            <a:off x="457200" y="233172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03" name="Google Shape;603;p18"/>
          <p:cNvSpPr/>
          <p:nvPr/>
        </p:nvSpPr>
        <p:spPr>
          <a:xfrm>
            <a:off x="283464" y="215798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4" name="Google Shape;604;p18"/>
          <p:cNvSpPr/>
          <p:nvPr/>
        </p:nvSpPr>
        <p:spPr>
          <a:xfrm>
            <a:off x="283464" y="215798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5" name="Google Shape;605;p18"/>
          <p:cNvSpPr/>
          <p:nvPr/>
        </p:nvSpPr>
        <p:spPr>
          <a:xfrm>
            <a:off x="283464" y="272491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6" name="Google Shape;606;p18"/>
          <p:cNvSpPr/>
          <p:nvPr/>
        </p:nvSpPr>
        <p:spPr>
          <a:xfrm>
            <a:off x="283464" y="272491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7" name="Google Shape;607;p18"/>
          <p:cNvSpPr/>
          <p:nvPr/>
        </p:nvSpPr>
        <p:spPr>
          <a:xfrm>
            <a:off x="283464" y="329184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8" name="Google Shape;608;p18"/>
          <p:cNvSpPr/>
          <p:nvPr/>
        </p:nvSpPr>
        <p:spPr>
          <a:xfrm>
            <a:off x="283464" y="329184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9" name="Google Shape;609;p18"/>
          <p:cNvSpPr/>
          <p:nvPr/>
        </p:nvSpPr>
        <p:spPr>
          <a:xfrm>
            <a:off x="283464" y="3858768"/>
            <a:ext cx="347472" cy="347472"/>
          </a:xfrm>
          <a:prstGeom prst="ellipse">
            <a:avLst/>
          </a:prstGeom>
          <a:solidFill>
            <a:srgbClr val="B4791F"/>
          </a:solidFill>
          <a:ln w="15875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0" name="Google Shape;610;p18"/>
          <p:cNvSpPr/>
          <p:nvPr/>
        </p:nvSpPr>
        <p:spPr>
          <a:xfrm>
            <a:off x="283464" y="385876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1" name="Google Shape;611;p18"/>
          <p:cNvSpPr/>
          <p:nvPr/>
        </p:nvSpPr>
        <p:spPr>
          <a:xfrm>
            <a:off x="283464" y="442569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2" name="Google Shape;612;p18"/>
          <p:cNvSpPr/>
          <p:nvPr/>
        </p:nvSpPr>
        <p:spPr>
          <a:xfrm>
            <a:off x="283464" y="442569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3" name="Google Shape;613;p18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16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4" name="Google Shape;614;p18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4. LA SPIRALE DELLA CONOSCENZA: IL MODELLO SECI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5" name="Google Shape;615;p18"/>
          <p:cNvSpPr/>
          <p:nvPr/>
        </p:nvSpPr>
        <p:spPr>
          <a:xfrm>
            <a:off x="6061108" y="1362603"/>
            <a:ext cx="5021451" cy="4897465"/>
          </a:xfrm>
          <a:prstGeom prst="rect">
            <a:avLst/>
          </a:prstGeom>
          <a:noFill/>
          <a:ln w="28575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16" name="Google Shape;616;p18"/>
          <p:cNvCxnSpPr>
            <a:stCxn id="615" idx="0"/>
            <a:endCxn id="615" idx="2"/>
          </p:cNvCxnSpPr>
          <p:nvPr/>
        </p:nvCxnSpPr>
        <p:spPr>
          <a:xfrm>
            <a:off x="8571834" y="1362603"/>
            <a:ext cx="0" cy="48975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dash"/>
            <a:miter lim="8000"/>
            <a:headEnd type="none" w="sm" len="sm"/>
            <a:tailEnd type="none" w="sm" len="sm"/>
          </a:ln>
        </p:spPr>
      </p:cxnSp>
      <p:cxnSp>
        <p:nvCxnSpPr>
          <p:cNvPr id="617" name="Google Shape;617;p18"/>
          <p:cNvCxnSpPr>
            <a:stCxn id="615" idx="3"/>
            <a:endCxn id="615" idx="1"/>
          </p:cNvCxnSpPr>
          <p:nvPr/>
        </p:nvCxnSpPr>
        <p:spPr>
          <a:xfrm rot="10800000">
            <a:off x="6061159" y="3811336"/>
            <a:ext cx="5021400" cy="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dash"/>
            <a:miter lim="8000"/>
            <a:headEnd type="none" w="sm" len="sm"/>
            <a:tailEnd type="none" w="sm" len="sm"/>
          </a:ln>
        </p:spPr>
      </p:cxnSp>
      <p:sp>
        <p:nvSpPr>
          <p:cNvPr id="618" name="Google Shape;618;p18"/>
          <p:cNvSpPr txBox="1"/>
          <p:nvPr/>
        </p:nvSpPr>
        <p:spPr>
          <a:xfrm>
            <a:off x="8571833" y="5605516"/>
            <a:ext cx="2510721" cy="369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COMBINAZIONE</a:t>
            </a:r>
            <a:endParaRPr/>
          </a:p>
        </p:txBody>
      </p:sp>
      <p:sp>
        <p:nvSpPr>
          <p:cNvPr id="619" name="Google Shape;619;p18"/>
          <p:cNvSpPr txBox="1"/>
          <p:nvPr/>
        </p:nvSpPr>
        <p:spPr>
          <a:xfrm>
            <a:off x="8571834" y="1672573"/>
            <a:ext cx="2510721" cy="369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ESTERNALIZZAZIONE</a:t>
            </a:r>
            <a:endParaRPr/>
          </a:p>
        </p:txBody>
      </p:sp>
      <p:sp>
        <p:nvSpPr>
          <p:cNvPr id="620" name="Google Shape;620;p18"/>
          <p:cNvSpPr txBox="1"/>
          <p:nvPr/>
        </p:nvSpPr>
        <p:spPr>
          <a:xfrm>
            <a:off x="6057868" y="5613359"/>
            <a:ext cx="2510721" cy="369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INTERNALIZZAZIONE</a:t>
            </a:r>
            <a:endParaRPr/>
          </a:p>
        </p:txBody>
      </p:sp>
      <p:sp>
        <p:nvSpPr>
          <p:cNvPr id="621" name="Google Shape;621;p18"/>
          <p:cNvSpPr txBox="1"/>
          <p:nvPr/>
        </p:nvSpPr>
        <p:spPr>
          <a:xfrm>
            <a:off x="6040448" y="1672572"/>
            <a:ext cx="2510721" cy="369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SOCIALIZZAZIONE</a:t>
            </a:r>
            <a:endParaRPr/>
          </a:p>
        </p:txBody>
      </p:sp>
      <p:sp>
        <p:nvSpPr>
          <p:cNvPr id="622" name="Google Shape;622;p18"/>
          <p:cNvSpPr txBox="1"/>
          <p:nvPr/>
        </p:nvSpPr>
        <p:spPr>
          <a:xfrm rot="5400000">
            <a:off x="10688665" y="2417793"/>
            <a:ext cx="117787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esplicita</a:t>
            </a:r>
            <a:endParaRPr/>
          </a:p>
        </p:txBody>
      </p:sp>
      <p:sp>
        <p:nvSpPr>
          <p:cNvPr id="623" name="Google Shape;623;p18"/>
          <p:cNvSpPr txBox="1"/>
          <p:nvPr/>
        </p:nvSpPr>
        <p:spPr>
          <a:xfrm>
            <a:off x="9393243" y="1003513"/>
            <a:ext cx="117787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tacita</a:t>
            </a:r>
            <a:endParaRPr/>
          </a:p>
        </p:txBody>
      </p:sp>
      <p:sp>
        <p:nvSpPr>
          <p:cNvPr id="624" name="Google Shape;624;p18"/>
          <p:cNvSpPr txBox="1"/>
          <p:nvPr/>
        </p:nvSpPr>
        <p:spPr>
          <a:xfrm rot="5400000">
            <a:off x="10688665" y="4863905"/>
            <a:ext cx="117787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esplicita</a:t>
            </a:r>
            <a:endParaRPr/>
          </a:p>
        </p:txBody>
      </p:sp>
      <p:sp>
        <p:nvSpPr>
          <p:cNvPr id="625" name="Google Shape;625;p18"/>
          <p:cNvSpPr txBox="1"/>
          <p:nvPr/>
        </p:nvSpPr>
        <p:spPr>
          <a:xfrm>
            <a:off x="9297674" y="6243345"/>
            <a:ext cx="117787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esplicita</a:t>
            </a:r>
            <a:endParaRPr/>
          </a:p>
        </p:txBody>
      </p:sp>
      <p:sp>
        <p:nvSpPr>
          <p:cNvPr id="626" name="Google Shape;626;p18"/>
          <p:cNvSpPr txBox="1"/>
          <p:nvPr/>
        </p:nvSpPr>
        <p:spPr>
          <a:xfrm>
            <a:off x="6554466" y="1001018"/>
            <a:ext cx="117787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tacita</a:t>
            </a:r>
            <a:endParaRPr/>
          </a:p>
        </p:txBody>
      </p:sp>
      <p:sp>
        <p:nvSpPr>
          <p:cNvPr id="627" name="Google Shape;627;p18"/>
          <p:cNvSpPr txBox="1"/>
          <p:nvPr/>
        </p:nvSpPr>
        <p:spPr>
          <a:xfrm rot="-5400000">
            <a:off x="5266847" y="4910398"/>
            <a:ext cx="117787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tacita</a:t>
            </a:r>
            <a:endParaRPr/>
          </a:p>
        </p:txBody>
      </p:sp>
      <p:sp>
        <p:nvSpPr>
          <p:cNvPr id="628" name="Google Shape;628;p18"/>
          <p:cNvSpPr txBox="1"/>
          <p:nvPr/>
        </p:nvSpPr>
        <p:spPr>
          <a:xfrm>
            <a:off x="6682289" y="6260068"/>
            <a:ext cx="117787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esplicita</a:t>
            </a:r>
            <a:endParaRPr/>
          </a:p>
        </p:txBody>
      </p:sp>
      <p:sp>
        <p:nvSpPr>
          <p:cNvPr id="629" name="Google Shape;629;p18"/>
          <p:cNvSpPr txBox="1"/>
          <p:nvPr/>
        </p:nvSpPr>
        <p:spPr>
          <a:xfrm rot="-5400000">
            <a:off x="5278400" y="2335776"/>
            <a:ext cx="117787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tacita</a:t>
            </a:r>
            <a:endParaRPr/>
          </a:p>
        </p:txBody>
      </p:sp>
      <p:cxnSp>
        <p:nvCxnSpPr>
          <p:cNvPr id="630" name="Google Shape;630;p18"/>
          <p:cNvCxnSpPr/>
          <p:nvPr/>
        </p:nvCxnSpPr>
        <p:spPr>
          <a:xfrm>
            <a:off x="10409695" y="1154684"/>
            <a:ext cx="867905" cy="5124"/>
          </a:xfrm>
          <a:prstGeom prst="straightConnector1">
            <a:avLst/>
          </a:prstGeom>
          <a:noFill/>
          <a:ln w="76200" cap="flat" cmpd="sng">
            <a:solidFill>
              <a:srgbClr val="BFBFBF"/>
            </a:solidFill>
            <a:prstDash val="solid"/>
            <a:miter lim="8000"/>
            <a:headEnd type="none" w="sm" len="sm"/>
            <a:tailEnd type="none" w="sm" len="sm"/>
          </a:ln>
        </p:spPr>
      </p:cxnSp>
      <p:cxnSp>
        <p:nvCxnSpPr>
          <p:cNvPr id="631" name="Google Shape;631;p18"/>
          <p:cNvCxnSpPr/>
          <p:nvPr/>
        </p:nvCxnSpPr>
        <p:spPr>
          <a:xfrm>
            <a:off x="5934540" y="1185684"/>
            <a:ext cx="852407" cy="0"/>
          </a:xfrm>
          <a:prstGeom prst="straightConnector1">
            <a:avLst/>
          </a:prstGeom>
          <a:noFill/>
          <a:ln w="76200" cap="flat" cmpd="sng">
            <a:solidFill>
              <a:srgbClr val="BFBFBF"/>
            </a:solidFill>
            <a:prstDash val="solid"/>
            <a:miter lim="8000"/>
            <a:headEnd type="none" w="sm" len="sm"/>
            <a:tailEnd type="triangle" w="med" len="med"/>
          </a:ln>
        </p:spPr>
      </p:cxnSp>
      <p:cxnSp>
        <p:nvCxnSpPr>
          <p:cNvPr id="632" name="Google Shape;632;p18"/>
          <p:cNvCxnSpPr/>
          <p:nvPr/>
        </p:nvCxnSpPr>
        <p:spPr>
          <a:xfrm>
            <a:off x="5900959" y="1155205"/>
            <a:ext cx="5177" cy="884242"/>
          </a:xfrm>
          <a:prstGeom prst="straightConnector1">
            <a:avLst/>
          </a:prstGeom>
          <a:noFill/>
          <a:ln w="76200" cap="flat" cmpd="sng">
            <a:solidFill>
              <a:srgbClr val="BFBFBF"/>
            </a:solidFill>
            <a:prstDash val="solid"/>
            <a:miter lim="8000"/>
            <a:headEnd type="none" w="sm" len="sm"/>
            <a:tailEnd type="none" w="sm" len="sm"/>
          </a:ln>
        </p:spPr>
      </p:cxnSp>
      <p:cxnSp>
        <p:nvCxnSpPr>
          <p:cNvPr id="633" name="Google Shape;633;p18"/>
          <p:cNvCxnSpPr/>
          <p:nvPr/>
        </p:nvCxnSpPr>
        <p:spPr>
          <a:xfrm rot="10800000">
            <a:off x="11236271" y="5618859"/>
            <a:ext cx="0" cy="872438"/>
          </a:xfrm>
          <a:prstGeom prst="straightConnector1">
            <a:avLst/>
          </a:prstGeom>
          <a:noFill/>
          <a:ln w="76200" cap="flat" cmpd="sng">
            <a:solidFill>
              <a:srgbClr val="BFBFBF"/>
            </a:solidFill>
            <a:prstDash val="solid"/>
            <a:miter lim="8000"/>
            <a:headEnd type="none" w="sm" len="sm"/>
            <a:tailEnd type="none" w="sm" len="sm"/>
          </a:ln>
        </p:spPr>
      </p:cxnSp>
      <p:cxnSp>
        <p:nvCxnSpPr>
          <p:cNvPr id="634" name="Google Shape;634;p18"/>
          <p:cNvCxnSpPr/>
          <p:nvPr/>
        </p:nvCxnSpPr>
        <p:spPr>
          <a:xfrm>
            <a:off x="5867335" y="6460301"/>
            <a:ext cx="867905" cy="5124"/>
          </a:xfrm>
          <a:prstGeom prst="straightConnector1">
            <a:avLst/>
          </a:prstGeom>
          <a:noFill/>
          <a:ln w="76200" cap="flat" cmpd="sng">
            <a:solidFill>
              <a:srgbClr val="BFBFBF"/>
            </a:solidFill>
            <a:prstDash val="solid"/>
            <a:miter lim="8000"/>
            <a:headEnd type="none" w="sm" len="sm"/>
            <a:tailEnd type="none" w="sm" len="sm"/>
          </a:ln>
        </p:spPr>
      </p:cxnSp>
      <p:cxnSp>
        <p:nvCxnSpPr>
          <p:cNvPr id="635" name="Google Shape;635;p18"/>
          <p:cNvCxnSpPr/>
          <p:nvPr/>
        </p:nvCxnSpPr>
        <p:spPr>
          <a:xfrm rot="10800000">
            <a:off x="10409695" y="6444734"/>
            <a:ext cx="826576" cy="0"/>
          </a:xfrm>
          <a:prstGeom prst="straightConnector1">
            <a:avLst/>
          </a:prstGeom>
          <a:noFill/>
          <a:ln w="76200" cap="flat" cmpd="sng">
            <a:solidFill>
              <a:srgbClr val="BFBFBF"/>
            </a:solidFill>
            <a:prstDash val="solid"/>
            <a:miter lim="8000"/>
            <a:headEnd type="none" w="sm" len="sm"/>
            <a:tailEnd type="triangle" w="med" len="med"/>
          </a:ln>
        </p:spPr>
      </p:cxnSp>
      <p:cxnSp>
        <p:nvCxnSpPr>
          <p:cNvPr id="636" name="Google Shape;636;p18"/>
          <p:cNvCxnSpPr/>
          <p:nvPr/>
        </p:nvCxnSpPr>
        <p:spPr>
          <a:xfrm>
            <a:off x="11277600" y="1116006"/>
            <a:ext cx="0" cy="931121"/>
          </a:xfrm>
          <a:prstGeom prst="straightConnector1">
            <a:avLst/>
          </a:prstGeom>
          <a:noFill/>
          <a:ln w="76200" cap="flat" cmpd="sng">
            <a:solidFill>
              <a:srgbClr val="BFBFBF"/>
            </a:solidFill>
            <a:prstDash val="solid"/>
            <a:miter lim="8000"/>
            <a:headEnd type="none" w="sm" len="sm"/>
            <a:tailEnd type="triangle" w="med" len="med"/>
          </a:ln>
        </p:spPr>
      </p:cxnSp>
      <p:cxnSp>
        <p:nvCxnSpPr>
          <p:cNvPr id="637" name="Google Shape;637;p18"/>
          <p:cNvCxnSpPr/>
          <p:nvPr/>
        </p:nvCxnSpPr>
        <p:spPr>
          <a:xfrm rot="10800000">
            <a:off x="5900959" y="5533026"/>
            <a:ext cx="0" cy="927275"/>
          </a:xfrm>
          <a:prstGeom prst="straightConnector1">
            <a:avLst/>
          </a:prstGeom>
          <a:noFill/>
          <a:ln w="76200" cap="flat" cmpd="sng">
            <a:solidFill>
              <a:srgbClr val="BFBFBF"/>
            </a:solidFill>
            <a:prstDash val="solid"/>
            <a:miter lim="8000"/>
            <a:headEnd type="none" w="sm" len="sm"/>
            <a:tailEnd type="triangle" w="med" len="med"/>
          </a:ln>
        </p:spPr>
      </p:cxnSp>
      <p:pic>
        <p:nvPicPr>
          <p:cNvPr id="638" name="Google Shape;638;p18" descr="Immagine che contiene cerchio, schizzo, bianco, spirale&#10;&#10;Il contenuto generato dall'IA potrebbe non essere corretto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5400000">
            <a:off x="8041757" y="3173629"/>
            <a:ext cx="1053665" cy="1159032"/>
          </a:xfrm>
          <a:prstGeom prst="rect">
            <a:avLst/>
          </a:prstGeom>
          <a:noFill/>
          <a:ln>
            <a:noFill/>
          </a:ln>
        </p:spPr>
      </p:pic>
      <p:sp>
        <p:nvSpPr>
          <p:cNvPr id="639" name="Google Shape;639;p18"/>
          <p:cNvSpPr/>
          <p:nvPr/>
        </p:nvSpPr>
        <p:spPr>
          <a:xfrm>
            <a:off x="7110262" y="2843959"/>
            <a:ext cx="759417" cy="604435"/>
          </a:xfrm>
          <a:prstGeom prst="ellipse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0" name="Google Shape;640;p18"/>
          <p:cNvSpPr/>
          <p:nvPr/>
        </p:nvSpPr>
        <p:spPr>
          <a:xfrm>
            <a:off x="6585685" y="2843959"/>
            <a:ext cx="759417" cy="604435"/>
          </a:xfrm>
          <a:prstGeom prst="ellipse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1" name="Google Shape;641;p18"/>
          <p:cNvSpPr txBox="1"/>
          <p:nvPr/>
        </p:nvSpPr>
        <p:spPr>
          <a:xfrm>
            <a:off x="6601175" y="2958593"/>
            <a:ext cx="681917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endParaRPr/>
          </a:p>
        </p:txBody>
      </p:sp>
      <p:sp>
        <p:nvSpPr>
          <p:cNvPr id="642" name="Google Shape;642;p18"/>
          <p:cNvSpPr txBox="1"/>
          <p:nvPr/>
        </p:nvSpPr>
        <p:spPr>
          <a:xfrm>
            <a:off x="7190015" y="2954060"/>
            <a:ext cx="681917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endParaRPr/>
          </a:p>
        </p:txBody>
      </p:sp>
      <p:sp>
        <p:nvSpPr>
          <p:cNvPr id="643" name="Google Shape;643;p18"/>
          <p:cNvSpPr/>
          <p:nvPr/>
        </p:nvSpPr>
        <p:spPr>
          <a:xfrm>
            <a:off x="6337107" y="2426146"/>
            <a:ext cx="1775199" cy="1183703"/>
          </a:xfrm>
          <a:prstGeom prst="ellipse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4" name="Google Shape;644;p18"/>
          <p:cNvSpPr/>
          <p:nvPr/>
        </p:nvSpPr>
        <p:spPr>
          <a:xfrm>
            <a:off x="9248660" y="4421365"/>
            <a:ext cx="1035979" cy="803852"/>
          </a:xfrm>
          <a:prstGeom prst="ellipse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5" name="Google Shape;645;p18"/>
          <p:cNvSpPr/>
          <p:nvPr/>
        </p:nvSpPr>
        <p:spPr>
          <a:xfrm>
            <a:off x="9412368" y="2687706"/>
            <a:ext cx="797370" cy="770987"/>
          </a:xfrm>
          <a:prstGeom prst="ellipse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6" name="Google Shape;646;p18"/>
          <p:cNvSpPr txBox="1"/>
          <p:nvPr/>
        </p:nvSpPr>
        <p:spPr>
          <a:xfrm>
            <a:off x="9455239" y="2861404"/>
            <a:ext cx="681917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</a:t>
            </a:r>
            <a:endParaRPr/>
          </a:p>
        </p:txBody>
      </p:sp>
      <p:grpSp>
        <p:nvGrpSpPr>
          <p:cNvPr id="647" name="Google Shape;647;p18"/>
          <p:cNvGrpSpPr/>
          <p:nvPr/>
        </p:nvGrpSpPr>
        <p:grpSpPr>
          <a:xfrm>
            <a:off x="9991535" y="2550120"/>
            <a:ext cx="454617" cy="421671"/>
            <a:chOff x="2154264" y="2906301"/>
            <a:chExt cx="454617" cy="421671"/>
          </a:xfrm>
        </p:grpSpPr>
        <p:sp>
          <p:nvSpPr>
            <p:cNvPr id="648" name="Google Shape;648;p18"/>
            <p:cNvSpPr/>
            <p:nvPr/>
          </p:nvSpPr>
          <p:spPr>
            <a:xfrm>
              <a:off x="2154264" y="2906301"/>
              <a:ext cx="454617" cy="421671"/>
            </a:xfrm>
            <a:prstGeom prst="ellipse">
              <a:avLst/>
            </a:prstGeom>
            <a:noFill/>
            <a:ln w="12700" cap="flat" cmpd="sng">
              <a:solidFill>
                <a:schemeClr val="dk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9" name="Google Shape;649;p18"/>
            <p:cNvSpPr txBox="1"/>
            <p:nvPr/>
          </p:nvSpPr>
          <p:spPr>
            <a:xfrm>
              <a:off x="2196905" y="2923699"/>
              <a:ext cx="369334" cy="40011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</a:t>
              </a:r>
              <a:endParaRPr/>
            </a:p>
          </p:txBody>
        </p:sp>
      </p:grpSp>
      <p:grpSp>
        <p:nvGrpSpPr>
          <p:cNvPr id="650" name="Google Shape;650;p18"/>
          <p:cNvGrpSpPr/>
          <p:nvPr/>
        </p:nvGrpSpPr>
        <p:grpSpPr>
          <a:xfrm>
            <a:off x="9283509" y="2439733"/>
            <a:ext cx="454617" cy="421671"/>
            <a:chOff x="2154264" y="2906301"/>
            <a:chExt cx="454617" cy="421671"/>
          </a:xfrm>
        </p:grpSpPr>
        <p:sp>
          <p:nvSpPr>
            <p:cNvPr id="651" name="Google Shape;651;p18"/>
            <p:cNvSpPr/>
            <p:nvPr/>
          </p:nvSpPr>
          <p:spPr>
            <a:xfrm>
              <a:off x="2154264" y="2906301"/>
              <a:ext cx="454617" cy="421671"/>
            </a:xfrm>
            <a:prstGeom prst="ellipse">
              <a:avLst/>
            </a:prstGeom>
            <a:noFill/>
            <a:ln w="12700" cap="flat" cmpd="sng">
              <a:solidFill>
                <a:schemeClr val="dk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2" name="Google Shape;652;p18"/>
            <p:cNvSpPr txBox="1"/>
            <p:nvPr/>
          </p:nvSpPr>
          <p:spPr>
            <a:xfrm>
              <a:off x="2196905" y="2923699"/>
              <a:ext cx="369334" cy="40011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</a:t>
              </a:r>
              <a:endParaRPr/>
            </a:p>
          </p:txBody>
        </p:sp>
      </p:grpSp>
      <p:grpSp>
        <p:nvGrpSpPr>
          <p:cNvPr id="653" name="Google Shape;653;p18"/>
          <p:cNvGrpSpPr/>
          <p:nvPr/>
        </p:nvGrpSpPr>
        <p:grpSpPr>
          <a:xfrm>
            <a:off x="9431992" y="3340191"/>
            <a:ext cx="454617" cy="421671"/>
            <a:chOff x="2154264" y="2906301"/>
            <a:chExt cx="454617" cy="421671"/>
          </a:xfrm>
        </p:grpSpPr>
        <p:sp>
          <p:nvSpPr>
            <p:cNvPr id="654" name="Google Shape;654;p18"/>
            <p:cNvSpPr/>
            <p:nvPr/>
          </p:nvSpPr>
          <p:spPr>
            <a:xfrm>
              <a:off x="2154264" y="2906301"/>
              <a:ext cx="454617" cy="421671"/>
            </a:xfrm>
            <a:prstGeom prst="ellipse">
              <a:avLst/>
            </a:prstGeom>
            <a:noFill/>
            <a:ln w="12700" cap="flat" cmpd="sng">
              <a:solidFill>
                <a:schemeClr val="dk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5" name="Google Shape;655;p18"/>
            <p:cNvSpPr txBox="1"/>
            <p:nvPr/>
          </p:nvSpPr>
          <p:spPr>
            <a:xfrm>
              <a:off x="2196905" y="2923699"/>
              <a:ext cx="369334" cy="40011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</a:t>
              </a:r>
              <a:endParaRPr/>
            </a:p>
          </p:txBody>
        </p:sp>
      </p:grpSp>
      <p:grpSp>
        <p:nvGrpSpPr>
          <p:cNvPr id="656" name="Google Shape;656;p18"/>
          <p:cNvGrpSpPr/>
          <p:nvPr/>
        </p:nvGrpSpPr>
        <p:grpSpPr>
          <a:xfrm>
            <a:off x="10031190" y="3149400"/>
            <a:ext cx="454617" cy="421671"/>
            <a:chOff x="2154264" y="2906301"/>
            <a:chExt cx="454617" cy="421671"/>
          </a:xfrm>
        </p:grpSpPr>
        <p:sp>
          <p:nvSpPr>
            <p:cNvPr id="657" name="Google Shape;657;p18"/>
            <p:cNvSpPr/>
            <p:nvPr/>
          </p:nvSpPr>
          <p:spPr>
            <a:xfrm>
              <a:off x="2154264" y="2906301"/>
              <a:ext cx="454617" cy="421671"/>
            </a:xfrm>
            <a:prstGeom prst="ellipse">
              <a:avLst/>
            </a:prstGeom>
            <a:noFill/>
            <a:ln w="12700" cap="flat" cmpd="sng">
              <a:solidFill>
                <a:schemeClr val="dk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8" name="Google Shape;658;p18"/>
            <p:cNvSpPr txBox="1"/>
            <p:nvPr/>
          </p:nvSpPr>
          <p:spPr>
            <a:xfrm>
              <a:off x="2196905" y="2923699"/>
              <a:ext cx="369334" cy="40011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</a:t>
              </a:r>
              <a:endParaRPr/>
            </a:p>
          </p:txBody>
        </p:sp>
      </p:grpSp>
      <p:grpSp>
        <p:nvGrpSpPr>
          <p:cNvPr id="659" name="Google Shape;659;p18"/>
          <p:cNvGrpSpPr/>
          <p:nvPr/>
        </p:nvGrpSpPr>
        <p:grpSpPr>
          <a:xfrm>
            <a:off x="9031347" y="2995932"/>
            <a:ext cx="454617" cy="421671"/>
            <a:chOff x="2154264" y="2906301"/>
            <a:chExt cx="454617" cy="421671"/>
          </a:xfrm>
        </p:grpSpPr>
        <p:sp>
          <p:nvSpPr>
            <p:cNvPr id="660" name="Google Shape;660;p18"/>
            <p:cNvSpPr/>
            <p:nvPr/>
          </p:nvSpPr>
          <p:spPr>
            <a:xfrm>
              <a:off x="2154264" y="2906301"/>
              <a:ext cx="454617" cy="421671"/>
            </a:xfrm>
            <a:prstGeom prst="ellipse">
              <a:avLst/>
            </a:prstGeom>
            <a:noFill/>
            <a:ln w="12700" cap="flat" cmpd="sng">
              <a:solidFill>
                <a:schemeClr val="dk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1" name="Google Shape;661;p18"/>
            <p:cNvSpPr txBox="1"/>
            <p:nvPr/>
          </p:nvSpPr>
          <p:spPr>
            <a:xfrm>
              <a:off x="2196905" y="2923699"/>
              <a:ext cx="369334" cy="40011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</a:t>
              </a:r>
              <a:endParaRPr/>
            </a:p>
          </p:txBody>
        </p:sp>
      </p:grpSp>
      <p:sp>
        <p:nvSpPr>
          <p:cNvPr id="662" name="Google Shape;662;p18"/>
          <p:cNvSpPr txBox="1"/>
          <p:nvPr/>
        </p:nvSpPr>
        <p:spPr>
          <a:xfrm>
            <a:off x="6908556" y="2381924"/>
            <a:ext cx="681917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</a:t>
            </a:r>
            <a:endParaRPr/>
          </a:p>
        </p:txBody>
      </p:sp>
      <p:sp>
        <p:nvSpPr>
          <p:cNvPr id="663" name="Google Shape;663;p18"/>
          <p:cNvSpPr/>
          <p:nvPr/>
        </p:nvSpPr>
        <p:spPr>
          <a:xfrm>
            <a:off x="6920331" y="4458483"/>
            <a:ext cx="759417" cy="604435"/>
          </a:xfrm>
          <a:prstGeom prst="ellipse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4" name="Google Shape;664;p18"/>
          <p:cNvSpPr/>
          <p:nvPr/>
        </p:nvSpPr>
        <p:spPr>
          <a:xfrm>
            <a:off x="8912802" y="3938780"/>
            <a:ext cx="1910139" cy="1551858"/>
          </a:xfrm>
          <a:prstGeom prst="ellipse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5" name="Google Shape;665;p18"/>
          <p:cNvSpPr txBox="1"/>
          <p:nvPr/>
        </p:nvSpPr>
        <p:spPr>
          <a:xfrm>
            <a:off x="8937000" y="4161436"/>
            <a:ext cx="681917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endParaRPr/>
          </a:p>
        </p:txBody>
      </p:sp>
      <p:sp>
        <p:nvSpPr>
          <p:cNvPr id="666" name="Google Shape;666;p18"/>
          <p:cNvSpPr txBox="1"/>
          <p:nvPr/>
        </p:nvSpPr>
        <p:spPr>
          <a:xfrm>
            <a:off x="9461406" y="4565491"/>
            <a:ext cx="681917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</a:t>
            </a:r>
            <a:endParaRPr/>
          </a:p>
        </p:txBody>
      </p:sp>
      <p:grpSp>
        <p:nvGrpSpPr>
          <p:cNvPr id="667" name="Google Shape;667;p18"/>
          <p:cNvGrpSpPr/>
          <p:nvPr/>
        </p:nvGrpSpPr>
        <p:grpSpPr>
          <a:xfrm>
            <a:off x="9698991" y="4121821"/>
            <a:ext cx="454617" cy="421671"/>
            <a:chOff x="2154264" y="2906301"/>
            <a:chExt cx="454617" cy="421671"/>
          </a:xfrm>
        </p:grpSpPr>
        <p:sp>
          <p:nvSpPr>
            <p:cNvPr id="668" name="Google Shape;668;p18"/>
            <p:cNvSpPr/>
            <p:nvPr/>
          </p:nvSpPr>
          <p:spPr>
            <a:xfrm>
              <a:off x="2154264" y="2906301"/>
              <a:ext cx="454617" cy="421671"/>
            </a:xfrm>
            <a:prstGeom prst="ellipse">
              <a:avLst/>
            </a:prstGeom>
            <a:noFill/>
            <a:ln w="12700" cap="flat" cmpd="sng">
              <a:solidFill>
                <a:schemeClr val="dk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9" name="Google Shape;669;p18"/>
            <p:cNvSpPr txBox="1"/>
            <p:nvPr/>
          </p:nvSpPr>
          <p:spPr>
            <a:xfrm>
              <a:off x="2196905" y="2923699"/>
              <a:ext cx="369334" cy="40011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G</a:t>
              </a:r>
              <a:endParaRPr/>
            </a:p>
          </p:txBody>
        </p:sp>
      </p:grpSp>
      <p:grpSp>
        <p:nvGrpSpPr>
          <p:cNvPr id="670" name="Google Shape;670;p18"/>
          <p:cNvGrpSpPr/>
          <p:nvPr/>
        </p:nvGrpSpPr>
        <p:grpSpPr>
          <a:xfrm>
            <a:off x="10033476" y="4892770"/>
            <a:ext cx="454617" cy="421671"/>
            <a:chOff x="2154264" y="2906301"/>
            <a:chExt cx="454617" cy="421671"/>
          </a:xfrm>
        </p:grpSpPr>
        <p:sp>
          <p:nvSpPr>
            <p:cNvPr id="671" name="Google Shape;671;p18"/>
            <p:cNvSpPr/>
            <p:nvPr/>
          </p:nvSpPr>
          <p:spPr>
            <a:xfrm>
              <a:off x="2154264" y="2906301"/>
              <a:ext cx="454617" cy="421671"/>
            </a:xfrm>
            <a:prstGeom prst="ellipse">
              <a:avLst/>
            </a:prstGeom>
            <a:noFill/>
            <a:ln w="12700" cap="flat" cmpd="sng">
              <a:solidFill>
                <a:schemeClr val="dk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2" name="Google Shape;672;p18"/>
            <p:cNvSpPr txBox="1"/>
            <p:nvPr/>
          </p:nvSpPr>
          <p:spPr>
            <a:xfrm>
              <a:off x="2196905" y="2923699"/>
              <a:ext cx="369334" cy="40011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G</a:t>
              </a:r>
              <a:endParaRPr/>
            </a:p>
          </p:txBody>
        </p:sp>
      </p:grpSp>
      <p:grpSp>
        <p:nvGrpSpPr>
          <p:cNvPr id="673" name="Google Shape;673;p18"/>
          <p:cNvGrpSpPr/>
          <p:nvPr/>
        </p:nvGrpSpPr>
        <p:grpSpPr>
          <a:xfrm>
            <a:off x="10127989" y="4412683"/>
            <a:ext cx="454617" cy="421671"/>
            <a:chOff x="2154264" y="2906301"/>
            <a:chExt cx="454617" cy="421671"/>
          </a:xfrm>
        </p:grpSpPr>
        <p:sp>
          <p:nvSpPr>
            <p:cNvPr id="674" name="Google Shape;674;p18"/>
            <p:cNvSpPr/>
            <p:nvPr/>
          </p:nvSpPr>
          <p:spPr>
            <a:xfrm>
              <a:off x="2154264" y="2906301"/>
              <a:ext cx="454617" cy="421671"/>
            </a:xfrm>
            <a:prstGeom prst="ellipse">
              <a:avLst/>
            </a:prstGeom>
            <a:noFill/>
            <a:ln w="12700" cap="flat" cmpd="sng">
              <a:solidFill>
                <a:schemeClr val="dk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5" name="Google Shape;675;p18"/>
            <p:cNvSpPr txBox="1"/>
            <p:nvPr/>
          </p:nvSpPr>
          <p:spPr>
            <a:xfrm>
              <a:off x="2196905" y="2923699"/>
              <a:ext cx="369334" cy="40011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 b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G</a:t>
              </a:r>
              <a:endParaRPr/>
            </a:p>
          </p:txBody>
        </p:sp>
      </p:grpSp>
      <p:sp>
        <p:nvSpPr>
          <p:cNvPr id="676" name="Google Shape;676;p18"/>
          <p:cNvSpPr txBox="1"/>
          <p:nvPr/>
        </p:nvSpPr>
        <p:spPr>
          <a:xfrm>
            <a:off x="6971798" y="4594277"/>
            <a:ext cx="681917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endParaRPr/>
          </a:p>
        </p:txBody>
      </p:sp>
      <p:sp>
        <p:nvSpPr>
          <p:cNvPr id="677" name="Google Shape;677;p18"/>
          <p:cNvSpPr/>
          <p:nvPr/>
        </p:nvSpPr>
        <p:spPr>
          <a:xfrm>
            <a:off x="6352109" y="3968074"/>
            <a:ext cx="1910139" cy="1551858"/>
          </a:xfrm>
          <a:prstGeom prst="ellipse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8" name="Google Shape;678;p18"/>
          <p:cNvSpPr txBox="1"/>
          <p:nvPr/>
        </p:nvSpPr>
        <p:spPr>
          <a:xfrm>
            <a:off x="6376307" y="4190730"/>
            <a:ext cx="681917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endParaRPr/>
          </a:p>
        </p:txBody>
      </p:sp>
      <p:sp>
        <p:nvSpPr>
          <p:cNvPr id="679" name="Google Shape;679;p18"/>
          <p:cNvSpPr/>
          <p:nvPr/>
        </p:nvSpPr>
        <p:spPr>
          <a:xfrm>
            <a:off x="8837007" y="2169347"/>
            <a:ext cx="1985932" cy="1644072"/>
          </a:xfrm>
          <a:prstGeom prst="ellipse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0" name="Google Shape;680;p18"/>
          <p:cNvSpPr txBox="1"/>
          <p:nvPr/>
        </p:nvSpPr>
        <p:spPr>
          <a:xfrm>
            <a:off x="9634991" y="2129633"/>
            <a:ext cx="681917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</a:t>
            </a:r>
            <a:endParaRPr/>
          </a:p>
        </p:txBody>
      </p:sp>
      <p:sp>
        <p:nvSpPr>
          <p:cNvPr id="681" name="Google Shape;681;p18"/>
          <p:cNvSpPr/>
          <p:nvPr/>
        </p:nvSpPr>
        <p:spPr>
          <a:xfrm>
            <a:off x="1275153" y="1091767"/>
            <a:ext cx="3996812" cy="53995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Dalla loro interazione nascono quattro processi di conversione: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</a:pPr>
            <a:endParaRPr sz="1000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84150" marR="0" lvl="0" indent="-173038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Arial"/>
              <a:buChar char="•"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Socializzazione </a:t>
            </a:r>
            <a:endParaRPr/>
          </a:p>
          <a:p>
            <a:pPr marL="230188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Tacito → Tacito</a:t>
            </a:r>
            <a:endParaRPr sz="1600">
              <a:solidFill>
                <a:srgbClr val="6B6B6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30188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Condivisione tramite esperienza condivisa e osservazione reciproca</a:t>
            </a:r>
            <a:endParaRPr sz="1600">
              <a:solidFill>
                <a:srgbClr val="6B6B6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30188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 b="1">
              <a:solidFill>
                <a:srgbClr val="8A1F2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84150" marR="0" lvl="0" indent="-173038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Arial"/>
              <a:buChar char="•"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Esternalizzazione </a:t>
            </a:r>
            <a:endParaRPr/>
          </a:p>
          <a:p>
            <a:pPr marL="230188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Tacito → Esplicito</a:t>
            </a:r>
            <a:endParaRPr sz="1600">
              <a:solidFill>
                <a:srgbClr val="6B6B6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30188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Il sapere implicito diventa oggetto di riflessione, tramite metafore e analogie</a:t>
            </a:r>
            <a:endParaRPr sz="1600">
              <a:solidFill>
                <a:srgbClr val="6B6B6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30188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b="1">
              <a:solidFill>
                <a:srgbClr val="8A1F2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84150" marR="0" lvl="0" indent="-173038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Arial"/>
              <a:buChar char="•"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Combinazione </a:t>
            </a:r>
            <a:endParaRPr/>
          </a:p>
          <a:p>
            <a:pPr marL="230188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Esplicito → Esplicito</a:t>
            </a:r>
            <a:endParaRPr sz="1600">
              <a:solidFill>
                <a:srgbClr val="6B6B6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30188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Rielaborazione e sistematizzazione di fonti informative diverse</a:t>
            </a:r>
            <a:endParaRPr/>
          </a:p>
          <a:p>
            <a:pPr marL="230188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b="1">
              <a:solidFill>
                <a:srgbClr val="8A1F2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84150" marR="0" lvl="0" indent="-173038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Arial"/>
              <a:buChar char="•"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Internalizzazione </a:t>
            </a:r>
            <a:endParaRPr/>
          </a:p>
          <a:p>
            <a:pPr marL="230188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Esplicito → Tacito</a:t>
            </a:r>
            <a:endParaRPr sz="1600">
              <a:solidFill>
                <a:srgbClr val="6B6B6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30188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Le persone si appropriano della conoscenza attraverso pratica e riflessione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1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1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6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7" name="Google Shape;687;p19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688" name="Google Shape;688;p19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89" name="Google Shape;689;p19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90" name="Google Shape;690;p19"/>
          <p:cNvCxnSpPr/>
          <p:nvPr/>
        </p:nvCxnSpPr>
        <p:spPr>
          <a:xfrm>
            <a:off x="457200" y="233172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91" name="Google Shape;691;p19"/>
          <p:cNvSpPr/>
          <p:nvPr/>
        </p:nvSpPr>
        <p:spPr>
          <a:xfrm>
            <a:off x="283464" y="215798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2" name="Google Shape;692;p19"/>
          <p:cNvSpPr/>
          <p:nvPr/>
        </p:nvSpPr>
        <p:spPr>
          <a:xfrm>
            <a:off x="283464" y="215798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3" name="Google Shape;693;p19"/>
          <p:cNvSpPr/>
          <p:nvPr/>
        </p:nvSpPr>
        <p:spPr>
          <a:xfrm>
            <a:off x="283464" y="272491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4" name="Google Shape;694;p19"/>
          <p:cNvSpPr/>
          <p:nvPr/>
        </p:nvSpPr>
        <p:spPr>
          <a:xfrm>
            <a:off x="283464" y="272491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5" name="Google Shape;695;p19"/>
          <p:cNvSpPr/>
          <p:nvPr/>
        </p:nvSpPr>
        <p:spPr>
          <a:xfrm>
            <a:off x="283464" y="329184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6" name="Google Shape;696;p19"/>
          <p:cNvSpPr/>
          <p:nvPr/>
        </p:nvSpPr>
        <p:spPr>
          <a:xfrm>
            <a:off x="283464" y="329184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7" name="Google Shape;697;p19"/>
          <p:cNvSpPr/>
          <p:nvPr/>
        </p:nvSpPr>
        <p:spPr>
          <a:xfrm>
            <a:off x="283464" y="3858768"/>
            <a:ext cx="347472" cy="347472"/>
          </a:xfrm>
          <a:prstGeom prst="ellipse">
            <a:avLst/>
          </a:prstGeom>
          <a:solidFill>
            <a:srgbClr val="B4791F"/>
          </a:solidFill>
          <a:ln w="15875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8" name="Google Shape;698;p19"/>
          <p:cNvSpPr/>
          <p:nvPr/>
        </p:nvSpPr>
        <p:spPr>
          <a:xfrm>
            <a:off x="283464" y="385876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9" name="Google Shape;699;p19"/>
          <p:cNvSpPr/>
          <p:nvPr/>
        </p:nvSpPr>
        <p:spPr>
          <a:xfrm>
            <a:off x="283464" y="442569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0" name="Google Shape;700;p19"/>
          <p:cNvSpPr/>
          <p:nvPr/>
        </p:nvSpPr>
        <p:spPr>
          <a:xfrm>
            <a:off x="283464" y="442569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1" name="Google Shape;701;p19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2" name="Google Shape;702;p19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4. LA SPIRALE DELLA CONOSCENZA: IL MODELLO SECI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3" name="Google Shape;703;p19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Intenzionalità, dinamicità e limiti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04" name="Google Shape;704;p19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05" name="Google Shape;705;p19"/>
          <p:cNvSpPr/>
          <p:nvPr/>
        </p:nvSpPr>
        <p:spPr>
          <a:xfrm>
            <a:off x="1298448" y="1691640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Intenzionalità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6" name="Google Shape;706;p19"/>
          <p:cNvSpPr/>
          <p:nvPr/>
        </p:nvSpPr>
        <p:spPr>
          <a:xfrm>
            <a:off x="1298448" y="2112263"/>
            <a:ext cx="4897984" cy="12801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Si parla di vera creazione di conoscenza solo quando gli attori partecipano con </a:t>
            </a:r>
            <a:r>
              <a:rPr lang="en-US" sz="18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commitment</a:t>
            </a: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consapevole e vi è una gestione </a:t>
            </a:r>
            <a:r>
              <a:rPr lang="en-US" sz="18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intenzionale</a:t>
            </a: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del management.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07" name="Google Shape;707;p19"/>
          <p:cNvCxnSpPr/>
          <p:nvPr/>
        </p:nvCxnSpPr>
        <p:spPr>
          <a:xfrm>
            <a:off x="6333592" y="1691640"/>
            <a:ext cx="0" cy="141732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08" name="Google Shape;708;p19"/>
          <p:cNvSpPr/>
          <p:nvPr/>
        </p:nvSpPr>
        <p:spPr>
          <a:xfrm>
            <a:off x="6470752" y="1691640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Dinamicità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9" name="Google Shape;709;p19"/>
          <p:cNvSpPr/>
          <p:nvPr/>
        </p:nvSpPr>
        <p:spPr>
          <a:xfrm>
            <a:off x="6470752" y="2112264"/>
            <a:ext cx="4897984" cy="9966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Il processo è non lineare, multidimensionale: una spirale che </a:t>
            </a:r>
            <a:r>
              <a:rPr lang="en-US" sz="18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si rinnova costantemente </a:t>
            </a: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attraverso tutte le modalità di conversione.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10" name="Google Shape;710;p19"/>
          <p:cNvCxnSpPr/>
          <p:nvPr/>
        </p:nvCxnSpPr>
        <p:spPr>
          <a:xfrm>
            <a:off x="1298448" y="3465576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11" name="Google Shape;711;p19"/>
          <p:cNvSpPr/>
          <p:nvPr/>
        </p:nvSpPr>
        <p:spPr>
          <a:xfrm>
            <a:off x="1298448" y="4459147"/>
            <a:ext cx="9686544" cy="14144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Critiche in letteratura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B5791F"/>
              </a:buClr>
              <a:buSzPts val="2160"/>
              <a:buFont typeface="Arial"/>
              <a:buChar char="•"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Base filosofica difficile da verificare empiricamente</a:t>
            </a:r>
            <a:r>
              <a:rPr lang="en-US" sz="14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[Powell, 2007]</a:t>
            </a:r>
            <a:endParaRPr/>
          </a:p>
          <a:p>
            <a:pPr marL="285750" marR="0" lvl="0" indent="-28575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B5791F"/>
              </a:buClr>
              <a:buSzPts val="2160"/>
              <a:buFont typeface="Arial"/>
              <a:buChar char="•"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Attori considerati prevalentemente interni all'organizzazione</a:t>
            </a:r>
            <a:endParaRPr sz="1800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B5791F"/>
              </a:buClr>
              <a:buSzPts val="2160"/>
              <a:buFont typeface="Arial"/>
              <a:buChar char="•"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Solo 2 dei 4 processi sono vere conversioni; gli altri 2 sono trasferimenti </a:t>
            </a:r>
            <a:r>
              <a:rPr lang="en-US" sz="14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[Bratianu, 2010; Gourlay, 2006]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7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" name="Google Shape;717;p20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718" name="Google Shape;718;p20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19" name="Google Shape;719;p20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20" name="Google Shape;720;p20"/>
          <p:cNvCxnSpPr/>
          <p:nvPr/>
        </p:nvCxnSpPr>
        <p:spPr>
          <a:xfrm>
            <a:off x="457200" y="233172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21" name="Google Shape;721;p20"/>
          <p:cNvSpPr/>
          <p:nvPr/>
        </p:nvSpPr>
        <p:spPr>
          <a:xfrm>
            <a:off x="283464" y="215798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2" name="Google Shape;722;p20"/>
          <p:cNvSpPr/>
          <p:nvPr/>
        </p:nvSpPr>
        <p:spPr>
          <a:xfrm>
            <a:off x="283464" y="215798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3" name="Google Shape;723;p20"/>
          <p:cNvSpPr/>
          <p:nvPr/>
        </p:nvSpPr>
        <p:spPr>
          <a:xfrm>
            <a:off x="283464" y="272491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4" name="Google Shape;724;p20"/>
          <p:cNvSpPr/>
          <p:nvPr/>
        </p:nvSpPr>
        <p:spPr>
          <a:xfrm>
            <a:off x="283464" y="272491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5" name="Google Shape;725;p20"/>
          <p:cNvSpPr/>
          <p:nvPr/>
        </p:nvSpPr>
        <p:spPr>
          <a:xfrm>
            <a:off x="283464" y="329184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6" name="Google Shape;726;p20"/>
          <p:cNvSpPr/>
          <p:nvPr/>
        </p:nvSpPr>
        <p:spPr>
          <a:xfrm>
            <a:off x="283464" y="329184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7" name="Google Shape;727;p20"/>
          <p:cNvSpPr/>
          <p:nvPr/>
        </p:nvSpPr>
        <p:spPr>
          <a:xfrm>
            <a:off x="283464" y="385876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8" name="Google Shape;728;p20"/>
          <p:cNvSpPr/>
          <p:nvPr/>
        </p:nvSpPr>
        <p:spPr>
          <a:xfrm>
            <a:off x="283464" y="385876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9" name="Google Shape;729;p20"/>
          <p:cNvSpPr/>
          <p:nvPr/>
        </p:nvSpPr>
        <p:spPr>
          <a:xfrm>
            <a:off x="283464" y="4425696"/>
            <a:ext cx="347472" cy="347472"/>
          </a:xfrm>
          <a:prstGeom prst="ellipse">
            <a:avLst/>
          </a:prstGeom>
          <a:solidFill>
            <a:srgbClr val="5C7A5E"/>
          </a:solidFill>
          <a:ln w="15875" cap="flat" cmpd="sng">
            <a:solidFill>
              <a:srgbClr val="5C7A5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0" name="Google Shape;730;p20"/>
          <p:cNvSpPr/>
          <p:nvPr/>
        </p:nvSpPr>
        <p:spPr>
          <a:xfrm>
            <a:off x="283464" y="442569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1" name="Google Shape;731;p20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20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2" name="Google Shape;732;p20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5. ELEMENTI DI COMPLESSITÀ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3" name="Google Shape;733;p20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Apprendere e disapprendere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34" name="Google Shape;734;p20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35" name="Google Shape;735;p20"/>
          <p:cNvSpPr/>
          <p:nvPr/>
        </p:nvSpPr>
        <p:spPr>
          <a:xfrm>
            <a:off x="1362313" y="1656920"/>
            <a:ext cx="5600062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Per apprendere nuova conoscenza è necessario </a:t>
            </a:r>
            <a:r>
              <a:rPr lang="en-US" sz="1900" b="1" i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disapprendere (unlearn)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conoscenze, norme o valori obsoleti </a:t>
            </a:r>
            <a:r>
              <a:rPr lang="en-US" sz="14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[Tsang, Zahra, 2008]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6" name="Google Shape;736;p20"/>
          <p:cNvSpPr/>
          <p:nvPr/>
        </p:nvSpPr>
        <p:spPr>
          <a:xfrm>
            <a:off x="1371599" y="2984655"/>
            <a:ext cx="4897984" cy="14410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900"/>
              <a:buFont typeface="Noto Sans Symbols"/>
              <a:buChar char="✔"/>
            </a:pPr>
            <a:r>
              <a:rPr lang="en-US" sz="1900" b="1" dirty="0" err="1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Disapprendimento</a:t>
            </a:r>
            <a:r>
              <a:rPr lang="en-US" sz="1900" b="1" dirty="0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b="1" dirty="0" err="1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involontario</a:t>
            </a:r>
            <a:endParaRPr sz="1900" b="1" dirty="0">
              <a:solidFill>
                <a:srgbClr val="5C7A5E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58775" marR="0" lvl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Perdita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accidentale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(forgetting):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decadimento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fisiologico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della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memoria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mancato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utilizzo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turnover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dei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membri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7" name="Google Shape;737;p20"/>
          <p:cNvSpPr/>
          <p:nvPr/>
        </p:nvSpPr>
        <p:spPr>
          <a:xfrm>
            <a:off x="1362313" y="4480560"/>
            <a:ext cx="4806837" cy="13533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900"/>
              <a:buFont typeface="Noto Sans Symbols"/>
              <a:buChar char="✔"/>
            </a:pPr>
            <a:r>
              <a:rPr lang="en-US" sz="1900" b="1" dirty="0" err="1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Disapprendimento</a:t>
            </a:r>
            <a:r>
              <a:rPr lang="en-US" sz="1900" b="1" dirty="0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b="1" dirty="0" err="1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intenzionale</a:t>
            </a:r>
            <a:endParaRPr sz="1900" b="1" dirty="0">
              <a:solidFill>
                <a:srgbClr val="5C7A5E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58775" marR="0" lvl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Funzionale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al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cambiamento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;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ostacolato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da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paura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perdere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l'identità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dinamiche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potere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cultura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difensiva</a:t>
            </a:r>
            <a:r>
              <a:rPr lang="en-US" sz="14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[Argyris, 1986]</a:t>
            </a:r>
            <a:endParaRPr sz="1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738" name="Google Shape;738;p20"/>
          <p:cNvGrpSpPr/>
          <p:nvPr/>
        </p:nvGrpSpPr>
        <p:grpSpPr>
          <a:xfrm>
            <a:off x="7654725" y="3024240"/>
            <a:ext cx="3622875" cy="2043739"/>
            <a:chOff x="7743464" y="2898647"/>
            <a:chExt cx="3622875" cy="2043739"/>
          </a:xfrm>
        </p:grpSpPr>
        <p:sp>
          <p:nvSpPr>
            <p:cNvPr id="739" name="Google Shape;739;p20"/>
            <p:cNvSpPr/>
            <p:nvPr/>
          </p:nvSpPr>
          <p:spPr>
            <a:xfrm>
              <a:off x="7927171" y="3130373"/>
              <a:ext cx="3350429" cy="164279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46038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rgbClr val="292929"/>
                </a:buClr>
                <a:buSzPts val="1900"/>
                <a:buFont typeface="Calibri"/>
                <a:buNone/>
              </a:pPr>
              <a:r>
                <a:rPr lang="en-US" sz="1900">
                  <a:solidFill>
                    <a:srgbClr val="292929"/>
                  </a:solidFill>
                  <a:latin typeface="Calibri"/>
                  <a:ea typeface="Calibri"/>
                  <a:cs typeface="Calibri"/>
                  <a:sym typeface="Calibri"/>
                </a:rPr>
                <a:t>NB: Il disapprendimento può avere anche effetti negativi:</a:t>
              </a:r>
              <a:endParaRPr/>
            </a:p>
            <a:p>
              <a:pPr marL="46038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rgbClr val="292929"/>
                </a:buClr>
                <a:buSzPts val="1900"/>
                <a:buFont typeface="Calibri"/>
                <a:buNone/>
              </a:pPr>
              <a:r>
                <a:rPr lang="en-US" sz="1900">
                  <a:solidFill>
                    <a:srgbClr val="292929"/>
                  </a:solidFill>
                  <a:latin typeface="Calibri"/>
                  <a:ea typeface="Calibri"/>
                  <a:cs typeface="Calibri"/>
                  <a:sym typeface="Calibri"/>
                </a:rPr>
                <a:t>rigidità, miopia, perdita di conoscenze importanti insieme a quelle obsolete.</a:t>
              </a:r>
              <a:endParaRPr sz="1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0" name="Google Shape;740;p20"/>
            <p:cNvSpPr/>
            <p:nvPr/>
          </p:nvSpPr>
          <p:spPr>
            <a:xfrm>
              <a:off x="7743464" y="2898647"/>
              <a:ext cx="3622875" cy="2043739"/>
            </a:xfrm>
            <a:prstGeom prst="roundRect">
              <a:avLst>
                <a:gd name="adj" fmla="val 16667"/>
              </a:avLst>
            </a:prstGeom>
            <a:noFill/>
            <a:ln w="28575" cap="flat" cmpd="sng">
              <a:solidFill>
                <a:srgbClr val="8CBD94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7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6" name="Google Shape;746;p21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747" name="Google Shape;747;p21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48" name="Google Shape;748;p21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49" name="Google Shape;749;p21"/>
          <p:cNvCxnSpPr/>
          <p:nvPr/>
        </p:nvCxnSpPr>
        <p:spPr>
          <a:xfrm>
            <a:off x="457200" y="233172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50" name="Google Shape;750;p21"/>
          <p:cNvSpPr/>
          <p:nvPr/>
        </p:nvSpPr>
        <p:spPr>
          <a:xfrm>
            <a:off x="283464" y="215798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1" name="Google Shape;751;p21"/>
          <p:cNvSpPr/>
          <p:nvPr/>
        </p:nvSpPr>
        <p:spPr>
          <a:xfrm>
            <a:off x="283464" y="215798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2" name="Google Shape;752;p21"/>
          <p:cNvSpPr/>
          <p:nvPr/>
        </p:nvSpPr>
        <p:spPr>
          <a:xfrm>
            <a:off x="283464" y="272491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3" name="Google Shape;753;p21"/>
          <p:cNvSpPr/>
          <p:nvPr/>
        </p:nvSpPr>
        <p:spPr>
          <a:xfrm>
            <a:off x="283464" y="272491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4" name="Google Shape;754;p21"/>
          <p:cNvSpPr/>
          <p:nvPr/>
        </p:nvSpPr>
        <p:spPr>
          <a:xfrm>
            <a:off x="283464" y="329184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5" name="Google Shape;755;p21"/>
          <p:cNvSpPr/>
          <p:nvPr/>
        </p:nvSpPr>
        <p:spPr>
          <a:xfrm>
            <a:off x="283464" y="329184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6" name="Google Shape;756;p21"/>
          <p:cNvSpPr/>
          <p:nvPr/>
        </p:nvSpPr>
        <p:spPr>
          <a:xfrm>
            <a:off x="283464" y="385876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7" name="Google Shape;757;p21"/>
          <p:cNvSpPr/>
          <p:nvPr/>
        </p:nvSpPr>
        <p:spPr>
          <a:xfrm>
            <a:off x="283464" y="385876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8" name="Google Shape;758;p21"/>
          <p:cNvSpPr/>
          <p:nvPr/>
        </p:nvSpPr>
        <p:spPr>
          <a:xfrm>
            <a:off x="283464" y="4425696"/>
            <a:ext cx="347472" cy="347472"/>
          </a:xfrm>
          <a:prstGeom prst="ellipse">
            <a:avLst/>
          </a:prstGeom>
          <a:solidFill>
            <a:srgbClr val="5C7A5E"/>
          </a:solidFill>
          <a:ln w="15875" cap="flat" cmpd="sng">
            <a:solidFill>
              <a:srgbClr val="5C7A5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9" name="Google Shape;759;p21"/>
          <p:cNvSpPr/>
          <p:nvPr/>
        </p:nvSpPr>
        <p:spPr>
          <a:xfrm>
            <a:off x="283464" y="442569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0" name="Google Shape;760;p21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1" name="Google Shape;761;p21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5. ELEMENTI DI COMPLESSITÀ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2" name="Google Shape;762;p21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Condividere le conoscenze: vincoli…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63" name="Google Shape;763;p21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64" name="Google Shape;764;p21"/>
          <p:cNvSpPr/>
          <p:nvPr/>
        </p:nvSpPr>
        <p:spPr>
          <a:xfrm>
            <a:off x="1298448" y="1691640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Conoscenza “sticky”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5" name="Google Shape;765;p21"/>
          <p:cNvSpPr/>
          <p:nvPr/>
        </p:nvSpPr>
        <p:spPr>
          <a:xfrm>
            <a:off x="1298448" y="2112264"/>
            <a:ext cx="4477317" cy="9966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“Appiccicata” alle persone </a:t>
            </a:r>
            <a:r>
              <a:rPr lang="en-US" sz="14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[von Hippel, 1994]</a:t>
            </a: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: difficile da diffondere, vulnerabile a turnover e pensionamento.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66" name="Google Shape;766;p21"/>
          <p:cNvCxnSpPr/>
          <p:nvPr/>
        </p:nvCxnSpPr>
        <p:spPr>
          <a:xfrm>
            <a:off x="6333592" y="1691640"/>
            <a:ext cx="0" cy="141732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67" name="Google Shape;767;p21"/>
          <p:cNvSpPr/>
          <p:nvPr/>
        </p:nvSpPr>
        <p:spPr>
          <a:xfrm>
            <a:off x="6470752" y="1691640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Conoscenza “leaky”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8" name="Google Shape;768;p21"/>
          <p:cNvSpPr/>
          <p:nvPr/>
        </p:nvSpPr>
        <p:spPr>
          <a:xfrm>
            <a:off x="6470752" y="2112264"/>
            <a:ext cx="4897984" cy="9966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Tendenza a oltrepassare i confini organizzativi </a:t>
            </a:r>
            <a:r>
              <a:rPr lang="en-US" sz="14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[Brown, Duguid, 2001]</a:t>
            </a: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: in modo accidentale o intenzionale.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69" name="Google Shape;769;p21"/>
          <p:cNvCxnSpPr/>
          <p:nvPr/>
        </p:nvCxnSpPr>
        <p:spPr>
          <a:xfrm>
            <a:off x="1298448" y="324612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7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5" name="Google Shape;775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55592" y="1421102"/>
            <a:ext cx="7772400" cy="5181600"/>
          </a:xfrm>
          <a:prstGeom prst="rect">
            <a:avLst/>
          </a:prstGeom>
          <a:noFill/>
          <a:ln>
            <a:noFill/>
          </a:ln>
        </p:spPr>
      </p:pic>
      <p:sp>
        <p:nvSpPr>
          <p:cNvPr id="776" name="Google Shape;776;p22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777" name="Google Shape;777;p22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78" name="Google Shape;778;p22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79" name="Google Shape;779;p22"/>
          <p:cNvCxnSpPr/>
          <p:nvPr/>
        </p:nvCxnSpPr>
        <p:spPr>
          <a:xfrm>
            <a:off x="457200" y="233172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80" name="Google Shape;780;p22"/>
          <p:cNvSpPr/>
          <p:nvPr/>
        </p:nvSpPr>
        <p:spPr>
          <a:xfrm>
            <a:off x="283464" y="215798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1" name="Google Shape;781;p22"/>
          <p:cNvSpPr/>
          <p:nvPr/>
        </p:nvSpPr>
        <p:spPr>
          <a:xfrm>
            <a:off x="283464" y="215798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2" name="Google Shape;782;p22"/>
          <p:cNvSpPr/>
          <p:nvPr/>
        </p:nvSpPr>
        <p:spPr>
          <a:xfrm>
            <a:off x="283464" y="272491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3" name="Google Shape;783;p22"/>
          <p:cNvSpPr/>
          <p:nvPr/>
        </p:nvSpPr>
        <p:spPr>
          <a:xfrm>
            <a:off x="283464" y="272491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4" name="Google Shape;784;p22"/>
          <p:cNvSpPr/>
          <p:nvPr/>
        </p:nvSpPr>
        <p:spPr>
          <a:xfrm>
            <a:off x="283464" y="329184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5" name="Google Shape;785;p22"/>
          <p:cNvSpPr/>
          <p:nvPr/>
        </p:nvSpPr>
        <p:spPr>
          <a:xfrm>
            <a:off x="283464" y="329184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6" name="Google Shape;786;p22"/>
          <p:cNvSpPr/>
          <p:nvPr/>
        </p:nvSpPr>
        <p:spPr>
          <a:xfrm>
            <a:off x="283464" y="385876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7" name="Google Shape;787;p22"/>
          <p:cNvSpPr/>
          <p:nvPr/>
        </p:nvSpPr>
        <p:spPr>
          <a:xfrm>
            <a:off x="283464" y="385876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8" name="Google Shape;788;p22"/>
          <p:cNvSpPr/>
          <p:nvPr/>
        </p:nvSpPr>
        <p:spPr>
          <a:xfrm>
            <a:off x="283464" y="4425696"/>
            <a:ext cx="347472" cy="347472"/>
          </a:xfrm>
          <a:prstGeom prst="ellipse">
            <a:avLst/>
          </a:prstGeom>
          <a:solidFill>
            <a:srgbClr val="5C7A5E"/>
          </a:solidFill>
          <a:ln w="15875" cap="flat" cmpd="sng">
            <a:solidFill>
              <a:srgbClr val="5C7A5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9" name="Google Shape;789;p22"/>
          <p:cNvSpPr/>
          <p:nvPr/>
        </p:nvSpPr>
        <p:spPr>
          <a:xfrm>
            <a:off x="283464" y="442569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0" name="Google Shape;790;p22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1" name="Google Shape;791;p22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5. ELEMENTI DI COMPLESSITÀ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2" name="Google Shape;792;p22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Condividere</a:t>
            </a:r>
            <a:r>
              <a:rPr lang="en-US" sz="28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le </a:t>
            </a:r>
            <a:r>
              <a:rPr lang="en-US" sz="28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conoscenze</a:t>
            </a: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… e </a:t>
            </a:r>
            <a:r>
              <a:rPr lang="en-US" sz="28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livelli</a:t>
            </a:r>
            <a:endParaRPr sz="2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793" name="Google Shape;793;p22"/>
          <p:cNvGrpSpPr/>
          <p:nvPr/>
        </p:nvGrpSpPr>
        <p:grpSpPr>
          <a:xfrm>
            <a:off x="1487392" y="1706186"/>
            <a:ext cx="347472" cy="347472"/>
            <a:chOff x="1481328" y="1337725"/>
            <a:chExt cx="347472" cy="347472"/>
          </a:xfrm>
        </p:grpSpPr>
        <p:sp>
          <p:nvSpPr>
            <p:cNvPr id="794" name="Google Shape;794;p22"/>
            <p:cNvSpPr/>
            <p:nvPr/>
          </p:nvSpPr>
          <p:spPr>
            <a:xfrm>
              <a:off x="1481328" y="1337725"/>
              <a:ext cx="347472" cy="347472"/>
            </a:xfrm>
            <a:prstGeom prst="ellipse">
              <a:avLst/>
            </a:prstGeom>
            <a:solidFill>
              <a:srgbClr val="FFFFFF"/>
            </a:solidFill>
            <a:ln w="15875" cap="flat" cmpd="sng">
              <a:solidFill>
                <a:srgbClr val="5C7A5E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5" name="Google Shape;795;p22"/>
            <p:cNvSpPr/>
            <p:nvPr/>
          </p:nvSpPr>
          <p:spPr>
            <a:xfrm>
              <a:off x="1481328" y="1337725"/>
              <a:ext cx="347472" cy="34747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Clr>
                  <a:srgbClr val="5C7A5E"/>
                </a:buClr>
                <a:buSzPts val="1800"/>
                <a:buFont typeface="Calibri"/>
                <a:buNone/>
              </a:pPr>
              <a:r>
                <a:rPr lang="en-US" sz="1800" b="1">
                  <a:solidFill>
                    <a:srgbClr val="5C7A5E"/>
                  </a:solidFill>
                  <a:latin typeface="Calibri"/>
                  <a:ea typeface="Calibri"/>
                  <a:cs typeface="Calibri"/>
                  <a:sym typeface="Calibri"/>
                </a:rPr>
                <a:t>1</a:t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96" name="Google Shape;796;p22"/>
          <p:cNvSpPr/>
          <p:nvPr/>
        </p:nvSpPr>
        <p:spPr>
          <a:xfrm>
            <a:off x="1975562" y="1669610"/>
            <a:ext cx="1248678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Individuo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797" name="Google Shape;797;p22"/>
          <p:cNvGrpSpPr/>
          <p:nvPr/>
        </p:nvGrpSpPr>
        <p:grpSpPr>
          <a:xfrm>
            <a:off x="1499044" y="2276856"/>
            <a:ext cx="347472" cy="347472"/>
            <a:chOff x="4929530" y="1337725"/>
            <a:chExt cx="347472" cy="347472"/>
          </a:xfrm>
        </p:grpSpPr>
        <p:sp>
          <p:nvSpPr>
            <p:cNvPr id="798" name="Google Shape;798;p22"/>
            <p:cNvSpPr/>
            <p:nvPr/>
          </p:nvSpPr>
          <p:spPr>
            <a:xfrm>
              <a:off x="4929530" y="1337725"/>
              <a:ext cx="347472" cy="347472"/>
            </a:xfrm>
            <a:prstGeom prst="ellipse">
              <a:avLst/>
            </a:prstGeom>
            <a:solidFill>
              <a:srgbClr val="FFFFFF"/>
            </a:solidFill>
            <a:ln w="15875" cap="flat" cmpd="sng">
              <a:solidFill>
                <a:srgbClr val="5C7A5E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9" name="Google Shape;799;p22"/>
            <p:cNvSpPr/>
            <p:nvPr/>
          </p:nvSpPr>
          <p:spPr>
            <a:xfrm>
              <a:off x="4929530" y="1337725"/>
              <a:ext cx="347472" cy="34747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Clr>
                  <a:srgbClr val="5C7A5E"/>
                </a:buClr>
                <a:buSzPts val="1800"/>
                <a:buFont typeface="Calibri"/>
                <a:buNone/>
              </a:pPr>
              <a:r>
                <a:rPr lang="en-US" sz="1800" b="1">
                  <a:solidFill>
                    <a:srgbClr val="5C7A5E"/>
                  </a:solidFill>
                  <a:latin typeface="Calibri"/>
                  <a:ea typeface="Calibri"/>
                  <a:cs typeface="Calibri"/>
                  <a:sym typeface="Calibri"/>
                </a:rPr>
                <a:t>2</a:t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800" name="Google Shape;800;p22"/>
          <p:cNvSpPr/>
          <p:nvPr/>
        </p:nvSpPr>
        <p:spPr>
          <a:xfrm>
            <a:off x="1975561" y="2258568"/>
            <a:ext cx="1248679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Gruppo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801" name="Google Shape;801;p22"/>
          <p:cNvGrpSpPr/>
          <p:nvPr/>
        </p:nvGrpSpPr>
        <p:grpSpPr>
          <a:xfrm>
            <a:off x="1499044" y="2847526"/>
            <a:ext cx="347472" cy="347472"/>
            <a:chOff x="8377733" y="1337725"/>
            <a:chExt cx="347472" cy="347472"/>
          </a:xfrm>
        </p:grpSpPr>
        <p:sp>
          <p:nvSpPr>
            <p:cNvPr id="802" name="Google Shape;802;p22"/>
            <p:cNvSpPr/>
            <p:nvPr/>
          </p:nvSpPr>
          <p:spPr>
            <a:xfrm>
              <a:off x="8377733" y="1337725"/>
              <a:ext cx="347472" cy="347472"/>
            </a:xfrm>
            <a:prstGeom prst="ellipse">
              <a:avLst/>
            </a:prstGeom>
            <a:solidFill>
              <a:srgbClr val="FFFFFF"/>
            </a:solidFill>
            <a:ln w="15875" cap="flat" cmpd="sng">
              <a:solidFill>
                <a:srgbClr val="5C7A5E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3" name="Google Shape;803;p22"/>
            <p:cNvSpPr/>
            <p:nvPr/>
          </p:nvSpPr>
          <p:spPr>
            <a:xfrm>
              <a:off x="8377733" y="1337725"/>
              <a:ext cx="347472" cy="34747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Clr>
                  <a:srgbClr val="5C7A5E"/>
                </a:buClr>
                <a:buSzPts val="1800"/>
                <a:buFont typeface="Calibri"/>
                <a:buNone/>
              </a:pPr>
              <a:r>
                <a:rPr lang="en-US" sz="1800" b="1">
                  <a:solidFill>
                    <a:srgbClr val="5C7A5E"/>
                  </a:solidFill>
                  <a:latin typeface="Calibri"/>
                  <a:ea typeface="Calibri"/>
                  <a:cs typeface="Calibri"/>
                  <a:sym typeface="Calibri"/>
                </a:rPr>
                <a:t>3</a:t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804" name="Google Shape;804;p22"/>
          <p:cNvSpPr/>
          <p:nvPr/>
        </p:nvSpPr>
        <p:spPr>
          <a:xfrm>
            <a:off x="1975561" y="2821754"/>
            <a:ext cx="1705882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Organizzazione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05" name="Google Shape;805;p22"/>
          <p:cNvCxnSpPr/>
          <p:nvPr/>
        </p:nvCxnSpPr>
        <p:spPr>
          <a:xfrm>
            <a:off x="2969500" y="2471992"/>
            <a:ext cx="1248679" cy="0"/>
          </a:xfrm>
          <a:prstGeom prst="straightConnector1">
            <a:avLst/>
          </a:prstGeom>
          <a:noFill/>
          <a:ln w="28575" cap="flat" cmpd="sng">
            <a:solidFill>
              <a:srgbClr val="A5A5A5"/>
            </a:solidFill>
            <a:prstDash val="solid"/>
            <a:miter lim="8000"/>
            <a:headEnd type="none" w="sm" len="sm"/>
            <a:tailEnd type="oval" w="med" len="med"/>
          </a:ln>
        </p:spPr>
      </p:cxnSp>
      <p:sp>
        <p:nvSpPr>
          <p:cNvPr id="806" name="Google Shape;806;p22"/>
          <p:cNvSpPr/>
          <p:nvPr/>
        </p:nvSpPr>
        <p:spPr>
          <a:xfrm>
            <a:off x="4218179" y="1299900"/>
            <a:ext cx="7516622" cy="5421914"/>
          </a:xfrm>
          <a:prstGeom prst="roundRect">
            <a:avLst>
              <a:gd name="adj" fmla="val 2732"/>
            </a:avLst>
          </a:prstGeom>
          <a:noFill/>
          <a:ln w="28575" cap="flat" cmpd="sng">
            <a:solidFill>
              <a:srgbClr val="A5A5A5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8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2" name="Google Shape;812;p23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813" name="Google Shape;813;p23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14" name="Google Shape;814;p23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15" name="Google Shape;815;p23"/>
          <p:cNvCxnSpPr/>
          <p:nvPr/>
        </p:nvCxnSpPr>
        <p:spPr>
          <a:xfrm>
            <a:off x="457200" y="233172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16" name="Google Shape;816;p23"/>
          <p:cNvSpPr/>
          <p:nvPr/>
        </p:nvSpPr>
        <p:spPr>
          <a:xfrm>
            <a:off x="283464" y="215798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7" name="Google Shape;817;p23"/>
          <p:cNvSpPr/>
          <p:nvPr/>
        </p:nvSpPr>
        <p:spPr>
          <a:xfrm>
            <a:off x="283464" y="215798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8" name="Google Shape;818;p23"/>
          <p:cNvSpPr/>
          <p:nvPr/>
        </p:nvSpPr>
        <p:spPr>
          <a:xfrm>
            <a:off x="283464" y="272491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9" name="Google Shape;819;p23"/>
          <p:cNvSpPr/>
          <p:nvPr/>
        </p:nvSpPr>
        <p:spPr>
          <a:xfrm>
            <a:off x="283464" y="272491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0" name="Google Shape;820;p23"/>
          <p:cNvSpPr/>
          <p:nvPr/>
        </p:nvSpPr>
        <p:spPr>
          <a:xfrm>
            <a:off x="283464" y="329184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1" name="Google Shape;821;p23"/>
          <p:cNvSpPr/>
          <p:nvPr/>
        </p:nvSpPr>
        <p:spPr>
          <a:xfrm>
            <a:off x="283464" y="329184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2" name="Google Shape;822;p23"/>
          <p:cNvSpPr/>
          <p:nvPr/>
        </p:nvSpPr>
        <p:spPr>
          <a:xfrm>
            <a:off x="283464" y="385876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3" name="Google Shape;823;p23"/>
          <p:cNvSpPr/>
          <p:nvPr/>
        </p:nvSpPr>
        <p:spPr>
          <a:xfrm>
            <a:off x="283464" y="385876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4" name="Google Shape;824;p23"/>
          <p:cNvSpPr/>
          <p:nvPr/>
        </p:nvSpPr>
        <p:spPr>
          <a:xfrm>
            <a:off x="283464" y="4425696"/>
            <a:ext cx="347472" cy="347472"/>
          </a:xfrm>
          <a:prstGeom prst="ellipse">
            <a:avLst/>
          </a:prstGeom>
          <a:solidFill>
            <a:srgbClr val="5C7A5E"/>
          </a:solidFill>
          <a:ln w="15875" cap="flat" cmpd="sng">
            <a:solidFill>
              <a:srgbClr val="5C7A5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5" name="Google Shape;825;p23"/>
          <p:cNvSpPr/>
          <p:nvPr/>
        </p:nvSpPr>
        <p:spPr>
          <a:xfrm>
            <a:off x="283464" y="442569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6" name="Google Shape;826;p23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7" name="Google Shape;827;p23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5. ELEMENTI DI COMPLESSITÀ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8" name="Google Shape;828;p23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Formazione reale e sintesi del capitolo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29" name="Google Shape;829;p23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30" name="Google Shape;830;p23"/>
          <p:cNvSpPr/>
          <p:nvPr/>
        </p:nvSpPr>
        <p:spPr>
          <a:xfrm>
            <a:off x="1252728" y="1435608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endParaRPr sz="6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1" name="Google Shape;831;p23"/>
          <p:cNvSpPr/>
          <p:nvPr/>
        </p:nvSpPr>
        <p:spPr>
          <a:xfrm>
            <a:off x="1801369" y="1691640"/>
            <a:ext cx="8314904" cy="20299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Un'organizzazione apprende quando i suoi membri apprendono nel suo interesse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400"/>
              <a:buFont typeface="Calibri"/>
              <a:buNone/>
            </a:pPr>
            <a:r>
              <a:rPr lang="en-US" sz="14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[Argyris, Schön, 1978, p. 24] 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➔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la formazione risponde a visioni e esigenze organizzative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➔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esprime un investimento sulle risorse umane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900"/>
              <a:buFont typeface="Calibri"/>
              <a:buNone/>
            </a:pPr>
            <a:r>
              <a:rPr lang="en-US" sz="1900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➔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le conoscenze individuali sono incorporate in pratiche organizzative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900"/>
              <a:buFont typeface="Calibri"/>
              <a:buNone/>
            </a:pPr>
            <a:r>
              <a:rPr lang="en-US" sz="1900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➔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gli apprendimenti hanno valore per l'organizzazione.</a:t>
            </a:r>
            <a:endParaRPr/>
          </a:p>
        </p:txBody>
      </p:sp>
      <p:cxnSp>
        <p:nvCxnSpPr>
          <p:cNvPr id="832" name="Google Shape;832;p23"/>
          <p:cNvCxnSpPr/>
          <p:nvPr/>
        </p:nvCxnSpPr>
        <p:spPr>
          <a:xfrm>
            <a:off x="1390193" y="4340391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33" name="Google Shape;833;p23"/>
          <p:cNvSpPr/>
          <p:nvPr/>
        </p:nvSpPr>
        <p:spPr>
          <a:xfrm>
            <a:off x="1390193" y="4523271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Formazione “reale”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4" name="Google Shape;834;p23"/>
          <p:cNvSpPr/>
          <p:nvPr/>
        </p:nvSpPr>
        <p:spPr>
          <a:xfrm>
            <a:off x="1390193" y="4943895"/>
            <a:ext cx="4897984" cy="6309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Espressione di scelte di politica organizzativa, finalizzata a sviluppare l'organizzazione </a:t>
            </a:r>
            <a:r>
              <a:rPr lang="en-US" sz="14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[Maggi, 1974]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35" name="Google Shape;835;p23"/>
          <p:cNvCxnSpPr/>
          <p:nvPr/>
        </p:nvCxnSpPr>
        <p:spPr>
          <a:xfrm>
            <a:off x="6425337" y="4523271"/>
            <a:ext cx="0" cy="105156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36" name="Google Shape;836;p23"/>
          <p:cNvSpPr/>
          <p:nvPr/>
        </p:nvSpPr>
        <p:spPr>
          <a:xfrm>
            <a:off x="6562497" y="4523271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Formazione “apparente”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7" name="Google Shape;837;p23"/>
          <p:cNvSpPr/>
          <p:nvPr/>
        </p:nvSpPr>
        <p:spPr>
          <a:xfrm>
            <a:off x="6562497" y="4943895"/>
            <a:ext cx="4897984" cy="6309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Attività rituale, ininfluente sulla vita organizzativa, o rivolta a obiettivi impliciti diversi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38" name="Google Shape;838;p23"/>
          <p:cNvCxnSpPr/>
          <p:nvPr/>
        </p:nvCxnSpPr>
        <p:spPr>
          <a:xfrm>
            <a:off x="1390193" y="5711991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4" name="Google Shape;844;p24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845" name="Google Shape;845;p24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46" name="Google Shape;846;p24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47" name="Google Shape;847;p24"/>
          <p:cNvCxnSpPr/>
          <p:nvPr/>
        </p:nvCxnSpPr>
        <p:spPr>
          <a:xfrm>
            <a:off x="457200" y="233172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48" name="Google Shape;848;p24"/>
          <p:cNvSpPr/>
          <p:nvPr/>
        </p:nvSpPr>
        <p:spPr>
          <a:xfrm>
            <a:off x="283464" y="215798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9" name="Google Shape;849;p24"/>
          <p:cNvSpPr/>
          <p:nvPr/>
        </p:nvSpPr>
        <p:spPr>
          <a:xfrm>
            <a:off x="283464" y="215798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0" name="Google Shape;850;p24"/>
          <p:cNvSpPr/>
          <p:nvPr/>
        </p:nvSpPr>
        <p:spPr>
          <a:xfrm>
            <a:off x="283464" y="272491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1" name="Google Shape;851;p24"/>
          <p:cNvSpPr/>
          <p:nvPr/>
        </p:nvSpPr>
        <p:spPr>
          <a:xfrm>
            <a:off x="283464" y="272491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2" name="Google Shape;852;p24"/>
          <p:cNvSpPr/>
          <p:nvPr/>
        </p:nvSpPr>
        <p:spPr>
          <a:xfrm>
            <a:off x="283464" y="329184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3" name="Google Shape;853;p24"/>
          <p:cNvSpPr/>
          <p:nvPr/>
        </p:nvSpPr>
        <p:spPr>
          <a:xfrm>
            <a:off x="283464" y="329184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4" name="Google Shape;854;p24"/>
          <p:cNvSpPr/>
          <p:nvPr/>
        </p:nvSpPr>
        <p:spPr>
          <a:xfrm>
            <a:off x="283464" y="3858768"/>
            <a:ext cx="347472" cy="347472"/>
          </a:xfrm>
          <a:prstGeom prst="ellipse">
            <a:avLst/>
          </a:prstGeom>
          <a:solidFill>
            <a:srgbClr val="B4791F"/>
          </a:solidFill>
          <a:ln w="15875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5" name="Google Shape;855;p24"/>
          <p:cNvSpPr/>
          <p:nvPr/>
        </p:nvSpPr>
        <p:spPr>
          <a:xfrm>
            <a:off x="283464" y="385876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6" name="Google Shape;856;p24"/>
          <p:cNvSpPr/>
          <p:nvPr/>
        </p:nvSpPr>
        <p:spPr>
          <a:xfrm>
            <a:off x="283464" y="4425696"/>
            <a:ext cx="347472" cy="347472"/>
          </a:xfrm>
          <a:prstGeom prst="ellipse">
            <a:avLst/>
          </a:prstGeom>
          <a:solidFill>
            <a:srgbClr val="5C7A5E"/>
          </a:solidFill>
          <a:ln w="15875" cap="flat" cmpd="sng">
            <a:solidFill>
              <a:srgbClr val="5C7A5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7" name="Google Shape;857;p24"/>
          <p:cNvSpPr/>
          <p:nvPr/>
        </p:nvSpPr>
        <p:spPr>
          <a:xfrm>
            <a:off x="283464" y="442569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8" name="Google Shape;858;p24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0" name="Google Shape;860;p24"/>
          <p:cNvSpPr/>
          <p:nvPr/>
        </p:nvSpPr>
        <p:spPr>
          <a:xfrm>
            <a:off x="2479489" y="559912"/>
            <a:ext cx="6462261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Punti rilevanti su cui focalizzare lo studio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61" name="Google Shape;861;p24"/>
          <p:cNvCxnSpPr/>
          <p:nvPr/>
        </p:nvCxnSpPr>
        <p:spPr>
          <a:xfrm>
            <a:off x="1111170" y="1074117"/>
            <a:ext cx="10531885" cy="1667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62" name="Google Shape;862;p24"/>
          <p:cNvSpPr/>
          <p:nvPr/>
        </p:nvSpPr>
        <p:spPr>
          <a:xfrm>
            <a:off x="1755647" y="1645919"/>
            <a:ext cx="4694135" cy="47731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 che senso la formazione può essere definita come processo intenzionale e trasformativo, e non solo strumentale?</a:t>
            </a:r>
            <a:endParaRPr/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Quali sono i sei principi dell'andragogia secondo Knowles e in che modo distinguono l'apprendimento adulto da quello pedagogico?</a:t>
            </a:r>
            <a:endParaRPr/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Come è cambiata nel tempo la concezione di valore per le organizzazioni, fino alla centralità della conoscenza?</a:t>
            </a:r>
            <a:endParaRPr/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Che cosa distingue l'apprendimento adattivo da quello generativo nel modello delle learning organizations di Senge?</a:t>
            </a:r>
            <a:endParaRPr/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Quale differenza sussiste tra single-loop e double-loop learning secondo Argyris e Schön?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3" name="Google Shape;863;p24"/>
          <p:cNvSpPr/>
          <p:nvPr/>
        </p:nvSpPr>
        <p:spPr>
          <a:xfrm>
            <a:off x="1755648" y="2578608"/>
            <a:ext cx="4486504" cy="8686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4" name="Google Shape;864;p24"/>
          <p:cNvSpPr/>
          <p:nvPr/>
        </p:nvSpPr>
        <p:spPr>
          <a:xfrm>
            <a:off x="3274205" y="3698748"/>
            <a:ext cx="4486504" cy="8686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5" name="Google Shape;865;p24"/>
          <p:cNvSpPr/>
          <p:nvPr/>
        </p:nvSpPr>
        <p:spPr>
          <a:xfrm>
            <a:off x="6791096" y="1675309"/>
            <a:ext cx="4486504" cy="45915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Che cosa indica il modello 70-20-10 e quale implicazione ha per la progettazione degli interventi formativi?</a:t>
            </a:r>
            <a:endParaRPr/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Quali sono le quattro dimensioni del modello SECI di Nonaka e in che modo si articolano nella spirale della conoscenza?</a:t>
            </a:r>
            <a:endParaRPr/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Perché la conoscenza tacita è difficile da trasferire, e quale relazione ha con la conoscenza esplicita secondo Polanyi?</a:t>
            </a:r>
            <a:endParaRPr/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Che cosa si intende per disapprendimento organizzativo e quali fattori ne ostacolano il processo?</a:t>
            </a:r>
            <a:endParaRPr/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 che cosa differiscono la formazione “reale” e la formazione “apparente”, e quali implicazioni ha questa distinzione?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22860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22860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22860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22860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6" name="Google Shape;866;p24"/>
          <p:cNvSpPr/>
          <p:nvPr/>
        </p:nvSpPr>
        <p:spPr>
          <a:xfrm>
            <a:off x="7156552" y="4443984"/>
            <a:ext cx="4486504" cy="8686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67" name="Google Shape;867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14413" y="280406"/>
            <a:ext cx="1090817" cy="1090817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2081</Words>
  <Application>Microsoft Macintosh PowerPoint</Application>
  <PresentationFormat>Widescreen</PresentationFormat>
  <Paragraphs>479</Paragraphs>
  <Slides>23</Slides>
  <Notes>23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23</vt:i4>
      </vt:variant>
    </vt:vector>
  </HeadingPairs>
  <TitlesOfParts>
    <vt:vector size="27" baseType="lpstr">
      <vt:lpstr>Arial</vt:lpstr>
      <vt:lpstr>Calibri</vt:lpstr>
      <vt:lpstr>Noto Sans Symbols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PptxGenJS</dc:creator>
  <cp:lastModifiedBy>Chiara Savarese</cp:lastModifiedBy>
  <cp:revision>4</cp:revision>
  <dcterms:created xsi:type="dcterms:W3CDTF">2026-08-03T13:04:05Z</dcterms:created>
  <dcterms:modified xsi:type="dcterms:W3CDTF">2026-09-14T14:38:19Z</dcterms:modified>
</cp:coreProperties>
</file>