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12192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869">
          <p15:clr>
            <a:srgbClr val="A4A3A4"/>
          </p15:clr>
        </p15:guide>
        <p15:guide id="2" orient="horz" pos="1185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7" roundtripDataSignature="AMtx7mh07ZbDCLWylpM5y/o4JdAT9p4or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>
      <p:cViewPr>
        <p:scale>
          <a:sx n="100" d="100"/>
          <a:sy n="100" d="100"/>
        </p:scale>
        <p:origin x="1448" y="584"/>
      </p:cViewPr>
      <p:guideLst>
        <p:guide pos="869"/>
        <p:guide orient="horz" pos="118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customschemas.google.com/relationships/presentationmetadata" Target="metadata"/><Relationship Id="rId2" Type="http://schemas.openxmlformats.org/officeDocument/2006/relationships/slide" Target="slides/slide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914400"/>
            <a:ext cx="4572225" cy="457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" name="Google Shape;9;p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" name="Google Shape;21;p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g409b2d7aaf3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2" name="Google Shape;32;g409b2d7aaf3_0_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g409b2d7aaf3_0_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409b2d7aaf3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4" name="Google Shape;44;g409b2d7aaf3_0_2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g409b2d7aaf3_0_2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g409b2d7aaf3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5" name="Google Shape;55;g409b2d7aaf3_0_4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g409b2d7aaf3_0_4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409b2d7aaf3_0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6" name="Google Shape;66;g409b2d7aaf3_0_7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g409b2d7aaf3_0_7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409b2d7aaf3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7" name="Google Shape;77;g409b2d7aaf3_0_8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g409b2d7aaf3_0_8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409b2d7aaf3_0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8" name="Google Shape;88;g409b2d7aaf3_0_9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g409b2d7aaf3_0_9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409b2d7aaf3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9" name="Google Shape;99;g409b2d7aaf3_0_10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g409b2d7aaf3_0_10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409b2d7aaf3_0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10" name="Google Shape;110;g409b2d7aaf3_0_11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g409b2d7aaf3_0_11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409b2d7aaf3_0_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21" name="Google Shape;121;g409b2d7aaf3_0_13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g409b2d7aaf3_0_13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" name="Google Shape;13;p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" name="Google Shape;14;p1"/>
          <p:cNvSpPr/>
          <p:nvPr/>
        </p:nvSpPr>
        <p:spPr>
          <a:xfrm>
            <a:off x="1298448" y="137160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1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15;p1"/>
          <p:cNvSpPr/>
          <p:nvPr/>
        </p:nvSpPr>
        <p:spPr>
          <a:xfrm>
            <a:off x="1298448" y="1828800"/>
            <a:ext cx="10344607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800"/>
              <a:buFont typeface="Calibri"/>
              <a:buNone/>
            </a:pPr>
            <a:r>
              <a:rPr lang="en-US" sz="3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Prefazione e dialoghi</a:t>
            </a:r>
            <a:endParaRPr sz="3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" name="Google Shape;16;p1"/>
          <p:cNvCxnSpPr/>
          <p:nvPr/>
        </p:nvCxnSpPr>
        <p:spPr>
          <a:xfrm>
            <a:off x="1298448" y="3063240"/>
            <a:ext cx="1005840" cy="0"/>
          </a:xfrm>
          <a:prstGeom prst="straightConnector1">
            <a:avLst/>
          </a:prstGeom>
          <a:noFill/>
          <a:ln w="2540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" name="Google Shape;17;p1"/>
          <p:cNvSpPr/>
          <p:nvPr/>
        </p:nvSpPr>
        <p:spPr>
          <a:xfrm>
            <a:off x="1298448" y="3246120"/>
            <a:ext cx="103446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Una sintesi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1298448" y="6326715"/>
            <a:ext cx="1034460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Farnese &amp; Ghislieri (2026). </a:t>
            </a:r>
            <a:r>
              <a:rPr lang="en-US" sz="12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formazione. Dall'apprendimento delle persone allo sviluppo organizzativo</a:t>
            </a: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 Milano: Cortina.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5" name="Google Shape;25;p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" name="Google Shape;26;p7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Prefazione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– G.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Scaratti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7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 portale per la psicologia della formazione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" name="Google Shape;28;p7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" name="Google Shape;29;p7"/>
          <p:cNvSpPr/>
          <p:nvPr/>
        </p:nvSpPr>
        <p:spPr>
          <a:xfrm>
            <a:off x="1298450" y="1971131"/>
            <a:ext cx="10070400" cy="322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Situatività: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la formazione parte dai contesti lavorativi concreti e valorizza l’esperienza delle persone.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Trasformazione: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sostiene nuovi modi di vivere e interpretare il lavoro, attraverso il coinvolgimento consapevole del formatore e il confronto tra prospettive diverse.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Riflessività: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favorisce la rilettura critica dell’esperienza e la revisione dei propri presupposti.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Umiltà epistemologica: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riconosce i partecipanti come portatori di saperi situati e richiede una gestione responsabile del potere formativo.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Finalità: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affrontare problemi reali e, nello stesso tempo, aprire interrogativi sul significato dell’agire.</a:t>
            </a:r>
            <a:endParaRPr sz="180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g409b2d7aaf3_0_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6" name="Google Shape;36;g409b2d7aaf3_0_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7" name="Google Shape;37;g409b2d7aaf3_0_1"/>
          <p:cNvSpPr/>
          <p:nvPr/>
        </p:nvSpPr>
        <p:spPr>
          <a:xfrm>
            <a:off x="0" y="6355080"/>
            <a:ext cx="914400" cy="27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38;g409b2d7aaf3_0_1"/>
          <p:cNvSpPr/>
          <p:nvPr/>
        </p:nvSpPr>
        <p:spPr>
          <a:xfrm>
            <a:off x="1298448" y="438912"/>
            <a:ext cx="103446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Prefazione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– G.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Scaratti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g409b2d7aaf3_0_1"/>
          <p:cNvSpPr/>
          <p:nvPr/>
        </p:nvSpPr>
        <p:spPr>
          <a:xfrm>
            <a:off x="1298448" y="749808"/>
            <a:ext cx="103446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 portale per la psicologia della formazione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" name="Google Shape;40;g409b2d7aaf3_0_1"/>
          <p:cNvCxnSpPr/>
          <p:nvPr/>
        </p:nvCxnSpPr>
        <p:spPr>
          <a:xfrm>
            <a:off x="1298448" y="1426464"/>
            <a:ext cx="10344600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41" name="Google Shape;41;g409b2d7aaf3_0_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57866" y="1474330"/>
            <a:ext cx="5254693" cy="52546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409b2d7aaf3_0_2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8" name="Google Shape;48;g409b2d7aaf3_0_2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" name="Google Shape;49;g409b2d7aaf3_0_25"/>
          <p:cNvSpPr/>
          <p:nvPr/>
        </p:nvSpPr>
        <p:spPr>
          <a:xfrm>
            <a:off x="1298448" y="438912"/>
            <a:ext cx="103446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riflettere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– Cesare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Kaneklin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e Silvia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Gilardi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g409b2d7aaf3_0_25"/>
          <p:cNvSpPr/>
          <p:nvPr/>
        </p:nvSpPr>
        <p:spPr>
          <a:xfrm>
            <a:off x="1298448" y="749808"/>
            <a:ext cx="103446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 riflettere. La formazione per le organizzazioni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" name="Google Shape;51;g409b2d7aaf3_0_25"/>
          <p:cNvCxnSpPr/>
          <p:nvPr/>
        </p:nvCxnSpPr>
        <p:spPr>
          <a:xfrm>
            <a:off x="1298448" y="1426464"/>
            <a:ext cx="10344600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2" name="Google Shape;52;g409b2d7aaf3_0_25"/>
          <p:cNvSpPr/>
          <p:nvPr/>
        </p:nvSpPr>
        <p:spPr>
          <a:xfrm>
            <a:off x="1298450" y="1859504"/>
            <a:ext cx="10070400" cy="43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Evoluzione: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la formazione psicosociale passa dallo </a:t>
            </a: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“svelare”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le dinamiche di gruppo al </a:t>
            </a: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“far vedere diversamente”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l’organizzazione, fino alla </a:t>
            </a: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formazione come ricerca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svolta nei contesti di lavoro.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Metodo: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la conoscenza non si trasmette soltanto, si costruisce con i partecipanti, confrontando esperienza professionale e sapere specialistico.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Sfide attuali: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individualizzazione del supporto, contrasto della sfiducia organizzativa, comprensione dell’innovazione tecnologica e culturale, gestione di conflitti e pressioni.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Relazione: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la formazione deve preservare comunità, dialogo e spazi di riflessione, evitando di ridursi alla sola trasmissione online di contenuti.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Finalità: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imparare a </a:t>
            </a: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“divergere per convergere”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costruendo collaborazione, integrazione e cambiamento democratico attraverso il coinvolgimento delle persone.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409b2d7aaf3_0_4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9" name="Google Shape;59;g409b2d7aaf3_0_4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0" name="Google Shape;60;g409b2d7aaf3_0_49"/>
          <p:cNvSpPr/>
          <p:nvPr/>
        </p:nvSpPr>
        <p:spPr>
          <a:xfrm>
            <a:off x="1298448" y="438912"/>
            <a:ext cx="103446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riflettere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– Cesare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Kaneklin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e Silvia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Gilardi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g409b2d7aaf3_0_49"/>
          <p:cNvSpPr/>
          <p:nvPr/>
        </p:nvSpPr>
        <p:spPr>
          <a:xfrm>
            <a:off x="1298448" y="749808"/>
            <a:ext cx="103446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 riflettere. La formazione per le organizzazioni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" name="Google Shape;62;g409b2d7aaf3_0_49"/>
          <p:cNvCxnSpPr/>
          <p:nvPr/>
        </p:nvCxnSpPr>
        <p:spPr>
          <a:xfrm>
            <a:off x="1298448" y="1426464"/>
            <a:ext cx="10344600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63" name="Google Shape;63;g409b2d7aaf3_0_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13825" y="1426483"/>
            <a:ext cx="7882038" cy="52546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409b2d7aaf3_0_7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0" name="Google Shape;70;g409b2d7aaf3_0_7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1" name="Google Shape;71;g409b2d7aaf3_0_72"/>
          <p:cNvSpPr/>
          <p:nvPr/>
        </p:nvSpPr>
        <p:spPr>
          <a:xfrm>
            <a:off x="1298448" y="438912"/>
            <a:ext cx="103446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riflettere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– Gian Piero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Quaglino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e Chiara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Ghislieri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" name="Google Shape;72;g409b2d7aaf3_0_72"/>
          <p:cNvSpPr/>
          <p:nvPr/>
        </p:nvSpPr>
        <p:spPr>
          <a:xfrm>
            <a:off x="1298448" y="749808"/>
            <a:ext cx="103446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 riflettere. La domanda di formazione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" name="Google Shape;73;g409b2d7aaf3_0_72"/>
          <p:cNvCxnSpPr/>
          <p:nvPr/>
        </p:nvCxnSpPr>
        <p:spPr>
          <a:xfrm>
            <a:off x="1298448" y="1426464"/>
            <a:ext cx="10344600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4" name="Google Shape;74;g409b2d7aaf3_0_72"/>
          <p:cNvSpPr/>
          <p:nvPr/>
        </p:nvSpPr>
        <p:spPr>
          <a:xfrm>
            <a:off x="1298450" y="1636220"/>
            <a:ext cx="10070400" cy="43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Evoluzione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la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formazione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nasce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come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sviluppo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della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cultura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manageriale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unendo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saperi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specialistici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relazionali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ma la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successiva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commercializzazione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ne ha ridotto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qualità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profondità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visione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futura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Apprendimento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nel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tempo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sono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indebolite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l’attenzione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alle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identità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organizzative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la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sperimentazione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metodi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capaci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andare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oltre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lezioni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contenuti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standardizzati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Riposizionamento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con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l’aiuto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delle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nuove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tecnologie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possibile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gestire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la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componente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trasmissiva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istruttiva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(“da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remoto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”),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lasciando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alla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formazione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gli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spazi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ricerca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confronto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presenza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apprendimento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profondo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Contributo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psicologico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la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psicologia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valorizza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la persona, le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relazioni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gruppi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le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organizzazioni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esplorando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l’esperienza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invece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limitarsi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trasmettere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regole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Qualità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contro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quantificazione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burocratizzazione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la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differenza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fatta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dal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formatore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dal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profilo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saperi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dalla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capacità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incontrare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persone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adattare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il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percorso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alle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domande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emergenti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409b2d7aaf3_0_8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81" name="Google Shape;81;g409b2d7aaf3_0_8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2" name="Google Shape;82;g409b2d7aaf3_0_84"/>
          <p:cNvSpPr/>
          <p:nvPr/>
        </p:nvSpPr>
        <p:spPr>
          <a:xfrm>
            <a:off x="1298448" y="438912"/>
            <a:ext cx="103446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riflettere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– Gian Piero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Quaglino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e Chiara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Ghislieri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g409b2d7aaf3_0_84"/>
          <p:cNvSpPr/>
          <p:nvPr/>
        </p:nvSpPr>
        <p:spPr>
          <a:xfrm>
            <a:off x="1298448" y="749808"/>
            <a:ext cx="103446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 riflettere. La domanda di formazione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4" name="Google Shape;84;g409b2d7aaf3_0_84"/>
          <p:cNvCxnSpPr/>
          <p:nvPr/>
        </p:nvCxnSpPr>
        <p:spPr>
          <a:xfrm>
            <a:off x="1298448" y="1426464"/>
            <a:ext cx="10344600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85" name="Google Shape;85;g409b2d7aaf3_0_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57375" y="1426483"/>
            <a:ext cx="7882038" cy="52546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409b2d7aaf3_0_9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92" name="Google Shape;92;g409b2d7aaf3_0_9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3" name="Google Shape;93;g409b2d7aaf3_0_96"/>
          <p:cNvSpPr/>
          <p:nvPr/>
        </p:nvSpPr>
        <p:spPr>
          <a:xfrm>
            <a:off x="1298448" y="438912"/>
            <a:ext cx="103446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riflettere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– Guido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Sarchielli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e Dina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Guglielmi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g409b2d7aaf3_0_96"/>
          <p:cNvSpPr/>
          <p:nvPr/>
        </p:nvSpPr>
        <p:spPr>
          <a:xfrm>
            <a:off x="1298448" y="749808"/>
            <a:ext cx="103446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 riflettere. La progettazione di un intervento formativo</a:t>
            </a:r>
            <a:endParaRPr sz="2800" b="1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endParaRPr sz="2800" b="1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5" name="Google Shape;95;g409b2d7aaf3_0_96"/>
          <p:cNvCxnSpPr/>
          <p:nvPr/>
        </p:nvCxnSpPr>
        <p:spPr>
          <a:xfrm>
            <a:off x="1298448" y="1426464"/>
            <a:ext cx="10344600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6" name="Google Shape;96;g409b2d7aaf3_0_96"/>
          <p:cNvSpPr/>
          <p:nvPr/>
        </p:nvSpPr>
        <p:spPr>
          <a:xfrm>
            <a:off x="1298450" y="1636220"/>
            <a:ext cx="10070400" cy="43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Progettazione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strategica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la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formazione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non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un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dispositivo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tecnico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neutrale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ma un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processo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da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collegare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agli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obiettivi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organizzativi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alla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gestione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delle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persone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al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cambiamento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Analisi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dei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problemi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prima di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proporre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un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intervento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occorre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verificare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alla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base ci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davvero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carenza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competenze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(o se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siano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legati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conflitti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ruoli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malfunzionamenti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processi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risorse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inadeguate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…)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Approccio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evidence based: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bisogni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vanno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analizzati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livello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organizzativo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lavorativo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individuale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definendo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obiettivi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basati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competenze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situate 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prestazioni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osservabili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Partecipazione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contesto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l’efficacia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richiede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apprendimento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attivo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motivazione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feedback,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sicurezza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psicologica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condizioni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organizzative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favorevoli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Valutazione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deve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essere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prevista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fin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dalla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progettazione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superando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il solo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gradimento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misurando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performance,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cambiamenti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comportamentali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trasferimento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delle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competenze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impatto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organizzativo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409b2d7aaf3_0_10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03" name="Google Shape;103;g409b2d7aaf3_0_10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4" name="Google Shape;104;g409b2d7aaf3_0_107"/>
          <p:cNvSpPr/>
          <p:nvPr/>
        </p:nvSpPr>
        <p:spPr>
          <a:xfrm>
            <a:off x="1298448" y="438912"/>
            <a:ext cx="103446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riflettere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– Guido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Sarchielli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e Dina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Guglielmi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g409b2d7aaf3_0_107"/>
          <p:cNvSpPr/>
          <p:nvPr/>
        </p:nvSpPr>
        <p:spPr>
          <a:xfrm>
            <a:off x="1298448" y="749808"/>
            <a:ext cx="103446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 riflettere. La progettazione di un intervento formativo</a:t>
            </a:r>
            <a:endParaRPr sz="2800" b="1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endParaRPr sz="2800" b="1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6" name="Google Shape;106;g409b2d7aaf3_0_107"/>
          <p:cNvCxnSpPr/>
          <p:nvPr/>
        </p:nvCxnSpPr>
        <p:spPr>
          <a:xfrm>
            <a:off x="1298448" y="1426464"/>
            <a:ext cx="10344600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07" name="Google Shape;107;g409b2d7aaf3_0_10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25469" y="1522560"/>
            <a:ext cx="7882038" cy="52546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409b2d7aaf3_0_11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14" name="Google Shape;114;g409b2d7aaf3_0_11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5" name="Google Shape;115;g409b2d7aaf3_0_117"/>
          <p:cNvSpPr/>
          <p:nvPr/>
        </p:nvSpPr>
        <p:spPr>
          <a:xfrm>
            <a:off x="1298448" y="438912"/>
            <a:ext cx="103446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riflettere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– Giuseppe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Scaratti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e Silvia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Ivaldi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g409b2d7aaf3_0_117"/>
          <p:cNvSpPr/>
          <p:nvPr/>
        </p:nvSpPr>
        <p:spPr>
          <a:xfrm>
            <a:off x="1298448" y="749808"/>
            <a:ext cx="103446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 riflettere. Una formazione diffrattiva</a:t>
            </a:r>
            <a:endParaRPr sz="2800" b="1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endParaRPr sz="2800" b="1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7" name="Google Shape;117;g409b2d7aaf3_0_117"/>
          <p:cNvCxnSpPr/>
          <p:nvPr/>
        </p:nvCxnSpPr>
        <p:spPr>
          <a:xfrm>
            <a:off x="1298448" y="1426464"/>
            <a:ext cx="10344600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8" name="Google Shape;118;g409b2d7aaf3_0_117"/>
          <p:cNvSpPr/>
          <p:nvPr/>
        </p:nvSpPr>
        <p:spPr>
          <a:xfrm>
            <a:off x="1298450" y="1636226"/>
            <a:ext cx="10070400" cy="474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Formazione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diffrattiva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l’apprendimento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nasce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dall’intreccio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persone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tecnologie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oggetti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linguaggi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contesti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materiali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sociali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Trasformazione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la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formazione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apre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nuove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rappresentazioni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sé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del mondo,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sostenendo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la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riconfigurazione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dell’identità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personale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professionale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Conoscenza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condivisa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formazione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consulenza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ricerca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producono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significati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collegando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soggetti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pratiche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ed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esperienze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concrete.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Riflessività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dialogo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emozioni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narrazioni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confronto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prospettive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permettono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rileggere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criticamente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l’esperienza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Condizioni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finalità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sicurezza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psicologica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partecipazione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adeguate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condizioni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organizzative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favoriscono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formazione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critica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emancipativa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orientata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 un nuovo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umanesimo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409b2d7aaf3_0_13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25" name="Google Shape;125;g409b2d7aaf3_0_13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6" name="Google Shape;126;g409b2d7aaf3_0_132"/>
          <p:cNvSpPr/>
          <p:nvPr/>
        </p:nvSpPr>
        <p:spPr>
          <a:xfrm>
            <a:off x="1298448" y="438912"/>
            <a:ext cx="103446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riflettere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– Giuseppe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Scaratti</a:t>
            </a: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e Silvia </a:t>
            </a:r>
            <a:r>
              <a:rPr lang="en-US" sz="1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Ivaldi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g409b2d7aaf3_0_132"/>
          <p:cNvSpPr/>
          <p:nvPr/>
        </p:nvSpPr>
        <p:spPr>
          <a:xfrm>
            <a:off x="1298448" y="749808"/>
            <a:ext cx="103446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 riflettere. Una formazione diffrattiva</a:t>
            </a:r>
            <a:endParaRPr sz="2800" b="1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endParaRPr sz="2800" b="1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8" name="Google Shape;128;g409b2d7aaf3_0_132"/>
          <p:cNvCxnSpPr/>
          <p:nvPr/>
        </p:nvCxnSpPr>
        <p:spPr>
          <a:xfrm>
            <a:off x="1298448" y="1426464"/>
            <a:ext cx="10344600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29" name="Google Shape;129;g409b2d7aaf3_0_1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81927" y="1316904"/>
            <a:ext cx="8022563" cy="5444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800</Words>
  <Application>Microsoft Macintosh PowerPoint</Application>
  <PresentationFormat>Widescreen</PresentationFormat>
  <Paragraphs>80</Paragraphs>
  <Slides>11</Slides>
  <Notes>11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PptxGenJS</dc:creator>
  <cp:lastModifiedBy>MLF</cp:lastModifiedBy>
  <cp:revision>1</cp:revision>
  <dcterms:created xsi:type="dcterms:W3CDTF">2026-08-04T08:42:00Z</dcterms:created>
  <dcterms:modified xsi:type="dcterms:W3CDTF">2026-08-23T10:20:17Z</dcterms:modified>
</cp:coreProperties>
</file>